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2" r:id="rId13"/>
    <p:sldId id="273" r:id="rId14"/>
    <p:sldId id="274" r:id="rId15"/>
    <p:sldId id="275" r:id="rId16"/>
    <p:sldId id="269" r:id="rId17"/>
    <p:sldId id="270" r:id="rId18"/>
    <p:sldId id="283" r:id="rId19"/>
    <p:sldId id="285" r:id="rId20"/>
    <p:sldId id="279" r:id="rId21"/>
    <p:sldId id="280" r:id="rId22"/>
    <p:sldId id="276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F641"/>
    <a:srgbClr val="7B2371"/>
    <a:srgbClr val="0000CC"/>
    <a:srgbClr val="08C81A"/>
    <a:srgbClr val="F115B7"/>
    <a:srgbClr val="CC0099"/>
    <a:srgbClr val="DDEC20"/>
    <a:srgbClr val="FFFF99"/>
    <a:srgbClr val="CC0066"/>
    <a:srgbClr val="BC1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3250" autoAdjust="0"/>
  </p:normalViewPr>
  <p:slideViewPr>
    <p:cSldViewPr>
      <p:cViewPr varScale="1">
        <p:scale>
          <a:sx n="38" d="100"/>
          <a:sy n="38" d="100"/>
        </p:scale>
        <p:origin x="6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18B4F-0B1E-4CA0-8BDA-E65EA73A5D8C}" type="datetimeFigureOut">
              <a:rPr lang="en-US" smtClean="0"/>
              <a:pPr/>
              <a:t>17-09-24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A077D-EFFF-4EF7-88F9-77FAFA43D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2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077D-EFFF-4EF7-88F9-77FAFA43DC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3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077D-EFFF-4EF7-88F9-77FAFA43DC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3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077D-EFFF-4EF7-88F9-77FAFA43DC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077D-EFFF-4EF7-88F9-77FAFA43DC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077D-EFFF-4EF7-88F9-77FAFA43DC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3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077D-EFFF-4EF7-88F9-77FAFA43DC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077D-EFFF-4EF7-88F9-77FAFA43DC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077D-EFFF-4EF7-88F9-77FAFA43DC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077D-EFFF-4EF7-88F9-77FAFA43DC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3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077D-EFFF-4EF7-88F9-77FAFA43DC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F34B-0EE3-4977-B175-785197F9A9BA}" type="datetimeFigureOut">
              <a:rPr lang="en-US" smtClean="0"/>
              <a:pPr/>
              <a:t>17-09-24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65C0-DAEA-42AF-909A-BEBEE77D9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F34B-0EE3-4977-B175-785197F9A9BA}" type="datetimeFigureOut">
              <a:rPr lang="en-US" smtClean="0"/>
              <a:pPr/>
              <a:t>17-09-24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65C0-DAEA-42AF-909A-BEBEE77D9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F34B-0EE3-4977-B175-785197F9A9BA}" type="datetimeFigureOut">
              <a:rPr lang="en-US" smtClean="0"/>
              <a:pPr/>
              <a:t>17-09-24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65C0-DAEA-42AF-909A-BEBEE77D9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23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9D050A-4D6F-4389-AB12-35871D26E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3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F34B-0EE3-4977-B175-785197F9A9BA}" type="datetimeFigureOut">
              <a:rPr lang="en-US" smtClean="0"/>
              <a:pPr/>
              <a:t>17-09-24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65C0-DAEA-42AF-909A-BEBEE77D9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7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F34B-0EE3-4977-B175-785197F9A9BA}" type="datetimeFigureOut">
              <a:rPr lang="en-US" smtClean="0"/>
              <a:pPr/>
              <a:t>17-09-24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65C0-DAEA-42AF-909A-BEBEE77D9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6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F34B-0EE3-4977-B175-785197F9A9BA}" type="datetimeFigureOut">
              <a:rPr lang="en-US" smtClean="0"/>
              <a:pPr/>
              <a:t>17-09-24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65C0-DAEA-42AF-909A-BEBEE77D9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6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F34B-0EE3-4977-B175-785197F9A9BA}" type="datetimeFigureOut">
              <a:rPr lang="en-US" smtClean="0"/>
              <a:pPr/>
              <a:t>17-09-24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65C0-DAEA-42AF-909A-BEBEE77D9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5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F34B-0EE3-4977-B175-785197F9A9BA}" type="datetimeFigureOut">
              <a:rPr lang="en-US" smtClean="0"/>
              <a:pPr/>
              <a:t>17-09-24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65C0-DAEA-42AF-909A-BEBEE77D9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5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F34B-0EE3-4977-B175-785197F9A9BA}" type="datetimeFigureOut">
              <a:rPr lang="en-US" smtClean="0"/>
              <a:pPr/>
              <a:t>17-09-24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65C0-DAEA-42AF-909A-BEBEE77D9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3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F34B-0EE3-4977-B175-785197F9A9BA}" type="datetimeFigureOut">
              <a:rPr lang="en-US" smtClean="0"/>
              <a:pPr/>
              <a:t>17-09-24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65C0-DAEA-42AF-909A-BEBEE77D9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F34B-0EE3-4977-B175-785197F9A9BA}" type="datetimeFigureOut">
              <a:rPr lang="en-US" smtClean="0"/>
              <a:pPr/>
              <a:t>17-09-24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65C0-DAEA-42AF-909A-BEBEE77D9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7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F34B-0EE3-4977-B175-785197F9A9BA}" type="datetimeFigureOut">
              <a:rPr lang="en-US" smtClean="0"/>
              <a:pPr/>
              <a:t>17-09-24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65C0-DAEA-42AF-909A-BEBEE77D9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1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4.gif"/><Relationship Id="rId10" Type="http://schemas.openxmlformats.org/officeDocument/2006/relationships/image" Target="../media/image69.png"/><Relationship Id="rId4" Type="http://schemas.openxmlformats.org/officeDocument/2006/relationships/image" Target="../media/image62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4.gif"/><Relationship Id="rId10" Type="http://schemas.openxmlformats.org/officeDocument/2006/relationships/image" Target="../media/image73.png"/><Relationship Id="rId4" Type="http://schemas.openxmlformats.org/officeDocument/2006/relationships/image" Target="../media/image62.png"/><Relationship Id="rId9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1.png"/><Relationship Id="rId7" Type="http://schemas.openxmlformats.org/officeDocument/2006/relationships/image" Target="../media/image67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65.png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2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4.gi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9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Ca_bong_1703\nhac%20ho%20tro%20GADT\Ch%20-%20Love%20Story.mp3" TargetMode="External"/><Relationship Id="rId5" Type="http://schemas.openxmlformats.org/officeDocument/2006/relationships/image" Target="../media/image91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40.png"/><Relationship Id="rId5" Type="http://schemas.openxmlformats.org/officeDocument/2006/relationships/image" Target="../media/image31.png"/><Relationship Id="rId10" Type="http://schemas.openxmlformats.org/officeDocument/2006/relationships/image" Target="../media/image39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44.png"/><Relationship Id="rId5" Type="http://schemas.openxmlformats.org/officeDocument/2006/relationships/image" Target="../media/image31.png"/><Relationship Id="rId10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53912"/>
            <a:ext cx="8534400" cy="1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196" name="Picture 4" descr="orchid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5472">
            <a:off x="-401782" y="3505201"/>
            <a:ext cx="36830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7" name="Picture 5" descr="85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86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198" name="Picture 6" descr="valros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83806"/>
            <a:ext cx="2971800" cy="26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0" y="615077"/>
            <a:ext cx="9144000" cy="2585323"/>
          </a:xfrm>
          <a:prstGeom prst="rect">
            <a:avLst/>
          </a:prstGeom>
          <a:noFill/>
          <a:ln>
            <a:noFill/>
          </a:ln>
          <a:effectLst>
            <a:outerShdw dist="28398" dir="6993903" algn="ctr" rotWithShape="0">
              <a:srgbClr val="CD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5400" b="1" dirty="0">
                <a:solidFill>
                  <a:srgbClr val="FF0066"/>
                </a:solidFill>
                <a:effectLst/>
              </a:rPr>
              <a:t>NHIỆT LIỆT CHÀO MỪNG</a:t>
            </a:r>
            <a:br>
              <a:rPr lang="en-US" sz="5400" b="1" dirty="0">
                <a:solidFill>
                  <a:srgbClr val="FF0066"/>
                </a:solidFill>
                <a:effectLst/>
              </a:rPr>
            </a:br>
            <a:r>
              <a:rPr lang="en-US" sz="5400" b="1" dirty="0">
                <a:solidFill>
                  <a:srgbClr val="FF0066"/>
                </a:solidFill>
                <a:effectLst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effectLst/>
              </a:rPr>
              <a:t>QUÝ</a:t>
            </a:r>
            <a:r>
              <a:rPr lang="en-US" sz="5400" b="1" dirty="0" smtClean="0">
                <a:solidFill>
                  <a:srgbClr val="FF0066"/>
                </a:solidFill>
                <a:effectLst/>
              </a:rPr>
              <a:t> </a:t>
            </a:r>
            <a:r>
              <a:rPr lang="en-US" sz="5400" b="1" dirty="0">
                <a:solidFill>
                  <a:srgbClr val="FF0066"/>
                </a:solidFill>
                <a:effectLst/>
              </a:rPr>
              <a:t>THẦY </a:t>
            </a:r>
            <a:r>
              <a:rPr lang="en-US" sz="5400" b="1" dirty="0" smtClean="0">
                <a:solidFill>
                  <a:srgbClr val="FF0066"/>
                </a:solidFill>
                <a:effectLst/>
              </a:rPr>
              <a:t>CÔ </a:t>
            </a:r>
            <a:r>
              <a:rPr lang="en-US" sz="5400" b="1" dirty="0">
                <a:solidFill>
                  <a:srgbClr val="FF0066"/>
                </a:solidFill>
                <a:effectLst/>
              </a:rPr>
              <a:t>VỀ DỰ GIỜ</a:t>
            </a:r>
            <a:br>
              <a:rPr lang="en-US" sz="5400" b="1" dirty="0">
                <a:solidFill>
                  <a:srgbClr val="FF0066"/>
                </a:solidFill>
                <a:effectLst/>
              </a:rPr>
            </a:br>
            <a:endParaRPr lang="en-US" sz="5400" b="1" dirty="0">
              <a:solidFill>
                <a:srgbClr val="FF0066"/>
              </a:solidFill>
              <a:effectLst/>
            </a:endParaRPr>
          </a:p>
        </p:txBody>
      </p:sp>
      <p:pic>
        <p:nvPicPr>
          <p:cNvPr id="8" name="Picture 7" descr="Pictur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4514850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5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3.33333E-6 L 0.0 -0.11598 " pathEditMode="relative" rAng="0" ptsTypes="AA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10"/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9" grpId="0"/>
      <p:bldP spid="26419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0" y="304800"/>
            <a:ext cx="9118600" cy="6172200"/>
            <a:chOff x="-48" y="432"/>
            <a:chExt cx="5744" cy="3888"/>
          </a:xfrm>
        </p:grpSpPr>
        <p:sp>
          <p:nvSpPr>
            <p:cNvPr id="35" name="Line 49"/>
            <p:cNvSpPr>
              <a:spLocks noChangeShapeType="1"/>
            </p:cNvSpPr>
            <p:nvPr/>
          </p:nvSpPr>
          <p:spPr bwMode="auto">
            <a:xfrm>
              <a:off x="72" y="480"/>
              <a:ext cx="5616" cy="48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Line 50"/>
            <p:cNvSpPr>
              <a:spLocks noChangeShapeType="1"/>
            </p:cNvSpPr>
            <p:nvPr/>
          </p:nvSpPr>
          <p:spPr bwMode="auto">
            <a:xfrm flipH="1">
              <a:off x="5640" y="528"/>
              <a:ext cx="48" cy="3792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Line 51"/>
            <p:cNvSpPr>
              <a:spLocks noChangeShapeType="1"/>
            </p:cNvSpPr>
            <p:nvPr/>
          </p:nvSpPr>
          <p:spPr bwMode="auto">
            <a:xfrm flipH="1">
              <a:off x="24" y="480"/>
              <a:ext cx="48" cy="3840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Line 52"/>
            <p:cNvSpPr>
              <a:spLocks noChangeShapeType="1"/>
            </p:cNvSpPr>
            <p:nvPr/>
          </p:nvSpPr>
          <p:spPr bwMode="auto">
            <a:xfrm>
              <a:off x="648" y="480"/>
              <a:ext cx="0" cy="3840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>
              <a:off x="72" y="768"/>
              <a:ext cx="5624" cy="44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Line 54"/>
            <p:cNvSpPr>
              <a:spLocks noChangeShapeType="1"/>
            </p:cNvSpPr>
            <p:nvPr/>
          </p:nvSpPr>
          <p:spPr bwMode="auto">
            <a:xfrm>
              <a:off x="72" y="2064"/>
              <a:ext cx="5616" cy="0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Line 55"/>
            <p:cNvSpPr>
              <a:spLocks noChangeShapeType="1"/>
            </p:cNvSpPr>
            <p:nvPr/>
          </p:nvSpPr>
          <p:spPr bwMode="auto">
            <a:xfrm>
              <a:off x="72" y="3312"/>
              <a:ext cx="5616" cy="0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-48" y="1248"/>
                  <a:ext cx="76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 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8" y="1248"/>
                  <a:ext cx="768" cy="29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62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2400" dirty="0"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3" name="Text 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448"/>
                  <a:ext cx="624" cy="2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 Box 69"/>
            <p:cNvSpPr txBox="1">
              <a:spLocks noChangeArrowheads="1"/>
            </p:cNvSpPr>
            <p:nvPr/>
          </p:nvSpPr>
          <p:spPr bwMode="auto">
            <a:xfrm>
              <a:off x="4704" y="902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000" i="0" dirty="0">
                  <a:latin typeface=".VnTime" pitchFamily="34" charset="0"/>
                </a:rPr>
                <a:t>      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104" y="432"/>
                  <a:ext cx="67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∆&lt;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 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4" y="432"/>
                  <a:ext cx="672" cy="32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Line 76"/>
            <p:cNvSpPr>
              <a:spLocks noChangeShapeType="1"/>
            </p:cNvSpPr>
            <p:nvPr/>
          </p:nvSpPr>
          <p:spPr bwMode="auto">
            <a:xfrm>
              <a:off x="2184" y="480"/>
              <a:ext cx="0" cy="3840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Line 77"/>
            <p:cNvSpPr>
              <a:spLocks noChangeShapeType="1"/>
            </p:cNvSpPr>
            <p:nvPr/>
          </p:nvSpPr>
          <p:spPr bwMode="auto">
            <a:xfrm>
              <a:off x="3864" y="528"/>
              <a:ext cx="0" cy="3792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75"/>
              <p:cNvSpPr txBox="1">
                <a:spLocks noChangeArrowheads="1"/>
              </p:cNvSpPr>
              <p:nvPr/>
            </p:nvSpPr>
            <p:spPr bwMode="auto">
              <a:xfrm>
                <a:off x="4343400" y="381000"/>
                <a:ext cx="1066800" cy="5127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 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381000"/>
                <a:ext cx="1066800" cy="5127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75"/>
              <p:cNvSpPr txBox="1">
                <a:spLocks noChangeArrowheads="1"/>
              </p:cNvSpPr>
              <p:nvPr/>
            </p:nvSpPr>
            <p:spPr bwMode="auto">
              <a:xfrm>
                <a:off x="7162800" y="381000"/>
                <a:ext cx="1066800" cy="5127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 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2800" y="381000"/>
                <a:ext cx="1066800" cy="5127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1143000" y="2819399"/>
            <a:ext cx="2514600" cy="1981201"/>
            <a:chOff x="768" y="3120"/>
            <a:chExt cx="1584" cy="1248"/>
          </a:xfrm>
        </p:grpSpPr>
        <p:sp>
          <p:nvSpPr>
            <p:cNvPr id="67" name="Text Box 168"/>
            <p:cNvSpPr txBox="1">
              <a:spLocks noChangeArrowheads="1"/>
            </p:cNvSpPr>
            <p:nvPr/>
          </p:nvSpPr>
          <p:spPr bwMode="auto">
            <a:xfrm>
              <a:off x="2064" y="33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x</a:t>
              </a:r>
              <a:endParaRPr lang="en-US"/>
            </a:p>
          </p:txBody>
        </p:sp>
        <p:sp>
          <p:nvSpPr>
            <p:cNvPr id="68" name="Text Box 169"/>
            <p:cNvSpPr txBox="1">
              <a:spLocks noChangeArrowheads="1"/>
            </p:cNvSpPr>
            <p:nvPr/>
          </p:nvSpPr>
          <p:spPr bwMode="auto">
            <a:xfrm>
              <a:off x="864" y="312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y</a:t>
              </a:r>
              <a:endParaRPr lang="en-US"/>
            </a:p>
          </p:txBody>
        </p:sp>
        <p:sp>
          <p:nvSpPr>
            <p:cNvPr id="69" name="Text Box 170"/>
            <p:cNvSpPr txBox="1">
              <a:spLocks noChangeArrowheads="1"/>
            </p:cNvSpPr>
            <p:nvPr/>
          </p:nvSpPr>
          <p:spPr bwMode="auto">
            <a:xfrm>
              <a:off x="840" y="349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O</a:t>
              </a:r>
              <a:endParaRPr lang="en-US"/>
            </a:p>
          </p:txBody>
        </p:sp>
        <p:grpSp>
          <p:nvGrpSpPr>
            <p:cNvPr id="70" name="Group 69"/>
            <p:cNvGrpSpPr>
              <a:grpSpLocks/>
            </p:cNvGrpSpPr>
            <p:nvPr/>
          </p:nvGrpSpPr>
          <p:grpSpPr bwMode="auto">
            <a:xfrm>
              <a:off x="768" y="3312"/>
              <a:ext cx="1392" cy="1056"/>
              <a:chOff x="768" y="3312"/>
              <a:chExt cx="1392" cy="1056"/>
            </a:xfrm>
          </p:grpSpPr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 rot="10800000">
                <a:off x="960" y="3696"/>
                <a:ext cx="816" cy="624"/>
              </a:xfrm>
              <a:custGeom>
                <a:avLst/>
                <a:gdLst>
                  <a:gd name="T0" fmla="*/ 0 w 816"/>
                  <a:gd name="T1" fmla="*/ 0 h 624"/>
                  <a:gd name="T2" fmla="*/ 432 w 816"/>
                  <a:gd name="T3" fmla="*/ 624 h 624"/>
                  <a:gd name="T4" fmla="*/ 816 w 816"/>
                  <a:gd name="T5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6" h="624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w="44450" cmpd="sng">
                <a:solidFill>
                  <a:srgbClr val="08C81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Line 173"/>
              <p:cNvSpPr>
                <a:spLocks noChangeShapeType="1"/>
              </p:cNvSpPr>
              <p:nvPr/>
            </p:nvSpPr>
            <p:spPr bwMode="auto">
              <a:xfrm>
                <a:off x="768" y="3552"/>
                <a:ext cx="1392" cy="0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Line 174"/>
              <p:cNvSpPr>
                <a:spLocks noChangeShapeType="1"/>
              </p:cNvSpPr>
              <p:nvPr/>
            </p:nvSpPr>
            <p:spPr bwMode="auto">
              <a:xfrm flipV="1">
                <a:off x="1056" y="3312"/>
                <a:ext cx="0" cy="1056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1143000" y="762000"/>
            <a:ext cx="2209800" cy="1962150"/>
            <a:chOff x="672" y="3132"/>
            <a:chExt cx="1392" cy="1236"/>
          </a:xfrm>
        </p:grpSpPr>
        <p:sp>
          <p:nvSpPr>
            <p:cNvPr id="75" name="Text Box 162"/>
            <p:cNvSpPr txBox="1">
              <a:spLocks noChangeArrowheads="1"/>
            </p:cNvSpPr>
            <p:nvPr/>
          </p:nvSpPr>
          <p:spPr bwMode="auto">
            <a:xfrm>
              <a:off x="768" y="313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 dirty="0">
                  <a:solidFill>
                    <a:schemeClr val="folHlink"/>
                  </a:solidFill>
                  <a:latin typeface=".VnTime" pitchFamily="34" charset="0"/>
                </a:rPr>
                <a:t>y</a:t>
              </a:r>
              <a:endParaRPr lang="en-US" dirty="0"/>
            </a:p>
          </p:txBody>
        </p:sp>
        <p:sp>
          <p:nvSpPr>
            <p:cNvPr id="76" name="Text Box 163"/>
            <p:cNvSpPr txBox="1">
              <a:spLocks noChangeArrowheads="1"/>
            </p:cNvSpPr>
            <p:nvPr/>
          </p:nvSpPr>
          <p:spPr bwMode="auto">
            <a:xfrm>
              <a:off x="744" y="408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O</a:t>
              </a:r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864" y="3421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w="44450" cmpd="sng">
              <a:solidFill>
                <a:srgbClr val="08C8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Line 165"/>
            <p:cNvSpPr>
              <a:spLocks noChangeShapeType="1"/>
            </p:cNvSpPr>
            <p:nvPr/>
          </p:nvSpPr>
          <p:spPr bwMode="auto">
            <a:xfrm>
              <a:off x="672" y="4140"/>
              <a:ext cx="1392" cy="0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Line 166"/>
            <p:cNvSpPr>
              <a:spLocks noChangeShapeType="1"/>
            </p:cNvSpPr>
            <p:nvPr/>
          </p:nvSpPr>
          <p:spPr bwMode="auto">
            <a:xfrm flipV="1">
              <a:off x="960" y="3276"/>
              <a:ext cx="0" cy="1056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3657600" y="2743200"/>
            <a:ext cx="2514600" cy="1905001"/>
            <a:chOff x="768" y="3120"/>
            <a:chExt cx="1584" cy="1200"/>
          </a:xfrm>
        </p:grpSpPr>
        <p:sp>
          <p:nvSpPr>
            <p:cNvPr id="81" name="Text Box 168"/>
            <p:cNvSpPr txBox="1">
              <a:spLocks noChangeArrowheads="1"/>
            </p:cNvSpPr>
            <p:nvPr/>
          </p:nvSpPr>
          <p:spPr bwMode="auto">
            <a:xfrm>
              <a:off x="2064" y="33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x</a:t>
              </a:r>
              <a:endParaRPr lang="en-US"/>
            </a:p>
          </p:txBody>
        </p:sp>
        <p:sp>
          <p:nvSpPr>
            <p:cNvPr id="82" name="Text Box 169"/>
            <p:cNvSpPr txBox="1">
              <a:spLocks noChangeArrowheads="1"/>
            </p:cNvSpPr>
            <p:nvPr/>
          </p:nvSpPr>
          <p:spPr bwMode="auto">
            <a:xfrm>
              <a:off x="864" y="312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y</a:t>
              </a:r>
              <a:endParaRPr lang="en-US"/>
            </a:p>
          </p:txBody>
        </p:sp>
        <p:sp>
          <p:nvSpPr>
            <p:cNvPr id="83" name="Text Box 170"/>
            <p:cNvSpPr txBox="1">
              <a:spLocks noChangeArrowheads="1"/>
            </p:cNvSpPr>
            <p:nvPr/>
          </p:nvSpPr>
          <p:spPr bwMode="auto">
            <a:xfrm>
              <a:off x="840" y="349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O</a:t>
              </a:r>
              <a:endParaRPr lang="en-US"/>
            </a:p>
          </p:txBody>
        </p: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768" y="3264"/>
              <a:ext cx="1392" cy="1056"/>
              <a:chOff x="768" y="3264"/>
              <a:chExt cx="1392" cy="1056"/>
            </a:xfrm>
          </p:grpSpPr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 rot="10800000">
                <a:off x="1056" y="3552"/>
                <a:ext cx="816" cy="624"/>
              </a:xfrm>
              <a:custGeom>
                <a:avLst/>
                <a:gdLst>
                  <a:gd name="T0" fmla="*/ 0 w 816"/>
                  <a:gd name="T1" fmla="*/ 0 h 624"/>
                  <a:gd name="T2" fmla="*/ 432 w 816"/>
                  <a:gd name="T3" fmla="*/ 624 h 624"/>
                  <a:gd name="T4" fmla="*/ 816 w 816"/>
                  <a:gd name="T5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6" h="624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w="44450" cmpd="sng">
                <a:solidFill>
                  <a:srgbClr val="08C81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Line 173"/>
              <p:cNvSpPr>
                <a:spLocks noChangeShapeType="1"/>
              </p:cNvSpPr>
              <p:nvPr/>
            </p:nvSpPr>
            <p:spPr bwMode="auto">
              <a:xfrm>
                <a:off x="768" y="3552"/>
                <a:ext cx="1392" cy="0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7" name="Line 174"/>
              <p:cNvSpPr>
                <a:spLocks noChangeShapeType="1"/>
              </p:cNvSpPr>
              <p:nvPr/>
            </p:nvSpPr>
            <p:spPr bwMode="auto">
              <a:xfrm flipV="1">
                <a:off x="1056" y="3264"/>
                <a:ext cx="0" cy="1056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657600" y="762000"/>
            <a:ext cx="2209800" cy="1962150"/>
            <a:chOff x="672" y="3132"/>
            <a:chExt cx="1392" cy="1236"/>
          </a:xfrm>
        </p:grpSpPr>
        <p:sp>
          <p:nvSpPr>
            <p:cNvPr id="89" name="Text Box 162"/>
            <p:cNvSpPr txBox="1">
              <a:spLocks noChangeArrowheads="1"/>
            </p:cNvSpPr>
            <p:nvPr/>
          </p:nvSpPr>
          <p:spPr bwMode="auto">
            <a:xfrm>
              <a:off x="768" y="313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 dirty="0">
                  <a:solidFill>
                    <a:schemeClr val="folHlink"/>
                  </a:solidFill>
                  <a:latin typeface=".VnTime" pitchFamily="34" charset="0"/>
                </a:rPr>
                <a:t>y</a:t>
              </a:r>
              <a:endParaRPr lang="en-US" dirty="0"/>
            </a:p>
          </p:txBody>
        </p:sp>
        <p:sp>
          <p:nvSpPr>
            <p:cNvPr id="90" name="Text Box 163"/>
            <p:cNvSpPr txBox="1">
              <a:spLocks noChangeArrowheads="1"/>
            </p:cNvSpPr>
            <p:nvPr/>
          </p:nvSpPr>
          <p:spPr bwMode="auto">
            <a:xfrm>
              <a:off x="744" y="408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O</a:t>
              </a:r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912" y="3516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w="44450" cmpd="sng">
              <a:solidFill>
                <a:srgbClr val="08C8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Line 165"/>
            <p:cNvSpPr>
              <a:spLocks noChangeShapeType="1"/>
            </p:cNvSpPr>
            <p:nvPr/>
          </p:nvSpPr>
          <p:spPr bwMode="auto">
            <a:xfrm>
              <a:off x="672" y="4140"/>
              <a:ext cx="1392" cy="0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Line 166"/>
            <p:cNvSpPr>
              <a:spLocks noChangeShapeType="1"/>
            </p:cNvSpPr>
            <p:nvPr/>
          </p:nvSpPr>
          <p:spPr bwMode="auto">
            <a:xfrm flipV="1">
              <a:off x="960" y="3276"/>
              <a:ext cx="0" cy="1056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6324600" y="2819399"/>
            <a:ext cx="2514600" cy="1905001"/>
            <a:chOff x="768" y="3120"/>
            <a:chExt cx="1584" cy="1200"/>
          </a:xfrm>
        </p:grpSpPr>
        <p:sp>
          <p:nvSpPr>
            <p:cNvPr id="95" name="Text Box 168"/>
            <p:cNvSpPr txBox="1">
              <a:spLocks noChangeArrowheads="1"/>
            </p:cNvSpPr>
            <p:nvPr/>
          </p:nvSpPr>
          <p:spPr bwMode="auto">
            <a:xfrm>
              <a:off x="2064" y="33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x</a:t>
              </a:r>
              <a:endParaRPr lang="en-US"/>
            </a:p>
          </p:txBody>
        </p:sp>
        <p:sp>
          <p:nvSpPr>
            <p:cNvPr id="96" name="Text Box 169"/>
            <p:cNvSpPr txBox="1">
              <a:spLocks noChangeArrowheads="1"/>
            </p:cNvSpPr>
            <p:nvPr/>
          </p:nvSpPr>
          <p:spPr bwMode="auto">
            <a:xfrm>
              <a:off x="864" y="312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y</a:t>
              </a:r>
              <a:endParaRPr lang="en-US"/>
            </a:p>
          </p:txBody>
        </p:sp>
        <p:sp>
          <p:nvSpPr>
            <p:cNvPr id="97" name="Text Box 170"/>
            <p:cNvSpPr txBox="1">
              <a:spLocks noChangeArrowheads="1"/>
            </p:cNvSpPr>
            <p:nvPr/>
          </p:nvSpPr>
          <p:spPr bwMode="auto">
            <a:xfrm>
              <a:off x="840" y="349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O</a:t>
              </a:r>
              <a:endParaRPr lang="en-US"/>
            </a:p>
          </p:txBody>
        </p:sp>
        <p:grpSp>
          <p:nvGrpSpPr>
            <p:cNvPr id="98" name="Group 97"/>
            <p:cNvGrpSpPr>
              <a:grpSpLocks/>
            </p:cNvGrpSpPr>
            <p:nvPr/>
          </p:nvGrpSpPr>
          <p:grpSpPr bwMode="auto">
            <a:xfrm>
              <a:off x="768" y="3264"/>
              <a:ext cx="1584" cy="1056"/>
              <a:chOff x="768" y="3264"/>
              <a:chExt cx="1584" cy="1056"/>
            </a:xfrm>
          </p:grpSpPr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 rot="10800000">
                <a:off x="1152" y="3360"/>
                <a:ext cx="1056" cy="768"/>
              </a:xfrm>
              <a:custGeom>
                <a:avLst/>
                <a:gdLst>
                  <a:gd name="T0" fmla="*/ 0 w 816"/>
                  <a:gd name="T1" fmla="*/ 0 h 624"/>
                  <a:gd name="T2" fmla="*/ 432 w 816"/>
                  <a:gd name="T3" fmla="*/ 624 h 624"/>
                  <a:gd name="T4" fmla="*/ 816 w 816"/>
                  <a:gd name="T5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6" h="624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w="44450" cmpd="sng">
                <a:solidFill>
                  <a:srgbClr val="08C81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0" name="Line 173"/>
              <p:cNvSpPr>
                <a:spLocks noChangeShapeType="1"/>
              </p:cNvSpPr>
              <p:nvPr/>
            </p:nvSpPr>
            <p:spPr bwMode="auto">
              <a:xfrm>
                <a:off x="768" y="3552"/>
                <a:ext cx="1584" cy="0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1" name="Line 174"/>
              <p:cNvSpPr>
                <a:spLocks noChangeShapeType="1"/>
              </p:cNvSpPr>
              <p:nvPr/>
            </p:nvSpPr>
            <p:spPr bwMode="auto">
              <a:xfrm flipV="1">
                <a:off x="1056" y="3264"/>
                <a:ext cx="0" cy="1056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6489700" y="838200"/>
            <a:ext cx="2349500" cy="1962150"/>
            <a:chOff x="672" y="3132"/>
            <a:chExt cx="1480" cy="1236"/>
          </a:xfrm>
        </p:grpSpPr>
        <p:sp>
          <p:nvSpPr>
            <p:cNvPr id="103" name="Text Box 162"/>
            <p:cNvSpPr txBox="1">
              <a:spLocks noChangeArrowheads="1"/>
            </p:cNvSpPr>
            <p:nvPr/>
          </p:nvSpPr>
          <p:spPr bwMode="auto">
            <a:xfrm>
              <a:off x="768" y="313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 dirty="0">
                  <a:solidFill>
                    <a:schemeClr val="folHlink"/>
                  </a:solidFill>
                  <a:latin typeface=".VnTime" pitchFamily="34" charset="0"/>
                </a:rPr>
                <a:t>y</a:t>
              </a:r>
              <a:endParaRPr lang="en-US" dirty="0"/>
            </a:p>
          </p:txBody>
        </p:sp>
        <p:sp>
          <p:nvSpPr>
            <p:cNvPr id="104" name="Text Box 163"/>
            <p:cNvSpPr txBox="1">
              <a:spLocks noChangeArrowheads="1"/>
            </p:cNvSpPr>
            <p:nvPr/>
          </p:nvSpPr>
          <p:spPr bwMode="auto">
            <a:xfrm>
              <a:off x="744" y="408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O</a:t>
              </a:r>
              <a:endParaRPr 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1000" y="3468"/>
              <a:ext cx="960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w="44450" cmpd="sng">
              <a:solidFill>
                <a:srgbClr val="08C8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Line 165"/>
            <p:cNvSpPr>
              <a:spLocks noChangeShapeType="1"/>
            </p:cNvSpPr>
            <p:nvPr/>
          </p:nvSpPr>
          <p:spPr bwMode="auto">
            <a:xfrm>
              <a:off x="672" y="3900"/>
              <a:ext cx="1480" cy="0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Line 166"/>
            <p:cNvSpPr>
              <a:spLocks noChangeShapeType="1"/>
            </p:cNvSpPr>
            <p:nvPr/>
          </p:nvSpPr>
          <p:spPr bwMode="auto">
            <a:xfrm flipV="1">
              <a:off x="960" y="3276"/>
              <a:ext cx="0" cy="1056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108" name="Straight Connector 107"/>
          <p:cNvCxnSpPr/>
          <p:nvPr/>
        </p:nvCxnSpPr>
        <p:spPr>
          <a:xfrm>
            <a:off x="1676400" y="2209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438400" y="2133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667000" y="1828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819400" y="1447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371600" y="1828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219200" y="1447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105400" y="2133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057400" y="23622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191000" y="2209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257800" y="19050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410200" y="16002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3810000" y="15240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8305800" y="19050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086600" y="19050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534400" y="16764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038600" y="19050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934200" y="16764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4267200" y="2133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5181600" y="20574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114800" y="18288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334000" y="18288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5486400" y="15240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886200" y="14478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7162800" y="18288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010400" y="16002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8610600" y="16002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8382000" y="18288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2133600" y="22860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743200" y="1752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895600" y="1371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752600" y="2133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447800" y="1752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514600" y="20574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295400" y="1371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7239000" y="32004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7696200" y="29718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229600" y="32004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620000" y="30480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162800" y="3276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153400" y="3276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37" idx="1"/>
            <a:endCxn id="36" idx="1"/>
          </p:cNvCxnSpPr>
          <p:nvPr/>
        </p:nvCxnSpPr>
        <p:spPr>
          <a:xfrm>
            <a:off x="114300" y="6477000"/>
            <a:ext cx="891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>
            <a:grpSpLocks/>
          </p:cNvGrpSpPr>
          <p:nvPr/>
        </p:nvGrpSpPr>
        <p:grpSpPr bwMode="auto">
          <a:xfrm>
            <a:off x="0" y="322262"/>
            <a:ext cx="9118600" cy="6172200"/>
            <a:chOff x="-48" y="432"/>
            <a:chExt cx="5744" cy="3888"/>
          </a:xfrm>
        </p:grpSpPr>
        <p:sp>
          <p:nvSpPr>
            <p:cNvPr id="153" name="Line 49"/>
            <p:cNvSpPr>
              <a:spLocks noChangeShapeType="1"/>
            </p:cNvSpPr>
            <p:nvPr/>
          </p:nvSpPr>
          <p:spPr bwMode="auto">
            <a:xfrm>
              <a:off x="72" y="480"/>
              <a:ext cx="5616" cy="48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Line 50"/>
            <p:cNvSpPr>
              <a:spLocks noChangeShapeType="1"/>
            </p:cNvSpPr>
            <p:nvPr/>
          </p:nvSpPr>
          <p:spPr bwMode="auto">
            <a:xfrm flipH="1">
              <a:off x="5640" y="528"/>
              <a:ext cx="48" cy="3792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Line 51"/>
            <p:cNvSpPr>
              <a:spLocks noChangeShapeType="1"/>
            </p:cNvSpPr>
            <p:nvPr/>
          </p:nvSpPr>
          <p:spPr bwMode="auto">
            <a:xfrm flipH="1">
              <a:off x="24" y="480"/>
              <a:ext cx="48" cy="3840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Line 52"/>
            <p:cNvSpPr>
              <a:spLocks noChangeShapeType="1"/>
            </p:cNvSpPr>
            <p:nvPr/>
          </p:nvSpPr>
          <p:spPr bwMode="auto">
            <a:xfrm>
              <a:off x="648" y="480"/>
              <a:ext cx="0" cy="3840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Line 53"/>
            <p:cNvSpPr>
              <a:spLocks noChangeShapeType="1"/>
            </p:cNvSpPr>
            <p:nvPr/>
          </p:nvSpPr>
          <p:spPr bwMode="auto">
            <a:xfrm>
              <a:off x="72" y="768"/>
              <a:ext cx="5624" cy="44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Line 54"/>
            <p:cNvSpPr>
              <a:spLocks noChangeShapeType="1"/>
            </p:cNvSpPr>
            <p:nvPr/>
          </p:nvSpPr>
          <p:spPr bwMode="auto">
            <a:xfrm>
              <a:off x="48" y="2064"/>
              <a:ext cx="5616" cy="0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Line 55"/>
            <p:cNvSpPr>
              <a:spLocks noChangeShapeType="1"/>
            </p:cNvSpPr>
            <p:nvPr/>
          </p:nvSpPr>
          <p:spPr bwMode="auto">
            <a:xfrm>
              <a:off x="48" y="3312"/>
              <a:ext cx="5616" cy="0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-48" y="1248"/>
                  <a:ext cx="76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0" name="Text 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8" y="1248"/>
                  <a:ext cx="768" cy="29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62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2400" dirty="0"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1" name="Text 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448"/>
                  <a:ext cx="624" cy="29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Text Box 69"/>
            <p:cNvSpPr txBox="1">
              <a:spLocks noChangeArrowheads="1"/>
            </p:cNvSpPr>
            <p:nvPr/>
          </p:nvSpPr>
          <p:spPr bwMode="auto">
            <a:xfrm>
              <a:off x="4704" y="902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000" i="0" dirty="0">
                  <a:latin typeface=".VnTime" pitchFamily="34" charset="0"/>
                </a:rPr>
                <a:t>      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104" y="432"/>
                  <a:ext cx="672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800" 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∆&lt;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3" name="Text 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4" y="432"/>
                  <a:ext cx="672" cy="32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" name="Line 76"/>
            <p:cNvSpPr>
              <a:spLocks noChangeShapeType="1"/>
            </p:cNvSpPr>
            <p:nvPr/>
          </p:nvSpPr>
          <p:spPr bwMode="auto">
            <a:xfrm>
              <a:off x="2184" y="480"/>
              <a:ext cx="0" cy="3840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Line 77"/>
            <p:cNvSpPr>
              <a:spLocks noChangeShapeType="1"/>
            </p:cNvSpPr>
            <p:nvPr/>
          </p:nvSpPr>
          <p:spPr bwMode="auto">
            <a:xfrm>
              <a:off x="3864" y="528"/>
              <a:ext cx="0" cy="3792"/>
            </a:xfrm>
            <a:prstGeom prst="line">
              <a:avLst/>
            </a:prstGeom>
            <a:noFill/>
            <a:ln w="15875" cmpd="sng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166" name="Straight Connector 165"/>
          <p:cNvCxnSpPr/>
          <p:nvPr/>
        </p:nvCxnSpPr>
        <p:spPr>
          <a:xfrm>
            <a:off x="152400" y="6494462"/>
            <a:ext cx="891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5524500" y="4267199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5334000" y="3886199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5638800" y="34290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5105400" y="35814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7696200" y="25146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7200900" y="22098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V="1">
            <a:off x="8191500" y="22098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6972300" y="36576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6819900" y="39624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6705600" y="41910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8648700" y="42672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8572500" y="39624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V="1">
            <a:off x="8382000" y="36576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2819400" y="45720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2667000" y="4267199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5638800" y="34290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2438400" y="3886199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2019300" y="35814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V="1">
            <a:off x="4191000" y="35814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V="1">
            <a:off x="3924300" y="39624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3771900" y="42672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1295400" y="4267199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1181100" y="4571999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5638800" y="34290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V="1">
            <a:off x="1524000" y="3886199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1181100" y="5165297"/>
                <a:ext cx="2514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𝐂</m:t>
                      </m:r>
                      <m:r>
                        <a:rPr lang="en-US" sz="2400" b="1" i="0" smtClean="0">
                          <a:latin typeface="Cambria Math"/>
                        </a:rPr>
                        <m:t>ù</m:t>
                      </m:r>
                      <m:r>
                        <a:rPr lang="en-US" sz="2400" b="1" i="0" smtClean="0">
                          <a:latin typeface="Cambria Math"/>
                        </a:rPr>
                        <m:t>𝐧𝐠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𝐝</m:t>
                      </m:r>
                      <m:r>
                        <a:rPr lang="en-US" sz="2400" b="1" i="0" smtClean="0">
                          <a:latin typeface="Cambria Math"/>
                        </a:rPr>
                        <m:t>ấ</m:t>
                      </m:r>
                      <m:r>
                        <a:rPr lang="en-US" sz="2400" b="1" i="0" smtClean="0">
                          <a:latin typeface="Cambria Math"/>
                        </a:rPr>
                        <m:t>𝐮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𝐯</m:t>
                      </m:r>
                      <m:r>
                        <a:rPr lang="en-US" sz="2400" b="1" i="0" smtClean="0">
                          <a:latin typeface="Cambria Math"/>
                        </a:rPr>
                        <m:t>ớ</m:t>
                      </m:r>
                      <m:r>
                        <a:rPr lang="en-US" sz="2400" b="1" i="0" smtClean="0">
                          <a:latin typeface="Cambria Math"/>
                        </a:rPr>
                        <m:t>𝐢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𝐚</m:t>
                      </m:r>
                      <m:r>
                        <a:rPr lang="en-US" sz="2400" b="1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𝐑</m:t>
                      </m:r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5165297"/>
                <a:ext cx="2514600" cy="8309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6172200" y="5001161"/>
                <a:ext cx="259715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𝒄</m:t>
                      </m:r>
                      <m:r>
                        <a:rPr lang="en-US" sz="2000" b="1" i="1">
                          <a:latin typeface="Cambria Math"/>
                        </a:rPr>
                        <m:t>ù</m:t>
                      </m:r>
                      <m:r>
                        <a:rPr lang="en-US" sz="2000" b="1" i="1">
                          <a:latin typeface="Cambria Math"/>
                        </a:rPr>
                        <m:t>𝒏𝒈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</a:rPr>
                        <m:t>𝒅</m:t>
                      </m:r>
                      <m:r>
                        <a:rPr lang="en-US" sz="2000" b="1" i="1">
                          <a:latin typeface="Cambria Math"/>
                        </a:rPr>
                        <m:t>ấ</m:t>
                      </m:r>
                      <m:r>
                        <a:rPr lang="en-US" sz="2000" b="1" i="1">
                          <a:latin typeface="Cambria Math"/>
                        </a:rPr>
                        <m:t>𝒖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𝒗</m:t>
                      </m:r>
                      <m:r>
                        <a:rPr lang="en-US" sz="2000" b="1" i="1" smtClean="0">
                          <a:latin typeface="Cambria Math"/>
                        </a:rPr>
                        <m:t>ớ</m:t>
                      </m:r>
                      <m:r>
                        <a:rPr lang="en-US" sz="2000" b="1" i="1" smtClean="0">
                          <a:latin typeface="Cambria Math"/>
                        </a:rPr>
                        <m:t>𝒊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𝒂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𝒌𝒉𝒊𝒙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𝒉𝒐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ặ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𝒕𝒓</m:t>
                      </m:r>
                      <m:r>
                        <a:rPr lang="en-US" sz="2000" b="1" i="1">
                          <a:latin typeface="Cambria Math"/>
                        </a:rPr>
                        <m:t>á</m:t>
                      </m:r>
                      <m:r>
                        <a:rPr lang="en-US" sz="2000" b="1" i="1">
                          <a:latin typeface="Cambria Math"/>
                        </a:rPr>
                        <m:t>𝒊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</a:rPr>
                        <m:t>𝒅</m:t>
                      </m:r>
                      <m:r>
                        <a:rPr lang="en-US" sz="2000" b="1" i="1">
                          <a:latin typeface="Cambria Math"/>
                        </a:rPr>
                        <m:t>ấ</m:t>
                      </m:r>
                      <m:r>
                        <a:rPr lang="en-US" sz="2000" b="1" i="1">
                          <a:latin typeface="Cambria Math"/>
                        </a:rPr>
                        <m:t>𝒖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</a:rPr>
                        <m:t>𝒗</m:t>
                      </m:r>
                      <m:r>
                        <a:rPr lang="en-US" sz="2000" b="1" i="1">
                          <a:latin typeface="Cambria Math"/>
                        </a:rPr>
                        <m:t>ớ</m:t>
                      </m:r>
                      <m:r>
                        <a:rPr lang="en-US" sz="2000" b="1" i="1">
                          <a:latin typeface="Cambria Math"/>
                        </a:rPr>
                        <m:t>𝒊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</a:rPr>
                        <m:t>𝒌𝒉𝒊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001161"/>
                <a:ext cx="2597150" cy="1323439"/>
              </a:xfrm>
              <a:prstGeom prst="rect">
                <a:avLst/>
              </a:prstGeom>
              <a:blipFill rotWithShape="1">
                <a:blip r:embed="rId12"/>
                <a:stretch>
                  <a:fillRect l="-1174" r="-12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3962400" y="5181600"/>
                <a:ext cx="22479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Cùng </a:t>
                </a:r>
                <a:r>
                  <a:rPr lang="en-US" sz="2400" b="1" dirty="0" err="1" smtClean="0"/>
                  <a:t>dấuvới</a:t>
                </a:r>
                <a:r>
                  <a:rPr lang="en-US" sz="2400" b="1" dirty="0" smtClean="0"/>
                  <a:t>a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≠−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𝒂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181600"/>
                <a:ext cx="2247900" cy="830997"/>
              </a:xfrm>
              <a:prstGeom prst="rect">
                <a:avLst/>
              </a:prstGeom>
              <a:blipFill rotWithShape="1">
                <a:blip r:embed="rId13"/>
                <a:stretch>
                  <a:fillRect l="-4065"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5029200"/>
                <a:ext cx="1143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/>
                  <a:t>Dấu</a:t>
                </a:r>
              </a:p>
              <a:p>
                <a:pPr algn="ctr"/>
                <a:r>
                  <a:rPr lang="en-US" sz="2400" b="1" dirty="0" err="1" smtClean="0"/>
                  <a:t>Của</a:t>
                </a:r>
                <a:endParaRPr lang="en-US" sz="2400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𝒇</m:t>
                      </m:r>
                      <m:r>
                        <a:rPr lang="en-US" sz="2400" b="1" i="1" smtClean="0"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9200"/>
                <a:ext cx="1143000" cy="1200329"/>
              </a:xfrm>
              <a:prstGeom prst="rect">
                <a:avLst/>
              </a:prstGeom>
              <a:blipFill rotWithShape="1">
                <a:blip r:embed="rId14"/>
                <a:stretch>
                  <a:fillRect t="-4061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30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148" grpId="0" animBg="1"/>
      <p:bldP spid="149" grpId="0" animBg="1"/>
      <p:bldP spid="15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 CỦA TAM THỨC BẬC HAI</a:t>
            </a:r>
            <a:endParaRPr lang="en-US" sz="3600" dirty="0"/>
          </a:p>
        </p:txBody>
      </p:sp>
      <p:sp>
        <p:nvSpPr>
          <p:cNvPr id="7" name="Vertical Scroll 6"/>
          <p:cNvSpPr/>
          <p:nvPr/>
        </p:nvSpPr>
        <p:spPr>
          <a:xfrm>
            <a:off x="228600" y="977611"/>
            <a:ext cx="3886200" cy="5499390"/>
          </a:xfrm>
          <a:prstGeom prst="verticalScroll">
            <a:avLst>
              <a:gd name="adj" fmla="val 9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1425800"/>
                <a:ext cx="3276600" cy="1937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Địnhlívềdấucủa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Tam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25800"/>
                <a:ext cx="3276600" cy="1937903"/>
              </a:xfrm>
              <a:prstGeom prst="rect">
                <a:avLst/>
              </a:prstGeom>
              <a:blipFill rotWithShape="1">
                <a:blip r:embed="rId3"/>
                <a:stretch>
                  <a:fillRect l="-2980" t="-2516" r="-4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" y="3309503"/>
                <a:ext cx="3352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Dấucủa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4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09503"/>
                <a:ext cx="3352800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2727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33800" y="1295400"/>
                <a:ext cx="5321300" cy="3367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u="sng" dirty="0" smtClean="0"/>
                  <a:t>Định </a:t>
                </a:r>
                <a:r>
                  <a:rPr lang="en-US" sz="2400" u="sng" dirty="0" err="1" smtClean="0"/>
                  <a:t>lý</a:t>
                </a:r>
                <a:r>
                  <a:rPr lang="en-US" sz="2400" u="sng" dirty="0" smtClean="0"/>
                  <a:t>:</a:t>
                </a:r>
              </a:p>
              <a:p>
                <a:pPr algn="just"/>
                <a:r>
                  <a:rPr lang="en-US" sz="2000" dirty="0" smtClean="0"/>
                  <a:t>Cho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𝑏𝑥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≠0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,∆=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−4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𝑎𝑐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pPr algn="just"/>
                <a:r>
                  <a:rPr lang="en-US" sz="2000" dirty="0" err="1" smtClean="0"/>
                  <a:t>Nếu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𝑡h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ì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𝒍𝒖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ô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𝒄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ù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𝒏𝒈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𝒅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ấ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𝒖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ớ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ệ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ố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sz="2000" b="0" i="1" dirty="0" smtClean="0">
                  <a:latin typeface="Cambria Math"/>
                  <a:ea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ọ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𝑹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𝑁</m:t>
                      </m:r>
                      <m:r>
                        <a:rPr lang="en-US" sz="2000" b="0" i="1" smtClean="0">
                          <a:latin typeface="Cambria Math"/>
                        </a:rPr>
                        <m:t>ế</m:t>
                      </m:r>
                      <m:r>
                        <a:rPr lang="en-US" sz="2000" b="0" i="1" smtClean="0">
                          <a:latin typeface="Cambria Math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 ∆=0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𝑡h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ì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𝑙𝑢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ô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ù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  <a:ea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𝒕𝒓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ừ </m:t>
                    </m:r>
                  </m:oMath>
                </a14:m>
                <a:r>
                  <a:rPr lang="en-US" sz="2000" b="1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000" b="1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algn="just"/>
                <a:r>
                  <a:rPr lang="en-US" sz="2000" b="0" i="1" dirty="0" err="1" smtClean="0">
                    <a:latin typeface="Cambria Math"/>
                    <a:ea typeface="Cambria Math"/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𝑡h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ì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𝒄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ù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𝒏𝒈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𝒅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ấ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𝒖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ớ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ệ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ố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𝑘h𝑖</m:t>
                    </m:r>
                  </m:oMath>
                </a14:m>
                <a:endParaRPr lang="en-US" sz="2000" b="0" i="1" dirty="0" smtClean="0">
                  <a:latin typeface="Cambria Math"/>
                  <a:ea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h𝑜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ặ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𝒕𝒓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á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𝒊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ấ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𝑘h𝑖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  <a:ea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𝑡𝑟𝑜𝑛𝑔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 đó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à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h𝑎𝑖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i="1" dirty="0" smtClean="0">
                  <a:latin typeface="Cambria Math"/>
                  <a:ea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𝑛𝑔h𝑖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ệ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ủ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0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295400"/>
                <a:ext cx="5321300" cy="3367140"/>
              </a:xfrm>
              <a:prstGeom prst="rect">
                <a:avLst/>
              </a:prstGeom>
              <a:blipFill rotWithShape="1">
                <a:blip r:embed="rId5"/>
                <a:stretch>
                  <a:fillRect l="-1835" t="-1449" b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3"/>
          <p:cNvSpPr/>
          <p:nvPr/>
        </p:nvSpPr>
        <p:spPr>
          <a:xfrm>
            <a:off x="4235450" y="4800600"/>
            <a:ext cx="4559300" cy="1600200"/>
          </a:xfrm>
          <a:prstGeom prst="cloud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53000" y="5029200"/>
                <a:ext cx="3429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/>
                  <a:buChar char="@"/>
                </a:pPr>
                <a14:m>
                  <m:oMath xmlns:m="http://schemas.openxmlformats.org/officeDocument/2006/math">
                    <m:r>
                      <a:rPr lang="en-US" sz="2000" b="1" i="1" u="sng" smtClean="0">
                        <a:latin typeface="Cambria Math"/>
                        <a:ea typeface="Cambria Math"/>
                      </a:rPr>
                      <m:t>𝑪𝒉</m:t>
                    </m:r>
                    <m:r>
                      <a:rPr lang="en-US" sz="2000" b="1" i="1" u="sng" smtClean="0">
                        <a:latin typeface="Cambria Math"/>
                        <a:ea typeface="Cambria Math"/>
                      </a:rPr>
                      <m:t>ú ý</m:t>
                    </m:r>
                  </m:oMath>
                </a14:m>
                <a:endParaRPr lang="en-US" sz="2000" b="1" i="1" u="sng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ó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𝒕𝒉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ể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𝒕𝒉𝒂𝒚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 ∆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𝒕𝒓𝒐𝒏𝒈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 đị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𝒏𝒉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í </m:t>
                      </m:r>
                    </m:oMath>
                  </m:oMathPara>
                </a14:m>
                <a:endParaRPr lang="en-US" sz="2000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𝒕𝒓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ê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ằ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𝒏𝒈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 ∆′</m:t>
                      </m:r>
                    </m:oMath>
                  </m:oMathPara>
                </a14:m>
                <a:endParaRPr lang="en-US" sz="2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029200"/>
                <a:ext cx="3429000" cy="1015663"/>
              </a:xfrm>
              <a:prstGeom prst="rect">
                <a:avLst/>
              </a:prstGeom>
              <a:blipFill rotWithShape="1">
                <a:blip r:embed="rId6"/>
                <a:stretch>
                  <a:fillRect b="-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19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 CỦA TAM THỨC BẬC HAI</a:t>
            </a:r>
            <a:endParaRPr lang="en-US" sz="3600" dirty="0"/>
          </a:p>
        </p:txBody>
      </p:sp>
      <p:sp>
        <p:nvSpPr>
          <p:cNvPr id="7" name="Vertical Scroll 6"/>
          <p:cNvSpPr/>
          <p:nvPr/>
        </p:nvSpPr>
        <p:spPr>
          <a:xfrm>
            <a:off x="76200" y="977611"/>
            <a:ext cx="3886200" cy="5499390"/>
          </a:xfrm>
          <a:prstGeom prst="verticalScroll">
            <a:avLst>
              <a:gd name="adj" fmla="val 4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1219200"/>
                <a:ext cx="3276600" cy="1231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Địnhlívềdấucủa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Tam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3276600" cy="1231106"/>
              </a:xfrm>
              <a:prstGeom prst="rect">
                <a:avLst/>
              </a:prstGeom>
              <a:blipFill rotWithShape="1">
                <a:blip r:embed="rId3"/>
                <a:stretch>
                  <a:fillRect l="-1676" t="-2970" b="-4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1000" y="2286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585525"/>
                <a:ext cx="3568700" cy="3815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/>
                  <a:t>Định </a:t>
                </a:r>
                <a:r>
                  <a:rPr lang="en-US" sz="2000" b="1" u="sng" dirty="0" err="1" smtClean="0"/>
                  <a:t>lý</a:t>
                </a:r>
                <a:r>
                  <a:rPr lang="en-US" b="1" u="sng" dirty="0" smtClean="0"/>
                  <a:t>:</a:t>
                </a:r>
              </a:p>
              <a:p>
                <a:r>
                  <a:rPr lang="en-US" dirty="0" smtClean="0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≠0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err="1" smtClean="0"/>
                  <a:t>Nếu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ì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𝑙𝑢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ọ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ế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 ∆=0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ì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𝑢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ệ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ố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ừ </m:t>
                    </m:r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>khi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r>
                  <a:rPr lang="en-US" b="0" i="1" dirty="0" err="1" smtClean="0">
                    <a:latin typeface="Cambria Math"/>
                    <a:ea typeface="Cambria Math"/>
                  </a:rPr>
                  <a:t>Nếu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∆&gt;0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ì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𝑘h𝑖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h𝑜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𝑘h𝑖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𝑡𝑟𝑜𝑛𝑔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đó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h𝑎𝑖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𝑛𝑔h𝑖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ủ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endParaRPr lang="en-US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85525"/>
                <a:ext cx="3568700" cy="3815275"/>
              </a:xfrm>
              <a:prstGeom prst="rect">
                <a:avLst/>
              </a:prstGeom>
              <a:blipFill rotWithShape="1">
                <a:blip r:embed="rId4"/>
                <a:stretch>
                  <a:fillRect l="-1880" t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loud Callout 5"/>
          <p:cNvSpPr/>
          <p:nvPr/>
        </p:nvSpPr>
        <p:spPr>
          <a:xfrm>
            <a:off x="3810000" y="685800"/>
            <a:ext cx="5334000" cy="2895600"/>
          </a:xfrm>
          <a:prstGeom prst="cloudCallout">
            <a:avLst>
              <a:gd name="adj1" fmla="val -41817"/>
              <a:gd name="adj2" fmla="val 61184"/>
            </a:avLst>
          </a:prstGeom>
          <a:solidFill>
            <a:srgbClr val="BC1E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3400" y="1143000"/>
                <a:ext cx="47244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Các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bướcxétdấu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thứcbậchai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err="1" smtClean="0">
                    <a:solidFill>
                      <a:schemeClr val="bg1"/>
                    </a:solidFill>
                  </a:rPr>
                  <a:t>Xácđịnhhệsố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a.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err="1" smtClean="0">
                    <a:solidFill>
                      <a:schemeClr val="bg1"/>
                    </a:solidFill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h𝑜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ặ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000" b="0" dirty="0" smtClean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Nếu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∆&lt;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h𝑜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ặ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∆=0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𝑡h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ì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𝑠𝑢𝑦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𝑟𝑎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Nếu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∆&gt;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𝑡h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ì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ì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𝑛𝑔h𝑖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ệ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𝑙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ậ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i="1" dirty="0" smtClean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ả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é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ế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𝑙𝑢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ậ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b="0" dirty="0" smtClean="0">
                  <a:solidFill>
                    <a:schemeClr val="bg1"/>
                  </a:solidFill>
                  <a:ea typeface="Cambria Math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143000"/>
                <a:ext cx="4724400" cy="2123658"/>
              </a:xfrm>
              <a:prstGeom prst="rect">
                <a:avLst/>
              </a:prstGeom>
              <a:blipFill rotWithShape="1">
                <a:blip r:embed="rId5"/>
                <a:stretch>
                  <a:fillRect l="-1419" t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valrose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36" y="4672445"/>
            <a:ext cx="2438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38600" y="4114800"/>
                <a:ext cx="4648200" cy="1594667"/>
              </a:xfrm>
              <a:prstGeom prst="rect">
                <a:avLst/>
              </a:prstGeom>
              <a:solidFill>
                <a:schemeClr val="bg1"/>
              </a:solidFill>
              <a:ln w="53975" cmpd="thinThick">
                <a:solidFill>
                  <a:srgbClr val="CC006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/>
                  <a:t>Ví </a:t>
                </a:r>
                <a:r>
                  <a:rPr lang="en-US" sz="2400" b="1" u="sng" dirty="0" err="1" smtClean="0"/>
                  <a:t>dụ</a:t>
                </a:r>
                <a:r>
                  <a:rPr lang="en-US" sz="2400" b="1" u="sng" dirty="0" smtClean="0"/>
                  <a:t> 1:</a:t>
                </a:r>
                <a:r>
                  <a:rPr lang="en-US" sz="2400" b="1" dirty="0" err="1" smtClean="0"/>
                  <a:t>Xétdấucác</a:t>
                </a:r>
                <a:r>
                  <a:rPr lang="en-US" sz="2400" b="1" dirty="0" smtClean="0"/>
                  <a:t> tam </a:t>
                </a:r>
                <a:r>
                  <a:rPr lang="en-US" sz="2400" b="1" dirty="0" err="1" smtClean="0"/>
                  <a:t>thứcsau</a:t>
                </a:r>
                <a:r>
                  <a:rPr lang="en-US" sz="2400" b="1" dirty="0" smtClean="0"/>
                  <a:t>:</a:t>
                </a: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𝟑</m:t>
                    </m:r>
                  </m:oMath>
                </a14:m>
                <a:endParaRPr lang="en-US" sz="2400" b="1" dirty="0" smtClean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𝟒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𝟒</m:t>
                    </m:r>
                  </m:oMath>
                </a14:m>
                <a:endParaRPr lang="en-US" sz="2400" b="1" dirty="0" smtClean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𝟓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𝟔</m:t>
                    </m:r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114800"/>
                <a:ext cx="4648200" cy="1594667"/>
              </a:xfrm>
              <a:prstGeom prst="rect">
                <a:avLst/>
              </a:prstGeom>
              <a:blipFill rotWithShape="1">
                <a:blip r:embed="rId7"/>
                <a:stretch>
                  <a:fillRect l="-1556" t="-1476" b="-4428"/>
                </a:stretch>
              </a:blipFill>
              <a:ln w="53975" cmpd="thinThick">
                <a:solidFill>
                  <a:srgbClr val="CC00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8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 CỦA TAM THỨC BẬC HAI</a:t>
            </a:r>
            <a:endParaRPr lang="en-US" sz="3600" dirty="0"/>
          </a:p>
        </p:txBody>
      </p:sp>
      <p:sp>
        <p:nvSpPr>
          <p:cNvPr id="7" name="Vertical Scroll 6"/>
          <p:cNvSpPr/>
          <p:nvPr/>
        </p:nvSpPr>
        <p:spPr>
          <a:xfrm>
            <a:off x="76200" y="977611"/>
            <a:ext cx="3886200" cy="5499390"/>
          </a:xfrm>
          <a:prstGeom prst="verticalScroll">
            <a:avLst>
              <a:gd name="adj" fmla="val 4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1219200"/>
                <a:ext cx="3276600" cy="1231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Địnhlívềdấucủa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Tam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3276600" cy="1231106"/>
              </a:xfrm>
              <a:prstGeom prst="rect">
                <a:avLst/>
              </a:prstGeom>
              <a:blipFill rotWithShape="1">
                <a:blip r:embed="rId3"/>
                <a:stretch>
                  <a:fillRect l="-1676" t="-2970" b="-4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1000" y="2286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585525"/>
                <a:ext cx="3568700" cy="3815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/>
                  <a:t>Định </a:t>
                </a:r>
                <a:r>
                  <a:rPr lang="en-US" sz="2000" b="1" u="sng" dirty="0" err="1" smtClean="0"/>
                  <a:t>lý</a:t>
                </a:r>
                <a:r>
                  <a:rPr lang="en-US" b="1" u="sng" dirty="0" smtClean="0"/>
                  <a:t>:</a:t>
                </a:r>
              </a:p>
              <a:p>
                <a:r>
                  <a:rPr lang="en-US" dirty="0" smtClean="0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≠0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err="1" smtClean="0"/>
                  <a:t>Nếu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ì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𝑙𝑢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ọ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ế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 ∆=0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ì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𝑢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ệ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ố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ừ </m:t>
                    </m:r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>khi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r>
                  <a:rPr lang="en-US" b="0" i="1" dirty="0" err="1" smtClean="0">
                    <a:latin typeface="Cambria Math"/>
                    <a:ea typeface="Cambria Math"/>
                  </a:rPr>
                  <a:t>Nếu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∆&gt;0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ì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𝑘h𝑖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h𝑜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𝑘h𝑖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𝑡𝑟𝑜𝑛𝑔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đó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h𝑎𝑖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𝑛𝑔h𝑖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ủ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endParaRPr lang="en-US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85525"/>
                <a:ext cx="3568700" cy="3815275"/>
              </a:xfrm>
              <a:prstGeom prst="rect">
                <a:avLst/>
              </a:prstGeom>
              <a:blipFill rotWithShape="1">
                <a:blip r:embed="rId4"/>
                <a:stretch>
                  <a:fillRect l="-1880" t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valros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36" y="4945530"/>
            <a:ext cx="2137064" cy="19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38600" y="914400"/>
                <a:ext cx="4648200" cy="1594667"/>
              </a:xfrm>
              <a:prstGeom prst="rect">
                <a:avLst/>
              </a:prstGeom>
              <a:solidFill>
                <a:schemeClr val="bg1"/>
              </a:solidFill>
              <a:ln w="53975" cmpd="thinThick">
                <a:solidFill>
                  <a:srgbClr val="CC006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/>
                  <a:t>Ví </a:t>
                </a:r>
                <a:r>
                  <a:rPr lang="en-US" sz="2400" b="1" u="sng" dirty="0" err="1" smtClean="0"/>
                  <a:t>dụ</a:t>
                </a:r>
                <a:r>
                  <a:rPr lang="en-US" sz="2400" b="1" u="sng" dirty="0" smtClean="0"/>
                  <a:t> 1:</a:t>
                </a:r>
                <a:r>
                  <a:rPr lang="en-US" sz="2400" b="1" dirty="0" err="1" smtClean="0"/>
                  <a:t>Xétdấucác</a:t>
                </a:r>
                <a:r>
                  <a:rPr lang="en-US" sz="2400" b="1" dirty="0" smtClean="0"/>
                  <a:t> tam </a:t>
                </a:r>
                <a:r>
                  <a:rPr lang="en-US" sz="2400" b="1" dirty="0" err="1" smtClean="0"/>
                  <a:t>thứcsau</a:t>
                </a:r>
                <a:r>
                  <a:rPr lang="en-US" sz="2400" b="1" dirty="0" smtClean="0"/>
                  <a:t>:</a:t>
                </a: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𝟑</m:t>
                    </m:r>
                  </m:oMath>
                </a14:m>
                <a:endParaRPr lang="en-US" sz="2400" b="1" dirty="0" smtClean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𝟒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𝟒</m:t>
                    </m:r>
                  </m:oMath>
                </a14:m>
                <a:endParaRPr lang="en-US" sz="2400" b="1" dirty="0" smtClean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𝟓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𝟔</m:t>
                    </m:r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914400"/>
                <a:ext cx="4648200" cy="1594667"/>
              </a:xfrm>
              <a:prstGeom prst="rect">
                <a:avLst/>
              </a:prstGeom>
              <a:blipFill rotWithShape="1">
                <a:blip r:embed="rId6"/>
                <a:stretch>
                  <a:fillRect l="-1556" t="-1476" b="-4428"/>
                </a:stretch>
              </a:blipFill>
              <a:ln w="53975" cmpd="thinThick">
                <a:solidFill>
                  <a:srgbClr val="CC00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9700" y="2819399"/>
                <a:ext cx="4419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u="sng" dirty="0" err="1" smtClean="0"/>
                  <a:t>Giải</a:t>
                </a:r>
                <a:r>
                  <a:rPr lang="en-US" sz="2400" b="1" u="sng" dirty="0" smtClean="0"/>
                  <a:t>:</a:t>
                </a:r>
                <a:endParaRPr lang="en-US" sz="2000" b="1" u="sng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) 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+2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0" y="2819399"/>
                <a:ext cx="4419600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5109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200" y="3657600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+)   </m:t>
                      </m:r>
                      <m:r>
                        <a:rPr lang="en-US" sz="2400" i="1">
                          <a:latin typeface="Cambria Math"/>
                        </a:rPr>
                        <m:t>𝑎</m:t>
                      </m:r>
                      <m:r>
                        <a:rPr lang="en-US" sz="2400" i="1">
                          <a:latin typeface="Cambria Math"/>
                        </a:rPr>
                        <m:t>=1&gt;0</m:t>
                      </m:r>
                    </m:oMath>
                  </m:oMathPara>
                </a14:m>
                <a:endParaRPr lang="en-US" sz="2400" dirty="0">
                  <a:ea typeface="Cambria Math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657600"/>
                <a:ext cx="24384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14800" y="4114800"/>
                <a:ext cx="373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) 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</a:rPr>
                        <m:t>=1−3=−2&lt;0</m:t>
                      </m:r>
                    </m:oMath>
                  </m:oMathPara>
                </a14:m>
                <a:endParaRPr lang="en-US" sz="2400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14800"/>
                <a:ext cx="373380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75100" y="4579203"/>
                <a:ext cx="38735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Suy </a:t>
                </a:r>
                <a:r>
                  <a:rPr lang="en-US" sz="2400" dirty="0" err="1"/>
                  <a:t>ra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)&gt;0,∀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100" y="4579203"/>
                <a:ext cx="3873500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2358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3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 CỦA TAM THỨC BẬC HAI</a:t>
            </a:r>
            <a:endParaRPr lang="en-US" sz="3600" dirty="0"/>
          </a:p>
        </p:txBody>
      </p:sp>
      <p:sp>
        <p:nvSpPr>
          <p:cNvPr id="7" name="Vertical Scroll 6"/>
          <p:cNvSpPr/>
          <p:nvPr/>
        </p:nvSpPr>
        <p:spPr>
          <a:xfrm>
            <a:off x="76200" y="977611"/>
            <a:ext cx="3886200" cy="5499390"/>
          </a:xfrm>
          <a:prstGeom prst="verticalScroll">
            <a:avLst>
              <a:gd name="adj" fmla="val 4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1219200"/>
                <a:ext cx="3276600" cy="1231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Địnhlívềdấucủa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Tam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3276600" cy="1231106"/>
              </a:xfrm>
              <a:prstGeom prst="rect">
                <a:avLst/>
              </a:prstGeom>
              <a:blipFill rotWithShape="1">
                <a:blip r:embed="rId3"/>
                <a:stretch>
                  <a:fillRect l="-1676" t="-2970" b="-4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1000" y="2286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585525"/>
                <a:ext cx="3568700" cy="3815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/>
                  <a:t>Định </a:t>
                </a:r>
                <a:r>
                  <a:rPr lang="en-US" sz="2000" b="1" u="sng" dirty="0" err="1" smtClean="0"/>
                  <a:t>lý</a:t>
                </a:r>
                <a:r>
                  <a:rPr lang="en-US" b="1" u="sng" dirty="0" smtClean="0"/>
                  <a:t>:</a:t>
                </a:r>
              </a:p>
              <a:p>
                <a:r>
                  <a:rPr lang="en-US" dirty="0" smtClean="0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≠0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err="1" smtClean="0"/>
                  <a:t>Nếu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ì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𝑙𝑢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ọ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ế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 ∆=0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ì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𝑢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ệ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ố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ừ </m:t>
                    </m:r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>khi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r>
                  <a:rPr lang="en-US" b="0" i="1" dirty="0" err="1" smtClean="0">
                    <a:latin typeface="Cambria Math"/>
                    <a:ea typeface="Cambria Math"/>
                  </a:rPr>
                  <a:t>Nếu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∆&gt;0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ì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𝑘h𝑖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h𝑜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𝑘h𝑖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𝑡𝑟𝑜𝑛𝑔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đó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h𝑎𝑖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𝑛𝑔h𝑖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ủ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endParaRPr lang="en-US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85525"/>
                <a:ext cx="3568700" cy="3815275"/>
              </a:xfrm>
              <a:prstGeom prst="rect">
                <a:avLst/>
              </a:prstGeom>
              <a:blipFill rotWithShape="1">
                <a:blip r:embed="rId4"/>
                <a:stretch>
                  <a:fillRect l="-1880" t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valros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36" y="4945530"/>
            <a:ext cx="2137064" cy="19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38600" y="914400"/>
                <a:ext cx="4648200" cy="1594667"/>
              </a:xfrm>
              <a:prstGeom prst="rect">
                <a:avLst/>
              </a:prstGeom>
              <a:solidFill>
                <a:schemeClr val="bg1"/>
              </a:solidFill>
              <a:ln w="53975" cmpd="thinThick">
                <a:solidFill>
                  <a:srgbClr val="CC006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/>
                  <a:t>Ví </a:t>
                </a:r>
                <a:r>
                  <a:rPr lang="en-US" sz="2400" b="1" u="sng" dirty="0" err="1" smtClean="0"/>
                  <a:t>dụ</a:t>
                </a:r>
                <a:r>
                  <a:rPr lang="en-US" sz="2400" b="1" u="sng" dirty="0" smtClean="0"/>
                  <a:t> 1:</a:t>
                </a:r>
                <a:r>
                  <a:rPr lang="en-US" sz="2400" b="1" dirty="0" err="1" smtClean="0"/>
                  <a:t>Xétdấucác</a:t>
                </a:r>
                <a:r>
                  <a:rPr lang="en-US" sz="2400" b="1" dirty="0" smtClean="0"/>
                  <a:t> tam </a:t>
                </a:r>
                <a:r>
                  <a:rPr lang="en-US" sz="2400" b="1" dirty="0" err="1" smtClean="0"/>
                  <a:t>thứcsau</a:t>
                </a:r>
                <a:r>
                  <a:rPr lang="en-US" sz="2400" b="1" dirty="0" smtClean="0"/>
                  <a:t>:</a:t>
                </a: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𝟑</m:t>
                    </m:r>
                  </m:oMath>
                </a14:m>
                <a:endParaRPr lang="en-US" sz="2400" b="1" dirty="0" smtClean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𝟒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𝟒</m:t>
                    </m:r>
                  </m:oMath>
                </a14:m>
                <a:endParaRPr lang="en-US" sz="2400" b="1" dirty="0" smtClean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𝟓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𝟔</m:t>
                    </m:r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914400"/>
                <a:ext cx="4648200" cy="1594667"/>
              </a:xfrm>
              <a:prstGeom prst="rect">
                <a:avLst/>
              </a:prstGeom>
              <a:blipFill rotWithShape="1">
                <a:blip r:embed="rId6"/>
                <a:stretch>
                  <a:fillRect l="-1556" t="-1476" b="-4428"/>
                </a:stretch>
              </a:blipFill>
              <a:ln w="53975" cmpd="thinThick">
                <a:solidFill>
                  <a:srgbClr val="CC00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9700" y="2819399"/>
                <a:ext cx="4419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u="sng" dirty="0" smtClean="0"/>
                  <a:t>Giải:</a:t>
                </a:r>
                <a:endParaRPr lang="en-US" sz="2000" b="1" u="sng" dirty="0" smtClean="0"/>
              </a:p>
              <a:p>
                <a:r>
                  <a:rPr lang="en-US" sz="2400" b="0" dirty="0" smtClean="0"/>
                  <a:t>b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) 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+4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−4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0" y="2819399"/>
                <a:ext cx="4419600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2207" t="-510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200" y="3657600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+)   </m:t>
                      </m:r>
                      <m:r>
                        <a:rPr lang="en-US" sz="2400" i="1" smtClean="0">
                          <a:latin typeface="Cambria Math"/>
                        </a:rPr>
                        <m:t>𝑎</m:t>
                      </m:r>
                      <m:r>
                        <a:rPr lang="en-US" sz="2400" i="1" smtClean="0">
                          <a:latin typeface="Cambria Math"/>
                        </a:rPr>
                        <m:t>=−1&lt;0</m:t>
                      </m:r>
                    </m:oMath>
                  </m:oMathPara>
                </a14:m>
                <a:endParaRPr lang="en-US" sz="2400" dirty="0">
                  <a:ea typeface="Cambria Math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657600"/>
                <a:ext cx="24384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62400" y="4096097"/>
                <a:ext cx="3276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) 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2400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096097"/>
                <a:ext cx="327660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75100" y="4579203"/>
                <a:ext cx="38735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Suy </a:t>
                </a:r>
                <a:r>
                  <a:rPr lang="en-US" sz="2400" dirty="0" err="1"/>
                  <a:t>ra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&gt;0,∀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100" y="4579203"/>
                <a:ext cx="3873500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2358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9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 CỦA TAM THỨC BẬC HAI</a:t>
            </a:r>
            <a:endParaRPr lang="en-US" sz="3600" dirty="0"/>
          </a:p>
        </p:txBody>
      </p:sp>
      <p:sp>
        <p:nvSpPr>
          <p:cNvPr id="7" name="Vertical Scroll 6"/>
          <p:cNvSpPr/>
          <p:nvPr/>
        </p:nvSpPr>
        <p:spPr>
          <a:xfrm>
            <a:off x="76200" y="977611"/>
            <a:ext cx="3886200" cy="5499390"/>
          </a:xfrm>
          <a:prstGeom prst="verticalScroll">
            <a:avLst>
              <a:gd name="adj" fmla="val 4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1219200"/>
                <a:ext cx="3276600" cy="1231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Địnhlívềdấucủa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Tam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3276600" cy="1231106"/>
              </a:xfrm>
              <a:prstGeom prst="rect">
                <a:avLst/>
              </a:prstGeom>
              <a:blipFill rotWithShape="1">
                <a:blip r:embed="rId3"/>
                <a:stretch>
                  <a:fillRect l="-1676" t="-2970" b="-4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1000" y="2286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585525"/>
                <a:ext cx="3568700" cy="3815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/>
                  <a:t>Định </a:t>
                </a:r>
                <a:r>
                  <a:rPr lang="en-US" sz="2000" u="sng" dirty="0" err="1" smtClean="0"/>
                  <a:t>lý</a:t>
                </a:r>
                <a:r>
                  <a:rPr lang="en-US" u="sng" dirty="0" smtClean="0"/>
                  <a:t>:</a:t>
                </a:r>
              </a:p>
              <a:p>
                <a:r>
                  <a:rPr lang="en-US" dirty="0" smtClean="0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≠0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r>
                  <a:rPr lang="en-US" dirty="0" err="1" smtClean="0"/>
                  <a:t>Nếu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∆&lt;0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ì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𝑙𝑢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ọ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ế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 ∆=0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ì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𝑢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ệ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ố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ừ </m:t>
                    </m:r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>khi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r>
                  <a:rPr lang="en-US" i="1" dirty="0" err="1" smtClean="0">
                    <a:latin typeface="Cambria Math"/>
                    <a:ea typeface="Cambria Math"/>
                  </a:rPr>
                  <a:t>Nếu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∆&gt;0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ì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𝑘h𝑖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h𝑜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𝑘h𝑖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𝑡𝑟𝑜𝑛𝑔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đó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h𝑎𝑖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𝑛𝑔h𝑖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ủ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endParaRPr lang="en-US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85525"/>
                <a:ext cx="3568700" cy="3815275"/>
              </a:xfrm>
              <a:prstGeom prst="rect">
                <a:avLst/>
              </a:prstGeom>
              <a:blipFill rotWithShape="1">
                <a:blip r:embed="rId4"/>
                <a:stretch>
                  <a:fillRect l="-1880" t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38600" y="914400"/>
                <a:ext cx="4648200" cy="1594667"/>
              </a:xfrm>
              <a:prstGeom prst="rect">
                <a:avLst/>
              </a:prstGeom>
              <a:solidFill>
                <a:schemeClr val="bg1"/>
              </a:solidFill>
              <a:ln w="53975" cmpd="thinThick">
                <a:solidFill>
                  <a:srgbClr val="CC006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/>
                  <a:t>Ví </a:t>
                </a:r>
                <a:r>
                  <a:rPr lang="en-US" sz="2400" b="1" u="sng" dirty="0" err="1" smtClean="0"/>
                  <a:t>dụ</a:t>
                </a:r>
                <a:r>
                  <a:rPr lang="en-US" sz="2400" b="1" u="sng" dirty="0" smtClean="0"/>
                  <a:t> 1:</a:t>
                </a:r>
                <a:r>
                  <a:rPr lang="en-US" sz="2400" b="1" dirty="0" err="1" smtClean="0"/>
                  <a:t>Xétdấucác</a:t>
                </a:r>
                <a:r>
                  <a:rPr lang="en-US" sz="2400" b="1" dirty="0" smtClean="0"/>
                  <a:t> tam </a:t>
                </a:r>
                <a:r>
                  <a:rPr lang="en-US" sz="2400" b="1" dirty="0" err="1" smtClean="0"/>
                  <a:t>thứcsau</a:t>
                </a:r>
                <a:r>
                  <a:rPr lang="en-US" sz="2400" b="1" dirty="0" smtClean="0"/>
                  <a:t>:</a:t>
                </a: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𝟑</m:t>
                    </m:r>
                  </m:oMath>
                </a14:m>
                <a:endParaRPr lang="en-US" sz="2400" b="1" dirty="0" smtClean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𝟒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𝟒</m:t>
                    </m:r>
                  </m:oMath>
                </a14:m>
                <a:endParaRPr lang="en-US" sz="2400" b="1" dirty="0" smtClean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𝟓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𝟔</m:t>
                    </m:r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914400"/>
                <a:ext cx="4648200" cy="1594667"/>
              </a:xfrm>
              <a:prstGeom prst="rect">
                <a:avLst/>
              </a:prstGeom>
              <a:blipFill rotWithShape="1">
                <a:blip r:embed="rId5"/>
                <a:stretch>
                  <a:fillRect l="-1556" t="-1476" b="-4428"/>
                </a:stretch>
              </a:blipFill>
              <a:ln w="53975" cmpd="thinThick">
                <a:solidFill>
                  <a:srgbClr val="CC00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9700" y="2514600"/>
                <a:ext cx="4419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u="sng" dirty="0" smtClean="0"/>
                  <a:t>Giải:</a:t>
                </a:r>
                <a:endParaRPr lang="en-US" sz="2000" b="1" u="sng" dirty="0" smtClean="0"/>
              </a:p>
              <a:p>
                <a:r>
                  <a:rPr lang="en-US" sz="2400" b="0" dirty="0" smtClean="0"/>
                  <a:t>c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) 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−5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+6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0" y="2514600"/>
                <a:ext cx="4419600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2207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200" y="3200400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+)   </m:t>
                      </m:r>
                      <m:r>
                        <a:rPr lang="en-US" sz="2400" i="1">
                          <a:latin typeface="Cambria Math"/>
                        </a:rPr>
                        <m:t>𝑎</m:t>
                      </m:r>
                      <m:r>
                        <a:rPr lang="en-US" sz="2400" i="1">
                          <a:latin typeface="Cambria Math"/>
                        </a:rPr>
                        <m:t>=1&gt;0</m:t>
                      </m:r>
                    </m:oMath>
                  </m:oMathPara>
                </a14:m>
                <a:endParaRPr lang="en-US" sz="2400" dirty="0">
                  <a:ea typeface="Cambria Math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200400"/>
                <a:ext cx="243840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14800" y="3581400"/>
                <a:ext cx="4036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+</m:t>
                    </m:r>
                    <m:r>
                      <a:rPr lang="en-US" sz="2400" i="1">
                        <a:latin typeface="Cambria Math"/>
                      </a:rPr>
                      <m:t>) </m:t>
                    </m:r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=25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4.6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400" dirty="0" smtClean="0">
                    <a:ea typeface="Cambria Math"/>
                  </a:rPr>
                  <a:t>&gt;0</a:t>
                </a:r>
                <a:endParaRPr lang="en-US" sz="2400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581400"/>
                <a:ext cx="4036868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49700" y="3971330"/>
                <a:ext cx="4965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ó </m:t>
                      </m:r>
                      <m:r>
                        <a:rPr lang="en-US" sz="2400" b="0" i="1" smtClean="0">
                          <a:latin typeface="Cambria Math"/>
                        </a:rPr>
                        <m:t>h𝑎𝑖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𝑛𝑔h𝑖</m:t>
                      </m:r>
                      <m:r>
                        <a:rPr lang="en-US" sz="2400" b="0" i="1" smtClean="0">
                          <a:latin typeface="Cambria Math"/>
                        </a:rPr>
                        <m:t>ệ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𝑙</m:t>
                      </m:r>
                      <m:r>
                        <a:rPr lang="en-US" sz="2400" b="0" i="1" smtClean="0">
                          <a:latin typeface="Cambria Math"/>
                        </a:rPr>
                        <m:t>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=2,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0" y="3971330"/>
                <a:ext cx="4965700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10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114800" y="4750475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114800" y="47244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14800" y="47244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7800" y="47244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14800" y="53340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40200" y="58293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86800" y="47244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19600" y="4733955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733955"/>
                <a:ext cx="68580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19600" y="5405735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𝒈𝒙</m:t>
                      </m:r>
                      <m:r>
                        <a:rPr lang="en-US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05735"/>
                <a:ext cx="838200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257800" y="4876800"/>
                <a:ext cx="3429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∞            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              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        +∞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76800"/>
                <a:ext cx="3429000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6400800" y="533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391400" y="533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0</a:t>
            </a:r>
            <a:endParaRPr lang="en-US" sz="24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7086600" y="54864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848600" y="5562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019800" y="5562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62400" y="4355068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Bảng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xét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dấu</a:t>
            </a:r>
            <a:r>
              <a:rPr lang="en-US" sz="2000" u="sng" dirty="0"/>
              <a:t>:</a:t>
            </a:r>
          </a:p>
        </p:txBody>
      </p:sp>
      <p:sp>
        <p:nvSpPr>
          <p:cNvPr id="51" name="Oval Callout 50"/>
          <p:cNvSpPr/>
          <p:nvPr/>
        </p:nvSpPr>
        <p:spPr>
          <a:xfrm>
            <a:off x="4191000" y="6035657"/>
            <a:ext cx="4483100" cy="593743"/>
          </a:xfrm>
          <a:prstGeom prst="wedgeEllipseCallout">
            <a:avLst>
              <a:gd name="adj1" fmla="val -47462"/>
              <a:gd name="adj2" fmla="val 711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029200" y="60960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C0066"/>
                </a:solidFill>
              </a:rPr>
              <a:t>Hãy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kết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luận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dấu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của</a:t>
            </a:r>
            <a:r>
              <a:rPr lang="en-US" sz="2000" b="1" dirty="0" smtClean="0">
                <a:solidFill>
                  <a:srgbClr val="CC0066"/>
                </a:solidFill>
              </a:rPr>
              <a:t> f(x)?</a:t>
            </a:r>
            <a:endParaRPr lang="en-US" sz="2000" b="1" dirty="0">
              <a:solidFill>
                <a:srgbClr val="CC0066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010400" y="5562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9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5" grpId="0" animBg="1"/>
      <p:bldP spid="36" grpId="0" animBg="1"/>
      <p:bldP spid="37" grpId="0" animBg="1"/>
      <p:bldP spid="38" grpId="0" animBg="1"/>
      <p:bldP spid="43" grpId="0"/>
      <p:bldP spid="44" grpId="0"/>
      <p:bldP spid="50" grpId="0"/>
      <p:bldP spid="51" grpId="0" animBg="1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val 100"/>
          <p:cNvSpPr/>
          <p:nvPr/>
        </p:nvSpPr>
        <p:spPr>
          <a:xfrm>
            <a:off x="4876800" y="6096000"/>
            <a:ext cx="838200" cy="6116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71800" y="6093975"/>
            <a:ext cx="838200" cy="6116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 CỦA TAM THỨC BẬC HAI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939800"/>
                <a:ext cx="6400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u="sng" dirty="0" smtClean="0"/>
                  <a:t>Ví </a:t>
                </a:r>
                <a:r>
                  <a:rPr lang="en-US" sz="2400" i="1" u="sng" dirty="0" err="1" smtClean="0"/>
                  <a:t>dụ</a:t>
                </a:r>
                <a:r>
                  <a:rPr lang="en-US" sz="2400" i="1" u="sng" dirty="0" smtClean="0"/>
                  <a:t> 2</a:t>
                </a:r>
                <a:r>
                  <a:rPr lang="en-US" sz="2400" b="1" u="sng" dirty="0" smtClean="0"/>
                  <a:t>:</a:t>
                </a:r>
                <a:r>
                  <a:rPr lang="en-US" sz="2400" i="1" dirty="0" err="1" smtClean="0"/>
                  <a:t>Xétdấucácbiểuthứcsau</a:t>
                </a:r>
                <a:r>
                  <a:rPr lang="en-US" sz="2400" i="1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) 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+6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r>
                  <a:rPr lang="en-US" sz="2400" dirty="0" smtClean="0"/>
                  <a:t>b)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=(−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+6)/(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+2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−3)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39800"/>
                <a:ext cx="64008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42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0" y="838200"/>
            <a:ext cx="91186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5200" y="1981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/>
              <a:t>Giải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19600" y="2514600"/>
            <a:ext cx="34925" cy="1672350"/>
          </a:xfrm>
          <a:prstGeom prst="line">
            <a:avLst/>
          </a:prstGeom>
          <a:ln w="857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200" y="2514600"/>
                <a:ext cx="441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</a:rPr>
                        <m:t>) 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=(−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+6</m:t>
                      </m:r>
                      <m:r>
                        <a:rPr lang="en-US" sz="2000" b="0" i="0" smtClean="0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+2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−3)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514600"/>
                <a:ext cx="441960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8600" y="2975850"/>
                <a:ext cx="3848100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+6=0 ↔</m:t>
                    </m:r>
                    <m:d>
                      <m:dPr>
                        <m:begChr m:val="[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/>
                            <a:sym typeface="Wingding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  <a:sym typeface="Wingdings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sym typeface="Wingdings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sym typeface="Wingdings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sym typeface="Wingdings"/>
                              </a:rPr>
                              <m:t>=−2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sym typeface="Wingdings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sym typeface="Wingdings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75850"/>
                <a:ext cx="3848100" cy="605550"/>
              </a:xfrm>
              <a:prstGeom prst="rect">
                <a:avLst/>
              </a:prstGeom>
              <a:blipFill rotWithShape="1">
                <a:blip r:embed="rId4"/>
                <a:stretch>
                  <a:fillRect l="-1743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5900" y="3581400"/>
                <a:ext cx="3860800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+)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+2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−3=0  ↔</m:t>
                    </m:r>
                    <m:d>
                      <m:dPr>
                        <m:begChr m:val="[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/>
                                <a:sym typeface="Wingdings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  <a:sym typeface="Wingdings"/>
                              </a:rPr>
                              <m:t>=1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/>
                                <a:sym typeface="Wingdings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  <a:sym typeface="Wingdings"/>
                              </a:rPr>
                              <m:t>=−3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3581400"/>
                <a:ext cx="3860800" cy="605550"/>
              </a:xfrm>
              <a:prstGeom prst="rect">
                <a:avLst/>
              </a:prstGeom>
              <a:blipFill rotWithShape="1">
                <a:blip r:embed="rId5"/>
                <a:stretch>
                  <a:fillRect l="-1577"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533400" y="4648200"/>
            <a:ext cx="6781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5029200"/>
            <a:ext cx="6781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6553200"/>
            <a:ext cx="67818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400" y="5410200"/>
            <a:ext cx="6781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5791200"/>
            <a:ext cx="6781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3400" y="6172200"/>
            <a:ext cx="6781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0200" y="41529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dấu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33400" y="4648200"/>
            <a:ext cx="0" cy="1524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09800" y="4648200"/>
            <a:ext cx="0" cy="1524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15200" y="4648200"/>
            <a:ext cx="0" cy="1524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1000" y="5040868"/>
                <a:ext cx="1905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40868"/>
                <a:ext cx="190500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8800" y="5410200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+2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5410200"/>
                <a:ext cx="160020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90600" y="4586813"/>
                <a:ext cx="685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86813"/>
                <a:ext cx="68580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209800" y="4648200"/>
                <a:ext cx="594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∞       −3        −2             1             3         +∞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648200"/>
                <a:ext cx="5943600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191000" y="50100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4191000" y="57720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3238500" y="5435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3276600" y="57720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5943600" y="5029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52500" y="5791200"/>
                <a:ext cx="1028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5791200"/>
                <a:ext cx="102870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5105400" y="53910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5105400" y="57720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5943600" y="57720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cxnSp>
        <p:nvCxnSpPr>
          <p:cNvPr id="57" name="Straight Connector 56"/>
          <p:cNvCxnSpPr>
            <a:endCxn id="49" idx="0"/>
          </p:cNvCxnSpPr>
          <p:nvPr/>
        </p:nvCxnSpPr>
        <p:spPr>
          <a:xfrm>
            <a:off x="3429000" y="50546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57800" y="50292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43400" y="54102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6000" y="54102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33400" y="61722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209800" y="61722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315200" y="61722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1910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5943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38200" y="6172200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𝒈</m:t>
                      </m:r>
                      <m:r>
                        <a:rPr lang="en-US" sz="2000" b="1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72200"/>
                <a:ext cx="1066800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loud Callout 1"/>
          <p:cNvSpPr/>
          <p:nvPr/>
        </p:nvSpPr>
        <p:spPr>
          <a:xfrm>
            <a:off x="4660900" y="2680260"/>
            <a:ext cx="4419600" cy="1341030"/>
          </a:xfrm>
          <a:prstGeom prst="cloudCallout">
            <a:avLst>
              <a:gd name="adj1" fmla="val -25353"/>
              <a:gd name="adj2" fmla="val 90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dấu</a:t>
            </a:r>
            <a:r>
              <a:rPr lang="en-US" sz="2000" dirty="0" smtClean="0"/>
              <a:t> g(x)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giống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f(x)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5638800" y="5257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477000" y="5257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724400" y="5638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810000" y="5638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43200" y="5257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477000" y="5638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638800" y="5638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743200" y="5943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810000" y="5257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724400" y="5257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810000" y="5943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724400" y="5943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38800" y="5943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743200" y="5638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638800" y="6324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477000" y="6324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810000" y="6324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477000" y="6019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724400" y="6324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743200" y="63246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715000" y="5181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819400" y="5562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715000" y="5562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553200" y="5562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715000" y="58674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886200" y="58674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800600" y="5181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886200" y="62484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715000" y="62484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429000" y="6172200"/>
            <a:ext cx="0" cy="381000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352800" y="6172200"/>
            <a:ext cx="0" cy="381000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181600" y="6172200"/>
            <a:ext cx="0" cy="381000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257800" y="6172200"/>
            <a:ext cx="0" cy="381000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 descr="valroseT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48310"/>
            <a:ext cx="1876573" cy="170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749800" y="2801530"/>
            <a:ext cx="3505200" cy="1438245"/>
          </a:xfrm>
          <a:prstGeom prst="ellipse">
            <a:avLst/>
          </a:prstGeom>
          <a:solidFill>
            <a:srgbClr val="DDEC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Hãy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kết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luận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dấu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của</a:t>
            </a:r>
            <a:r>
              <a:rPr lang="en-US" sz="2400" b="1" i="1" dirty="0" smtClean="0">
                <a:solidFill>
                  <a:schemeClr val="tx1"/>
                </a:solidFill>
              </a:rPr>
              <a:t> f(x).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Content Placeholder 2"/>
              <p:cNvSpPr txBox="1">
                <a:spLocks/>
              </p:cNvSpPr>
              <p:nvPr/>
            </p:nvSpPr>
            <p:spPr>
              <a:xfrm>
                <a:off x="4495800" y="2362200"/>
                <a:ext cx="4406900" cy="1966259"/>
              </a:xfrm>
              <a:prstGeom prst="rect">
                <a:avLst/>
              </a:prstGeom>
              <a:ln w="31750">
                <a:solidFill>
                  <a:srgbClr val="CC0099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000" dirty="0" smtClean="0"/>
                  <a:t>Vậy: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 smtClean="0">
                        <a:latin typeface="Cambria Math"/>
                        <a:ea typeface="Cambria Math"/>
                      </a:rPr>
                      <m:t>&gt;0 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𝑘h𝑖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−3&lt;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&lt;−2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1&lt;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&lt;3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ea typeface="Cambria Math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lang="en-US" sz="200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 smtClean="0">
                  <a:ea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&lt;0 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𝑘h𝑖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  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−∞&lt;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&lt;−3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3&lt;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&lt;+∞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ea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 smtClean="0">
                          <a:latin typeface="Cambria Math"/>
                        </a:rPr>
                        <m:t>=0 </m:t>
                      </m:r>
                      <m:r>
                        <a:rPr lang="en-US" sz="2000" i="1" smtClean="0">
                          <a:latin typeface="Cambria Math"/>
                        </a:rPr>
                        <m:t>𝑘h𝑖</m:t>
                      </m:r>
                      <m:r>
                        <a:rPr lang="en-US" sz="2000" i="1" smtClean="0"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latin typeface="Cambria Math"/>
                        </a:rPr>
                        <m:t>𝑥</m:t>
                      </m:r>
                      <m:r>
                        <a:rPr lang="en-US" sz="2000" i="1" smtClean="0">
                          <a:latin typeface="Cambria Math"/>
                        </a:rPr>
                        <m:t>=−3 </m:t>
                      </m:r>
                      <m:r>
                        <a:rPr lang="en-US" sz="2000" i="1" smtClean="0">
                          <a:latin typeface="Cambria Math"/>
                        </a:rPr>
                        <m:t>h𝑜</m:t>
                      </m:r>
                      <m:r>
                        <a:rPr lang="en-US" sz="2000" i="1" smtClean="0">
                          <a:latin typeface="Cambria Math"/>
                        </a:rPr>
                        <m:t>ặ</m:t>
                      </m:r>
                      <m:r>
                        <a:rPr lang="en-US" sz="2000" i="1" smtClean="0">
                          <a:latin typeface="Cambria Math"/>
                        </a:rPr>
                        <m:t>𝑐</m:t>
                      </m:r>
                      <m:r>
                        <a:rPr lang="en-US" sz="2000" i="1" smtClean="0"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=2 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                    </m:t>
                      </m:r>
                      <m:r>
                        <a:rPr lang="en-US" sz="2000" b="0" i="1" smtClean="0">
                          <a:latin typeface="Cambria Math"/>
                        </a:rPr>
                        <m:t>h𝑜</m:t>
                      </m:r>
                      <m:r>
                        <a:rPr lang="en-US" sz="2000" b="0" i="1" smtClean="0">
                          <a:latin typeface="Cambria Math"/>
                        </a:rPr>
                        <m:t>ặ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=1 </m:t>
                      </m:r>
                      <m:r>
                        <a:rPr lang="en-US" sz="2000" b="0" i="1" smtClean="0">
                          <a:latin typeface="Cambria Math"/>
                        </a:rPr>
                        <m:t>h𝑜</m:t>
                      </m:r>
                      <m:r>
                        <a:rPr lang="en-US" sz="2000" b="0" i="1" smtClean="0">
                          <a:latin typeface="Cambria Math"/>
                        </a:rPr>
                        <m:t>ặ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10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362200"/>
                <a:ext cx="4406900" cy="1966259"/>
              </a:xfrm>
              <a:prstGeom prst="rect">
                <a:avLst/>
              </a:prstGeom>
              <a:blipFill rotWithShape="0">
                <a:blip r:embed="rId13"/>
                <a:stretch>
                  <a:fillRect l="-1100" b="-1223"/>
                </a:stretch>
              </a:blipFill>
              <a:ln w="31750">
                <a:solidFill>
                  <a:srgbClr val="CC00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7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3" grpId="0" animBg="1"/>
      <p:bldP spid="7" grpId="0" animBg="1"/>
      <p:bldP spid="10" grpId="0"/>
      <p:bldP spid="15" grpId="0" animBg="1"/>
      <p:bldP spid="16" grpId="0" animBg="1"/>
      <p:bldP spid="17" grpId="0" animBg="1"/>
      <p:bldP spid="28" grpId="0"/>
      <p:bldP spid="34" grpId="0" animBg="1"/>
      <p:bldP spid="35" grpId="0" animBg="1"/>
      <p:bldP spid="36" grpId="0" animBg="1"/>
      <p:bldP spid="41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/>
      <p:bldP spid="55" grpId="0"/>
      <p:bldP spid="76" grpId="0"/>
      <p:bldP spid="77" grpId="0"/>
      <p:bldP spid="78" grpId="0" animBg="1"/>
      <p:bldP spid="2" grpId="0" animBg="1"/>
      <p:bldP spid="5" grpId="0" animBg="1"/>
      <p:bldP spid="5" grpId="1" animBg="1"/>
      <p:bldP spid="108" grpId="0" animBg="1"/>
      <p:bldP spid="10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" y="2933700"/>
            <a:ext cx="2819400" cy="1301750"/>
            <a:chOff x="-1074" y="2444"/>
            <a:chExt cx="1776" cy="1152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-1074" y="2444"/>
              <a:ext cx="1776" cy="1152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5B84E9"/>
                </a:gs>
                <a:gs pos="100000">
                  <a:srgbClr val="5B84E9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-882" y="2781"/>
              <a:ext cx="1422" cy="446"/>
            </a:xfrm>
            <a:prstGeom prst="rect">
              <a:avLst/>
            </a:prstGeom>
          </p:spPr>
          <p:txBody>
            <a:bodyPr wrap="none" numCol="1" fromWordArt="1">
              <a:prstTxWarp prst="textWave1">
                <a:avLst>
                  <a:gd name="adj1" fmla="val 0"/>
                  <a:gd name="adj2" fmla="val -213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NỘI DUNG</a:t>
              </a:r>
            </a:p>
          </p:txBody>
        </p:sp>
      </p:grpSp>
      <p:cxnSp>
        <p:nvCxnSpPr>
          <p:cNvPr id="36" name="Straight Arrow Connector 35"/>
          <p:cNvCxnSpPr>
            <a:endCxn id="37" idx="1"/>
          </p:cNvCxnSpPr>
          <p:nvPr/>
        </p:nvCxnSpPr>
        <p:spPr>
          <a:xfrm flipV="1">
            <a:off x="3124200" y="1866900"/>
            <a:ext cx="1165225" cy="1447800"/>
          </a:xfrm>
          <a:prstGeom prst="straightConnector1">
            <a:avLst/>
          </a:prstGeom>
          <a:ln w="63500">
            <a:solidFill>
              <a:srgbClr val="F115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289425" y="1447800"/>
            <a:ext cx="4092575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 NIỆM TAM THỨC BẬC HAI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289425" y="2514600"/>
            <a:ext cx="4092575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 LÍ VỀ DẤU CỦA TAM THỨC BẬC HAI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101975" y="2933700"/>
            <a:ext cx="1241425" cy="650875"/>
          </a:xfrm>
          <a:prstGeom prst="straightConnector1">
            <a:avLst/>
          </a:prstGeom>
          <a:ln w="571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365624" y="3657599"/>
            <a:ext cx="4016376" cy="7662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 DẤU CỦA TAM THỨC BẬC HAI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endCxn id="43" idx="1"/>
          </p:cNvCxnSpPr>
          <p:nvPr/>
        </p:nvCxnSpPr>
        <p:spPr>
          <a:xfrm>
            <a:off x="3124199" y="3780383"/>
            <a:ext cx="1241425" cy="260337"/>
          </a:xfrm>
          <a:prstGeom prst="straightConnector1">
            <a:avLst/>
          </a:prstGeom>
          <a:ln w="57150">
            <a:solidFill>
              <a:srgbClr val="F115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343400" y="4724400"/>
            <a:ext cx="3962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XÉT DẤU TÍCH THƯƠNG CÁC TAM THỨC BẬC HAI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124200" y="3910551"/>
            <a:ext cx="1165225" cy="1194849"/>
          </a:xfrm>
          <a:prstGeom prst="straightConnector1">
            <a:avLst/>
          </a:prstGeom>
          <a:ln w="57150">
            <a:solidFill>
              <a:srgbClr val="F115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valrose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4423840"/>
            <a:ext cx="2365664" cy="23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Connector 56"/>
          <p:cNvCxnSpPr/>
          <p:nvPr/>
        </p:nvCxnSpPr>
        <p:spPr>
          <a:xfrm flipV="1">
            <a:off x="762000" y="6400800"/>
            <a:ext cx="7848600" cy="76200"/>
          </a:xfrm>
          <a:prstGeom prst="line">
            <a:avLst/>
          </a:prstGeom>
          <a:ln w="85725" cmpd="thickThin">
            <a:solidFill>
              <a:srgbClr val="08C8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678549" y="228600"/>
            <a:ext cx="5786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 CỐ TIẾT HỌC</a:t>
            </a:r>
            <a:endParaRPr lang="en-US" sz="5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029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3" grpId="0" animBg="1"/>
      <p:bldP spid="50" grpId="0" animBg="1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16" name="Rectangle 56"/>
          <p:cNvSpPr>
            <a:spLocks noChangeArrowheads="1"/>
          </p:cNvSpPr>
          <p:nvPr/>
        </p:nvSpPr>
        <p:spPr bwMode="auto">
          <a:xfrm>
            <a:off x="2286000" y="1295400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 b="1" i="1" dirty="0">
                <a:solidFill>
                  <a:srgbClr val="CC0000"/>
                </a:solidFill>
              </a:rPr>
              <a:t>(</a:t>
            </a:r>
            <a:r>
              <a:rPr lang="en-US" sz="2800" b="1" i="1" dirty="0" err="1">
                <a:solidFill>
                  <a:srgbClr val="CC0000"/>
                </a:solidFill>
              </a:rPr>
              <a:t>Hãy</a:t>
            </a:r>
            <a:r>
              <a:rPr lang="en-US" sz="2800" b="1" i="1" dirty="0">
                <a:solidFill>
                  <a:srgbClr val="CC0000"/>
                </a:solidFill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</a:rPr>
              <a:t>chọn</a:t>
            </a:r>
            <a:r>
              <a:rPr lang="en-US" sz="2800" b="1" i="1" dirty="0">
                <a:solidFill>
                  <a:srgbClr val="CC0000"/>
                </a:solidFill>
              </a:rPr>
              <a:t> </a:t>
            </a:r>
            <a:r>
              <a:rPr lang="en-US" sz="2800" b="1" i="1" dirty="0" err="1" smtClean="0">
                <a:solidFill>
                  <a:srgbClr val="CC0000"/>
                </a:solidFill>
              </a:rPr>
              <a:t>đáp</a:t>
            </a:r>
            <a:r>
              <a:rPr lang="en-US" sz="2800" b="1" i="1" dirty="0" smtClean="0">
                <a:solidFill>
                  <a:srgbClr val="CC0000"/>
                </a:solidFill>
              </a:rPr>
              <a:t> </a:t>
            </a:r>
            <a:r>
              <a:rPr lang="en-US" sz="2800" b="1" i="1" dirty="0" err="1" smtClean="0">
                <a:solidFill>
                  <a:srgbClr val="CC0000"/>
                </a:solidFill>
              </a:rPr>
              <a:t>án</a:t>
            </a:r>
            <a:r>
              <a:rPr lang="en-US" sz="2800" b="1" i="1" dirty="0" smtClean="0">
                <a:solidFill>
                  <a:srgbClr val="CC0000"/>
                </a:solidFill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</a:rPr>
              <a:t>đúng</a:t>
            </a:r>
            <a:r>
              <a:rPr lang="en-US" sz="2800" b="1" i="1" dirty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66637" name="Rectangle 77"/>
          <p:cNvSpPr>
            <a:spLocks noChangeArrowheads="1"/>
          </p:cNvSpPr>
          <p:nvPr/>
        </p:nvSpPr>
        <p:spPr bwMode="auto">
          <a:xfrm>
            <a:off x="4384675" y="340995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gray">
          <a:xfrm>
            <a:off x="457200" y="1295400"/>
            <a:ext cx="13716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99"/>
                </a:solidFill>
                <a:cs typeface="Arial" charset="0"/>
              </a:rPr>
              <a:t>CÂU 1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19150" y="2085975"/>
            <a:ext cx="6953250" cy="3025775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800" b="1" dirty="0" err="1" smtClean="0">
                <a:solidFill>
                  <a:srgbClr val="000066"/>
                </a:solidFill>
              </a:rPr>
              <a:t>Biểu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thức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</a:rPr>
              <a:t> tam </a:t>
            </a:r>
            <a:r>
              <a:rPr lang="en-US" sz="2800" b="1" dirty="0" err="1" smtClean="0">
                <a:solidFill>
                  <a:srgbClr val="000066"/>
                </a:solidFill>
              </a:rPr>
              <a:t>thức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bậc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hai</a:t>
            </a:r>
            <a:r>
              <a:rPr lang="en-US" sz="2800" b="1" dirty="0" smtClean="0">
                <a:solidFill>
                  <a:srgbClr val="000066"/>
                </a:solidFill>
              </a:rPr>
              <a:t>?</a:t>
            </a:r>
            <a:endParaRPr lang="en-US" sz="2800" b="1" dirty="0">
              <a:solidFill>
                <a:srgbClr val="000066"/>
              </a:solidFill>
            </a:endParaRPr>
          </a:p>
          <a:p>
            <a:pPr eaLnBrk="0" hangingPunct="0"/>
            <a:endParaRPr lang="en-US" sz="2800" dirty="0">
              <a:solidFill>
                <a:srgbClr val="000066"/>
              </a:solidFill>
            </a:endParaRPr>
          </a:p>
          <a:p>
            <a:pPr eaLnBrk="0" hangingPunct="0"/>
            <a:endParaRPr lang="en-US" sz="2800" dirty="0">
              <a:solidFill>
                <a:srgbClr val="000066"/>
              </a:solidFill>
            </a:endParaRPr>
          </a:p>
          <a:p>
            <a:pPr eaLnBrk="0" hangingPunct="0"/>
            <a:r>
              <a:rPr lang="en-US" sz="2800" dirty="0">
                <a:solidFill>
                  <a:srgbClr val="000066"/>
                </a:solidFill>
              </a:rPr>
              <a:t>					 </a:t>
            </a:r>
          </a:p>
          <a:p>
            <a:pPr eaLnBrk="0" hangingPunct="0"/>
            <a:endParaRPr lang="en-US" sz="2800" dirty="0">
              <a:solidFill>
                <a:srgbClr val="000066"/>
              </a:solidFill>
            </a:endParaRPr>
          </a:p>
          <a:p>
            <a:pPr eaLnBrk="0" hangingPunct="0"/>
            <a:endParaRPr lang="en-US" sz="2800" dirty="0">
              <a:solidFill>
                <a:srgbClr val="00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47800" y="2819400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A.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819400"/>
                <a:ext cx="5181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882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47800" y="3352800"/>
                <a:ext cx="51816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352800"/>
                <a:ext cx="5181600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1882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47800" y="3821668"/>
                <a:ext cx="51816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C.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𝟏𝟒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21668"/>
                <a:ext cx="5181600" cy="470000"/>
              </a:xfrm>
              <a:prstGeom prst="rect">
                <a:avLst/>
              </a:prstGeom>
              <a:blipFill rotWithShape="1">
                <a:blip r:embed="rId4"/>
                <a:stretch>
                  <a:fillRect l="-1882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47800" y="4278868"/>
                <a:ext cx="51816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D.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278868"/>
                <a:ext cx="5181600" cy="470000"/>
              </a:xfrm>
              <a:prstGeom prst="rect">
                <a:avLst/>
              </a:prstGeom>
              <a:blipFill rotWithShape="1">
                <a:blip r:embed="rId5"/>
                <a:stretch>
                  <a:fillRect l="-1882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loud Callout 27"/>
              <p:cNvSpPr/>
              <p:nvPr/>
            </p:nvSpPr>
            <p:spPr>
              <a:xfrm>
                <a:off x="3657600" y="4800600"/>
                <a:ext cx="3810000" cy="1295400"/>
              </a:xfrm>
              <a:prstGeom prst="cloudCallout">
                <a:avLst>
                  <a:gd name="adj1" fmla="val -38500"/>
                  <a:gd name="adj2" fmla="val 65441"/>
                </a:avLst>
              </a:prstGeom>
              <a:solidFill>
                <a:srgbClr val="2EF64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Cloud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800600"/>
                <a:ext cx="3810000" cy="1295400"/>
              </a:xfrm>
              <a:prstGeom prst="cloudCallout">
                <a:avLst>
                  <a:gd name="adj1" fmla="val -38500"/>
                  <a:gd name="adj2" fmla="val 65441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1371600" y="42672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530225" y="-716518"/>
            <a:ext cx="7832725" cy="2160984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i="1" u="sng" dirty="0" smtClean="0">
                <a:solidFill>
                  <a:srgbClr val="FF0000"/>
                </a:solidFill>
                <a:cs typeface="Times New Roman" pitchFamily="18" charset="0"/>
              </a:rPr>
              <a:t>Ai </a:t>
            </a:r>
            <a:r>
              <a:rPr lang="en-US" sz="4400" b="1" i="1" u="sng" dirty="0" err="1" smtClean="0">
                <a:solidFill>
                  <a:srgbClr val="FF0000"/>
                </a:solidFill>
                <a:cs typeface="Times New Roman" pitchFamily="18" charset="0"/>
              </a:rPr>
              <a:t>nhanh</a:t>
            </a:r>
            <a:r>
              <a:rPr lang="en-US" sz="4400" b="1" i="1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i="1" u="sng" dirty="0" err="1" smtClean="0">
                <a:solidFill>
                  <a:srgbClr val="FF0000"/>
                </a:solidFill>
                <a:cs typeface="Times New Roman" pitchFamily="18" charset="0"/>
              </a:rPr>
              <a:t>hơn</a:t>
            </a:r>
            <a:endParaRPr lang="en-US" sz="4400" b="1" i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533400" y="213360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876800" y="2967335"/>
            <a:ext cx="2895600" cy="995065"/>
          </a:xfrm>
          <a:prstGeom prst="wedgeEllipseCallout">
            <a:avLst>
              <a:gd name="adj1" fmla="val -57111"/>
              <a:gd name="adj2" fmla="val 5279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giỏi</a:t>
            </a:r>
            <a:r>
              <a:rPr lang="en-US" sz="2400" dirty="0" smtClean="0"/>
              <a:t> </a:t>
            </a:r>
            <a:r>
              <a:rPr lang="en-US" sz="2400" dirty="0" err="1" smtClean="0"/>
              <a:t>qúa</a:t>
            </a:r>
            <a:r>
              <a:rPr lang="en-US" sz="2400" dirty="0" smtClean="0"/>
              <a:t> !!!</a:t>
            </a:r>
            <a:endParaRPr lang="en-US" sz="2400" dirty="0"/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7772400" y="1060450"/>
            <a:ext cx="1295400" cy="3892550"/>
            <a:chOff x="4800" y="680"/>
            <a:chExt cx="816" cy="2452"/>
          </a:xfrm>
        </p:grpSpPr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 rot="16200000">
              <a:off x="4216" y="1817"/>
              <a:ext cx="2035" cy="15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4800" y="680"/>
              <a:ext cx="816" cy="2452"/>
              <a:chOff x="4944" y="585"/>
              <a:chExt cx="768" cy="2891"/>
            </a:xfrm>
          </p:grpSpPr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>
                <a:off x="5208" y="3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3"/>
              <p:cNvSpPr>
                <a:spLocks noChangeShapeType="1"/>
              </p:cNvSpPr>
              <p:nvPr/>
            </p:nvSpPr>
            <p:spPr bwMode="auto">
              <a:xfrm>
                <a:off x="5208" y="8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 Box 24"/>
              <p:cNvSpPr txBox="1">
                <a:spLocks noChangeArrowheads="1"/>
              </p:cNvSpPr>
              <p:nvPr/>
            </p:nvSpPr>
            <p:spPr bwMode="auto">
              <a:xfrm>
                <a:off x="4944" y="585"/>
                <a:ext cx="768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200" b="1" smtClean="0">
                    <a:solidFill>
                      <a:srgbClr val="000099"/>
                    </a:solidFill>
                  </a:rPr>
                  <a:t>15 </a:t>
                </a:r>
                <a:r>
                  <a:rPr lang="en-US" sz="2200" b="1" dirty="0" err="1">
                    <a:solidFill>
                      <a:srgbClr val="000099"/>
                    </a:solidFill>
                  </a:rPr>
                  <a:t>giây</a:t>
                </a:r>
                <a:endParaRPr lang="en-US" sz="22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37" name="Text Box 25"/>
              <p:cNvSpPr txBox="1">
                <a:spLocks noChangeArrowheads="1"/>
              </p:cNvSpPr>
              <p:nvPr/>
            </p:nvSpPr>
            <p:spPr bwMode="auto">
              <a:xfrm>
                <a:off x="4944" y="3228"/>
                <a:ext cx="76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200" b="1">
                    <a:solidFill>
                      <a:srgbClr val="000099"/>
                    </a:solidFill>
                  </a:rPr>
                  <a:t>0 giây</a:t>
                </a:r>
              </a:p>
            </p:txBody>
          </p:sp>
        </p:grpSp>
      </p:grpSp>
      <p:sp>
        <p:nvSpPr>
          <p:cNvPr id="38" name="Rectangle 26"/>
          <p:cNvSpPr>
            <a:spLocks noChangeArrowheads="1"/>
          </p:cNvSpPr>
          <p:nvPr/>
        </p:nvSpPr>
        <p:spPr bwMode="auto">
          <a:xfrm rot="16200000">
            <a:off x="6845300" y="2859088"/>
            <a:ext cx="3230563" cy="24288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5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6616" grpId="0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3" grpId="0" animBg="1"/>
      <p:bldP spid="6" grpId="0" animBg="1"/>
      <p:bldP spid="8" grpId="0" animBg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16" name="Rectangle 56"/>
          <p:cNvSpPr>
            <a:spLocks noChangeArrowheads="1"/>
          </p:cNvSpPr>
          <p:nvPr/>
        </p:nvSpPr>
        <p:spPr bwMode="auto">
          <a:xfrm>
            <a:off x="2286000" y="1295400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 b="1" i="1" dirty="0">
                <a:solidFill>
                  <a:srgbClr val="CC0000"/>
                </a:solidFill>
              </a:rPr>
              <a:t>(</a:t>
            </a:r>
            <a:r>
              <a:rPr lang="en-US" sz="2800" b="1" i="1" dirty="0" err="1">
                <a:solidFill>
                  <a:srgbClr val="CC0000"/>
                </a:solidFill>
              </a:rPr>
              <a:t>Hãy</a:t>
            </a:r>
            <a:r>
              <a:rPr lang="en-US" sz="2800" b="1" i="1" dirty="0">
                <a:solidFill>
                  <a:srgbClr val="CC0000"/>
                </a:solidFill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</a:rPr>
              <a:t>chọn</a:t>
            </a:r>
            <a:r>
              <a:rPr lang="en-US" sz="2800" b="1" i="1" dirty="0">
                <a:solidFill>
                  <a:srgbClr val="CC0000"/>
                </a:solidFill>
              </a:rPr>
              <a:t> </a:t>
            </a:r>
            <a:r>
              <a:rPr lang="en-US" sz="2800" b="1" i="1" dirty="0" err="1" smtClean="0">
                <a:solidFill>
                  <a:srgbClr val="CC0000"/>
                </a:solidFill>
              </a:rPr>
              <a:t>đáp</a:t>
            </a:r>
            <a:r>
              <a:rPr lang="en-US" sz="2800" b="1" i="1" dirty="0" smtClean="0">
                <a:solidFill>
                  <a:srgbClr val="CC0000"/>
                </a:solidFill>
              </a:rPr>
              <a:t> </a:t>
            </a:r>
            <a:r>
              <a:rPr lang="en-US" sz="2800" b="1" i="1" dirty="0" err="1" smtClean="0">
                <a:solidFill>
                  <a:srgbClr val="CC0000"/>
                </a:solidFill>
              </a:rPr>
              <a:t>án</a:t>
            </a:r>
            <a:r>
              <a:rPr lang="en-US" sz="2800" b="1" i="1" dirty="0" smtClean="0">
                <a:solidFill>
                  <a:srgbClr val="CC0000"/>
                </a:solidFill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</a:rPr>
              <a:t>đúng</a:t>
            </a:r>
            <a:r>
              <a:rPr lang="en-US" sz="2800" b="1" i="1" dirty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66637" name="Rectangle 77"/>
          <p:cNvSpPr>
            <a:spLocks noChangeArrowheads="1"/>
          </p:cNvSpPr>
          <p:nvPr/>
        </p:nvSpPr>
        <p:spPr bwMode="auto">
          <a:xfrm>
            <a:off x="4384675" y="340995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gray">
          <a:xfrm>
            <a:off x="457200" y="1295400"/>
            <a:ext cx="13716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99"/>
                </a:solidFill>
                <a:cs typeface="Arial" charset="0"/>
              </a:rPr>
              <a:t>CÂU 2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AutoShape 3"/>
              <p:cNvSpPr>
                <a:spLocks noChangeArrowheads="1"/>
              </p:cNvSpPr>
              <p:nvPr/>
            </p:nvSpPr>
            <p:spPr bwMode="auto">
              <a:xfrm>
                <a:off x="819150" y="2085975"/>
                <a:ext cx="6953250" cy="3025775"/>
              </a:xfrm>
              <a:prstGeom prst="flowChartAlternateProcess">
                <a:avLst/>
              </a:prstGeom>
              <a:solidFill>
                <a:srgbClr val="FFFF99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sz="2800" b="1" dirty="0" smtClean="0">
                    <a:solidFill>
                      <a:srgbClr val="000066"/>
                    </a:solidFill>
                  </a:rPr>
                  <a:t>Xét </a:t>
                </a:r>
                <a:r>
                  <a:rPr lang="en-US" sz="2800" b="1" dirty="0" err="1" smtClean="0">
                    <a:solidFill>
                      <a:srgbClr val="000066"/>
                    </a:solidFill>
                  </a:rPr>
                  <a:t>dấucủa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𝒙</m:t>
                        </m:r>
                      </m:e>
                      <m:sub/>
                      <m:sup>
                        <m:r>
                          <a:rPr lang="en-US" sz="2800" b="1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𝟔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𝟏𝟐</m:t>
                    </m:r>
                  </m:oMath>
                </a14:m>
                <a:endParaRPr lang="en-US" sz="2800" b="1" dirty="0">
                  <a:solidFill>
                    <a:srgbClr val="000066"/>
                  </a:solidFill>
                </a:endParaRPr>
              </a:p>
              <a:p>
                <a:pPr eaLnBrk="0" hangingPunct="0"/>
                <a:endParaRPr lang="en-US" sz="2800" dirty="0">
                  <a:solidFill>
                    <a:srgbClr val="000066"/>
                  </a:solidFill>
                </a:endParaRPr>
              </a:p>
              <a:p>
                <a:pPr eaLnBrk="0" hangingPunct="0"/>
                <a:endParaRPr lang="en-US" sz="2800" dirty="0">
                  <a:solidFill>
                    <a:srgbClr val="000066"/>
                  </a:solidFill>
                </a:endParaRPr>
              </a:p>
              <a:p>
                <a:pPr eaLnBrk="0" hangingPunct="0"/>
                <a:endParaRPr lang="en-US" sz="2800" dirty="0">
                  <a:solidFill>
                    <a:srgbClr val="000066"/>
                  </a:solidFill>
                </a:endParaRPr>
              </a:p>
              <a:p>
                <a:pPr eaLnBrk="0" hangingPunct="0"/>
                <a:endParaRPr lang="en-US" sz="2800" dirty="0">
                  <a:solidFill>
                    <a:srgbClr val="000066"/>
                  </a:solidFill>
                </a:endParaRPr>
              </a:p>
              <a:p>
                <a:pPr eaLnBrk="0" hangingPunct="0"/>
                <a:endParaRPr lang="en-US" sz="2800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3" name="AutoShap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150" y="2085975"/>
                <a:ext cx="6953250" cy="3025775"/>
              </a:xfrm>
              <a:prstGeom prst="flowChartAlternateProcess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47800" y="2819400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A.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   ∀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𝑹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819400"/>
                <a:ext cx="51816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882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47800" y="3352800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B.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   ∀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𝑹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352800"/>
                <a:ext cx="51816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8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47800" y="3821668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.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   ∀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𝟑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21668"/>
                <a:ext cx="51816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8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47800" y="4278868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.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   ∀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𝟑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278868"/>
                <a:ext cx="518160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8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loud Callout 27"/>
              <p:cNvSpPr/>
              <p:nvPr/>
            </p:nvSpPr>
            <p:spPr>
              <a:xfrm>
                <a:off x="3657600" y="4800600"/>
                <a:ext cx="3810000" cy="1295400"/>
              </a:xfrm>
              <a:prstGeom prst="cloudCallout">
                <a:avLst>
                  <a:gd name="adj1" fmla="val -38500"/>
                  <a:gd name="adj2" fmla="val 65441"/>
                </a:avLst>
              </a:prstGeom>
              <a:solidFill>
                <a:srgbClr val="2EF64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Cloud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800600"/>
                <a:ext cx="3810000" cy="1295400"/>
              </a:xfrm>
              <a:prstGeom prst="cloudCallout">
                <a:avLst>
                  <a:gd name="adj1" fmla="val -38500"/>
                  <a:gd name="adj2" fmla="val 65441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1371600" y="28194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530225" y="-716518"/>
            <a:ext cx="7832725" cy="2160984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i="1" u="sng" dirty="0" smtClean="0">
                <a:solidFill>
                  <a:srgbClr val="FF0000"/>
                </a:solidFill>
                <a:cs typeface="Times New Roman" pitchFamily="18" charset="0"/>
              </a:rPr>
              <a:t>Ai </a:t>
            </a:r>
            <a:r>
              <a:rPr lang="en-US" sz="4400" b="1" i="1" u="sng" dirty="0" err="1" smtClean="0">
                <a:solidFill>
                  <a:srgbClr val="FF0000"/>
                </a:solidFill>
                <a:cs typeface="Times New Roman" pitchFamily="18" charset="0"/>
              </a:rPr>
              <a:t>nhanh</a:t>
            </a:r>
            <a:r>
              <a:rPr lang="en-US" sz="4400" b="1" i="1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i="1" u="sng" dirty="0" err="1" smtClean="0">
                <a:solidFill>
                  <a:srgbClr val="FF0000"/>
                </a:solidFill>
                <a:cs typeface="Times New Roman" pitchFamily="18" charset="0"/>
              </a:rPr>
              <a:t>hơn</a:t>
            </a:r>
            <a:endParaRPr lang="en-US" sz="4400" b="1" i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533400" y="213360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876800" y="2967335"/>
            <a:ext cx="2895600" cy="995065"/>
          </a:xfrm>
          <a:prstGeom prst="wedgeEllipseCallout">
            <a:avLst>
              <a:gd name="adj1" fmla="val -57111"/>
              <a:gd name="adj2" fmla="val 5279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giỏi</a:t>
            </a:r>
            <a:r>
              <a:rPr lang="en-US" sz="2400" dirty="0" smtClean="0"/>
              <a:t> </a:t>
            </a:r>
            <a:r>
              <a:rPr lang="en-US" sz="2400" dirty="0" err="1" smtClean="0"/>
              <a:t>qúa</a:t>
            </a:r>
            <a:r>
              <a:rPr lang="en-US" sz="2400" dirty="0" smtClean="0"/>
              <a:t> !!!</a:t>
            </a:r>
            <a:endParaRPr lang="en-US" sz="2400" dirty="0"/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7772400" y="1060450"/>
            <a:ext cx="1295400" cy="3892550"/>
            <a:chOff x="4800" y="680"/>
            <a:chExt cx="816" cy="2452"/>
          </a:xfrm>
        </p:grpSpPr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 rot="16200000">
              <a:off x="4216" y="1817"/>
              <a:ext cx="2035" cy="15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4800" y="680"/>
              <a:ext cx="816" cy="2452"/>
              <a:chOff x="4944" y="585"/>
              <a:chExt cx="768" cy="2891"/>
            </a:xfrm>
          </p:grpSpPr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>
                <a:off x="5208" y="3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3"/>
              <p:cNvSpPr>
                <a:spLocks noChangeShapeType="1"/>
              </p:cNvSpPr>
              <p:nvPr/>
            </p:nvSpPr>
            <p:spPr bwMode="auto">
              <a:xfrm>
                <a:off x="5208" y="8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 Box 24"/>
              <p:cNvSpPr txBox="1">
                <a:spLocks noChangeArrowheads="1"/>
              </p:cNvSpPr>
              <p:nvPr/>
            </p:nvSpPr>
            <p:spPr bwMode="auto">
              <a:xfrm>
                <a:off x="4944" y="585"/>
                <a:ext cx="768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200" b="1" dirty="0" smtClean="0">
                    <a:solidFill>
                      <a:srgbClr val="000099"/>
                    </a:solidFill>
                  </a:rPr>
                  <a:t>30 </a:t>
                </a:r>
                <a:r>
                  <a:rPr lang="en-US" sz="2200" b="1" dirty="0" err="1">
                    <a:solidFill>
                      <a:srgbClr val="000099"/>
                    </a:solidFill>
                  </a:rPr>
                  <a:t>giây</a:t>
                </a:r>
                <a:endParaRPr lang="en-US" sz="22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37" name="Text Box 25"/>
              <p:cNvSpPr txBox="1">
                <a:spLocks noChangeArrowheads="1"/>
              </p:cNvSpPr>
              <p:nvPr/>
            </p:nvSpPr>
            <p:spPr bwMode="auto">
              <a:xfrm>
                <a:off x="4944" y="3228"/>
                <a:ext cx="76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200" b="1">
                    <a:solidFill>
                      <a:srgbClr val="000099"/>
                    </a:solidFill>
                  </a:rPr>
                  <a:t>0 giây</a:t>
                </a:r>
              </a:p>
            </p:txBody>
          </p:sp>
        </p:grpSp>
      </p:grpSp>
      <p:sp>
        <p:nvSpPr>
          <p:cNvPr id="38" name="Rectangle 26"/>
          <p:cNvSpPr>
            <a:spLocks noChangeArrowheads="1"/>
          </p:cNvSpPr>
          <p:nvPr/>
        </p:nvSpPr>
        <p:spPr bwMode="auto">
          <a:xfrm rot="16200000">
            <a:off x="6845300" y="2859088"/>
            <a:ext cx="3230563" cy="24288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5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6616" grpId="0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3" grpId="0" animBg="1"/>
      <p:bldP spid="6" grpId="0" animBg="1"/>
      <p:bldP spid="8" grpId="0" animBg="1"/>
      <p:bldP spid="38" grpId="0" animBg="1"/>
      <p:bldP spid="3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1651575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  <a:buSzPct val="109000"/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Hãy phân tích biểu thức sau thành nhân tử rồi xét dấu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1925" y="2039257"/>
                <a:ext cx="37143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atin typeface="Cambria Math"/>
                        </a:rPr>
                        <m:t>−5</m:t>
                      </m:r>
                      <m:r>
                        <a:rPr lang="en-US" sz="3200" b="0" i="1" dirty="0" smtClean="0">
                          <a:latin typeface="Cambria Math"/>
                        </a:rPr>
                        <m:t>𝑥</m:t>
                      </m:r>
                      <m:r>
                        <a:rPr lang="en-US" sz="3200" b="0" i="1" dirty="0" smtClean="0"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925" y="2039257"/>
                <a:ext cx="371435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Wi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94764"/>
            <a:ext cx="7620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alros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1"/>
            <a:ext cx="2438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Callout 9"/>
              <p:cNvSpPr/>
              <p:nvPr/>
            </p:nvSpPr>
            <p:spPr>
              <a:xfrm>
                <a:off x="2705100" y="3238189"/>
                <a:ext cx="5867400" cy="1333812"/>
              </a:xfrm>
              <a:prstGeom prst="cloudCallout">
                <a:avLst>
                  <a:gd name="adj1" fmla="val -16937"/>
                  <a:gd name="adj2" fmla="val 69166"/>
                </a:avLst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à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𝒎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𝒕𝒉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ế  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à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𝒐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 để 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é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ấ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0" name="Cloud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3238189"/>
                <a:ext cx="5867400" cy="1333812"/>
              </a:xfrm>
              <a:prstGeom prst="cloudCallout">
                <a:avLst>
                  <a:gd name="adj1" fmla="val -16937"/>
                  <a:gd name="adj2" fmla="val 69166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06057" y="2550914"/>
                <a:ext cx="3657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=(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−2)(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−3)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057" y="2550914"/>
                <a:ext cx="365760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0" y="3135689"/>
            <a:ext cx="3609108" cy="517820"/>
          </a:xfrm>
          <a:prstGeom prst="roundRect">
            <a:avLst/>
          </a:prstGeom>
          <a:solidFill>
            <a:srgbClr val="08C8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TAM THỨC BẬC HAI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202788" y="2438400"/>
            <a:ext cx="1319646" cy="682636"/>
          </a:xfrm>
          <a:prstGeom prst="line">
            <a:avLst/>
          </a:prstGeom>
          <a:ln w="50800" cap="flat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02788" y="3653509"/>
            <a:ext cx="778412" cy="114709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85"/>
              <p:cNvSpPr/>
              <p:nvPr/>
            </p:nvSpPr>
            <p:spPr>
              <a:xfrm>
                <a:off x="609600" y="4728411"/>
                <a:ext cx="5029200" cy="1402156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800" b="1" i="1" dirty="0"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en-US" sz="2800" b="1" i="1" dirty="0"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2800" b="1" i="1" dirty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800" b="1" i="1" dirty="0">
                          <a:latin typeface="Cambria Math"/>
                          <a:cs typeface="Times New Roman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𝒗</m:t>
                      </m:r>
                      <m:r>
                        <a:rPr lang="en-US" sz="2800" b="1" i="1" smtClean="0">
                          <a:latin typeface="Cambria Math"/>
                        </a:rPr>
                        <m:t>ô </m:t>
                      </m:r>
                      <m:r>
                        <a:rPr lang="en-US" sz="2800" b="1" i="1" smtClean="0">
                          <a:latin typeface="Cambria Math"/>
                        </a:rPr>
                        <m:t>𝒏𝒈𝒉𝒊</m:t>
                      </m:r>
                      <m:r>
                        <a:rPr lang="en-US" sz="2800" b="1" i="1" smtClean="0">
                          <a:latin typeface="Cambria Math"/>
                        </a:rPr>
                        <m:t>ệ</m:t>
                      </m:r>
                      <m:r>
                        <a:rPr lang="en-US" sz="2800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6" name="Oval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28411"/>
                <a:ext cx="5029200" cy="140215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8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10" grpId="0" animBg="1"/>
      <p:bldP spid="12" grpId="0" animBg="1"/>
      <p:bldP spid="17" grpId="0" animBg="1"/>
      <p:bldP spid="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16" name="Rectangle 56"/>
          <p:cNvSpPr>
            <a:spLocks noChangeArrowheads="1"/>
          </p:cNvSpPr>
          <p:nvPr/>
        </p:nvSpPr>
        <p:spPr bwMode="auto">
          <a:xfrm>
            <a:off x="2286000" y="1263527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 b="1" i="1" dirty="0">
                <a:solidFill>
                  <a:srgbClr val="CC0000"/>
                </a:solidFill>
              </a:rPr>
              <a:t>(</a:t>
            </a:r>
            <a:r>
              <a:rPr lang="en-US" sz="2800" b="1" i="1" dirty="0" err="1">
                <a:solidFill>
                  <a:srgbClr val="CC0000"/>
                </a:solidFill>
              </a:rPr>
              <a:t>Hãy</a:t>
            </a:r>
            <a:r>
              <a:rPr lang="en-US" sz="2800" b="1" i="1" dirty="0">
                <a:solidFill>
                  <a:srgbClr val="CC0000"/>
                </a:solidFill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</a:rPr>
              <a:t>chọn</a:t>
            </a:r>
            <a:r>
              <a:rPr lang="en-US" sz="2800" b="1" i="1" dirty="0">
                <a:solidFill>
                  <a:srgbClr val="CC0000"/>
                </a:solidFill>
              </a:rPr>
              <a:t> </a:t>
            </a:r>
            <a:r>
              <a:rPr lang="en-US" sz="2800" b="1" i="1" dirty="0" err="1" smtClean="0">
                <a:solidFill>
                  <a:srgbClr val="CC0000"/>
                </a:solidFill>
              </a:rPr>
              <a:t>đáp</a:t>
            </a:r>
            <a:r>
              <a:rPr lang="en-US" sz="2800" b="1" i="1" dirty="0" smtClean="0">
                <a:solidFill>
                  <a:srgbClr val="CC0000"/>
                </a:solidFill>
              </a:rPr>
              <a:t> </a:t>
            </a:r>
            <a:r>
              <a:rPr lang="en-US" sz="2800" b="1" i="1" dirty="0" err="1" smtClean="0">
                <a:solidFill>
                  <a:srgbClr val="CC0000"/>
                </a:solidFill>
              </a:rPr>
              <a:t>án</a:t>
            </a:r>
            <a:r>
              <a:rPr lang="en-US" sz="2800" b="1" i="1" dirty="0" smtClean="0">
                <a:solidFill>
                  <a:srgbClr val="CC0000"/>
                </a:solidFill>
              </a:rPr>
              <a:t> </a:t>
            </a:r>
            <a:r>
              <a:rPr lang="en-US" sz="2800" b="1" i="1" dirty="0" err="1">
                <a:solidFill>
                  <a:srgbClr val="CC0000"/>
                </a:solidFill>
              </a:rPr>
              <a:t>đúng</a:t>
            </a:r>
            <a:r>
              <a:rPr lang="en-US" sz="2800" b="1" i="1" dirty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66637" name="Rectangle 77"/>
          <p:cNvSpPr>
            <a:spLocks noChangeArrowheads="1"/>
          </p:cNvSpPr>
          <p:nvPr/>
        </p:nvSpPr>
        <p:spPr bwMode="auto">
          <a:xfrm>
            <a:off x="4384675" y="340995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66643" name="Group 83"/>
          <p:cNvGrpSpPr>
            <a:grpSpLocks/>
          </p:cNvGrpSpPr>
          <p:nvPr/>
        </p:nvGrpSpPr>
        <p:grpSpPr bwMode="auto">
          <a:xfrm>
            <a:off x="7715250" y="1219200"/>
            <a:ext cx="1295400" cy="3892550"/>
            <a:chOff x="4800" y="680"/>
            <a:chExt cx="816" cy="2452"/>
          </a:xfrm>
        </p:grpSpPr>
        <p:sp>
          <p:nvSpPr>
            <p:cNvPr id="66644" name="Rectangle 84"/>
            <p:cNvSpPr>
              <a:spLocks noChangeArrowheads="1"/>
            </p:cNvSpPr>
            <p:nvPr/>
          </p:nvSpPr>
          <p:spPr bwMode="auto">
            <a:xfrm rot="16200000">
              <a:off x="4216" y="1817"/>
              <a:ext cx="2035" cy="15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645" name="Group 85"/>
            <p:cNvGrpSpPr>
              <a:grpSpLocks/>
            </p:cNvGrpSpPr>
            <p:nvPr/>
          </p:nvGrpSpPr>
          <p:grpSpPr bwMode="auto">
            <a:xfrm>
              <a:off x="4800" y="680"/>
              <a:ext cx="816" cy="2452"/>
              <a:chOff x="4944" y="585"/>
              <a:chExt cx="768" cy="2891"/>
            </a:xfrm>
          </p:grpSpPr>
          <p:sp>
            <p:nvSpPr>
              <p:cNvPr id="66646" name="Line 86"/>
              <p:cNvSpPr>
                <a:spLocks noChangeShapeType="1"/>
              </p:cNvSpPr>
              <p:nvPr/>
            </p:nvSpPr>
            <p:spPr bwMode="auto">
              <a:xfrm>
                <a:off x="5208" y="3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7" name="Line 87"/>
              <p:cNvSpPr>
                <a:spLocks noChangeShapeType="1"/>
              </p:cNvSpPr>
              <p:nvPr/>
            </p:nvSpPr>
            <p:spPr bwMode="auto">
              <a:xfrm>
                <a:off x="5208" y="8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8" name="Text Box 88"/>
              <p:cNvSpPr txBox="1">
                <a:spLocks noChangeArrowheads="1"/>
              </p:cNvSpPr>
              <p:nvPr/>
            </p:nvSpPr>
            <p:spPr bwMode="auto">
              <a:xfrm>
                <a:off x="4944" y="585"/>
                <a:ext cx="768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200" b="1" dirty="0" smtClean="0">
                    <a:solidFill>
                      <a:srgbClr val="000099"/>
                    </a:solidFill>
                  </a:rPr>
                  <a:t>30 </a:t>
                </a:r>
                <a:r>
                  <a:rPr lang="en-US" sz="2200" b="1" dirty="0" err="1">
                    <a:solidFill>
                      <a:srgbClr val="000099"/>
                    </a:solidFill>
                  </a:rPr>
                  <a:t>giây</a:t>
                </a:r>
                <a:endParaRPr lang="en-US" sz="22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66649" name="Text Box 89"/>
              <p:cNvSpPr txBox="1">
                <a:spLocks noChangeArrowheads="1"/>
              </p:cNvSpPr>
              <p:nvPr/>
            </p:nvSpPr>
            <p:spPr bwMode="auto">
              <a:xfrm>
                <a:off x="4944" y="3228"/>
                <a:ext cx="76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200" b="1">
                    <a:solidFill>
                      <a:srgbClr val="000099"/>
                    </a:solidFill>
                  </a:rPr>
                  <a:t>0 giây</a:t>
                </a:r>
              </a:p>
            </p:txBody>
          </p:sp>
        </p:grpSp>
      </p:grpSp>
      <p:sp>
        <p:nvSpPr>
          <p:cNvPr id="66650" name="Rectangle 90"/>
          <p:cNvSpPr>
            <a:spLocks noChangeArrowheads="1"/>
          </p:cNvSpPr>
          <p:nvPr/>
        </p:nvSpPr>
        <p:spPr bwMode="auto">
          <a:xfrm rot="16200000">
            <a:off x="6788150" y="3024188"/>
            <a:ext cx="3230563" cy="24288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gray">
          <a:xfrm>
            <a:off x="457200" y="1295400"/>
            <a:ext cx="13716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99"/>
                </a:solidFill>
                <a:cs typeface="Arial" charset="0"/>
              </a:rPr>
              <a:t>CÂU 3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AutoShape 3"/>
              <p:cNvSpPr>
                <a:spLocks noChangeArrowheads="1"/>
              </p:cNvSpPr>
              <p:nvPr/>
            </p:nvSpPr>
            <p:spPr bwMode="auto">
              <a:xfrm>
                <a:off x="819150" y="2085975"/>
                <a:ext cx="6953250" cy="3025775"/>
              </a:xfrm>
              <a:prstGeom prst="flowChartAlternateProcess">
                <a:avLst/>
              </a:prstGeom>
              <a:solidFill>
                <a:srgbClr val="FFFF99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sz="2800" b="1" dirty="0" smtClean="0">
                    <a:solidFill>
                      <a:srgbClr val="000066"/>
                    </a:solidFill>
                  </a:rPr>
                  <a:t>Xét </a:t>
                </a:r>
                <a:r>
                  <a:rPr lang="en-US" sz="2800" b="1" dirty="0" err="1" smtClean="0">
                    <a:solidFill>
                      <a:srgbClr val="000066"/>
                    </a:solidFill>
                  </a:rPr>
                  <a:t>dấucủa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𝒙</m:t>
                        </m:r>
                      </m:e>
                      <m:sub/>
                      <m:sup>
                        <m:r>
                          <a:rPr lang="en-US" sz="2800" b="1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en-US" sz="2800" b="1" dirty="0">
                  <a:solidFill>
                    <a:srgbClr val="000066"/>
                  </a:solidFill>
                </a:endParaRPr>
              </a:p>
              <a:p>
                <a:pPr eaLnBrk="0" hangingPunct="0"/>
                <a:endParaRPr lang="en-US" sz="2800" dirty="0">
                  <a:solidFill>
                    <a:srgbClr val="000066"/>
                  </a:solidFill>
                </a:endParaRPr>
              </a:p>
              <a:p>
                <a:pPr eaLnBrk="0" hangingPunct="0"/>
                <a:endParaRPr lang="en-US" sz="2800" dirty="0">
                  <a:solidFill>
                    <a:srgbClr val="000066"/>
                  </a:solidFill>
                </a:endParaRPr>
              </a:p>
              <a:p>
                <a:pPr eaLnBrk="0" hangingPunct="0"/>
                <a:endParaRPr lang="en-US" sz="2800" dirty="0">
                  <a:solidFill>
                    <a:srgbClr val="000066"/>
                  </a:solidFill>
                </a:endParaRPr>
              </a:p>
              <a:p>
                <a:pPr eaLnBrk="0" hangingPunct="0"/>
                <a:endParaRPr lang="en-US" sz="2800" dirty="0">
                  <a:solidFill>
                    <a:srgbClr val="000066"/>
                  </a:solidFill>
                </a:endParaRPr>
              </a:p>
              <a:p>
                <a:pPr eaLnBrk="0" hangingPunct="0"/>
                <a:endParaRPr lang="en-US" sz="2800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3" name="AutoShap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150" y="2085975"/>
                <a:ext cx="6953250" cy="3025775"/>
              </a:xfrm>
              <a:prstGeom prst="flowChartAlternateProcess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47800" y="2819400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A.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   ∀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𝑹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819400"/>
                <a:ext cx="51816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882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47800" y="3352800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B.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   ∀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𝑹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352800"/>
                <a:ext cx="51816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8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47800" y="3821668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C.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   ∀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≠−</m:t>
                    </m:r>
                  </m:oMath>
                </a14:m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21668"/>
                <a:ext cx="51816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8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47800" y="4278868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D.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   ∀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≠−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278868"/>
                <a:ext cx="518160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8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loud Callout 27"/>
              <p:cNvSpPr/>
              <p:nvPr/>
            </p:nvSpPr>
            <p:spPr>
              <a:xfrm>
                <a:off x="3657600" y="4800600"/>
                <a:ext cx="3810000" cy="1295400"/>
              </a:xfrm>
              <a:prstGeom prst="cloudCallout">
                <a:avLst>
                  <a:gd name="adj1" fmla="val -38500"/>
                  <a:gd name="adj2" fmla="val 65441"/>
                </a:avLst>
              </a:prstGeom>
              <a:solidFill>
                <a:srgbClr val="2EF64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Cloud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800600"/>
                <a:ext cx="3810000" cy="1295400"/>
              </a:xfrm>
              <a:prstGeom prst="cloudCallout">
                <a:avLst>
                  <a:gd name="adj1" fmla="val -38500"/>
                  <a:gd name="adj2" fmla="val 65441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1371600" y="38100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530225" y="-716518"/>
            <a:ext cx="7832725" cy="2160984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i="1" u="sng" dirty="0" smtClean="0">
                <a:solidFill>
                  <a:srgbClr val="FF0000"/>
                </a:solidFill>
                <a:cs typeface="Times New Roman" pitchFamily="18" charset="0"/>
              </a:rPr>
              <a:t>Ai </a:t>
            </a:r>
            <a:r>
              <a:rPr lang="en-US" sz="4400" b="1" i="1" u="sng" dirty="0" err="1" smtClean="0">
                <a:solidFill>
                  <a:srgbClr val="FF0000"/>
                </a:solidFill>
                <a:cs typeface="Times New Roman" pitchFamily="18" charset="0"/>
              </a:rPr>
              <a:t>nhanh</a:t>
            </a:r>
            <a:r>
              <a:rPr lang="en-US" sz="4400" b="1" i="1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i="1" u="sng" dirty="0" err="1" smtClean="0">
                <a:solidFill>
                  <a:srgbClr val="FF0000"/>
                </a:solidFill>
                <a:cs typeface="Times New Roman" pitchFamily="18" charset="0"/>
              </a:rPr>
              <a:t>hơn</a:t>
            </a:r>
            <a:endParaRPr lang="en-US" sz="4400" b="1" i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14300" y="1905000"/>
            <a:ext cx="1181100" cy="108203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876800" y="2967335"/>
            <a:ext cx="2895600" cy="995065"/>
          </a:xfrm>
          <a:prstGeom prst="wedgeEllipseCallout">
            <a:avLst>
              <a:gd name="adj1" fmla="val -57111"/>
              <a:gd name="adj2" fmla="val 5279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qúa</a:t>
            </a:r>
            <a:r>
              <a:rPr lang="en-US" sz="2400" i="1" dirty="0" smtClean="0"/>
              <a:t> !!!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5556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0"/>
                                        <p:tgtEl>
                                          <p:spTgt spid="6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6616" grpId="0"/>
      <p:bldP spid="66637" grpId="0"/>
      <p:bldP spid="66650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9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16" name="Rectangle 56"/>
          <p:cNvSpPr>
            <a:spLocks noChangeArrowheads="1"/>
          </p:cNvSpPr>
          <p:nvPr/>
        </p:nvSpPr>
        <p:spPr bwMode="auto">
          <a:xfrm>
            <a:off x="2286000" y="1295400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 b="1" i="1" dirty="0">
                <a:solidFill>
                  <a:srgbClr val="CC0000"/>
                </a:solidFill>
              </a:rPr>
              <a:t>(</a:t>
            </a:r>
            <a:r>
              <a:rPr lang="en-US" sz="2800" b="1" i="1" dirty="0" err="1">
                <a:solidFill>
                  <a:srgbClr val="CC0000"/>
                </a:solidFill>
              </a:rPr>
              <a:t>Hãy</a:t>
            </a:r>
            <a:r>
              <a:rPr lang="en-US" sz="2800" b="1" i="1" dirty="0">
                <a:solidFill>
                  <a:srgbClr val="CC0000"/>
                </a:solidFill>
              </a:rPr>
              <a:t> </a:t>
            </a:r>
            <a:r>
              <a:rPr lang="en-US" sz="2800" b="1" i="1" dirty="0" err="1" smtClean="0">
                <a:solidFill>
                  <a:srgbClr val="CC0000"/>
                </a:solidFill>
              </a:rPr>
              <a:t>đáp</a:t>
            </a:r>
            <a:r>
              <a:rPr lang="en-US" sz="2800" b="1" i="1" dirty="0" smtClean="0">
                <a:solidFill>
                  <a:srgbClr val="CC0000"/>
                </a:solidFill>
              </a:rPr>
              <a:t> </a:t>
            </a:r>
            <a:r>
              <a:rPr lang="en-US" sz="2800" b="1" i="1" dirty="0" err="1" smtClean="0">
                <a:solidFill>
                  <a:srgbClr val="CC0000"/>
                </a:solidFill>
              </a:rPr>
              <a:t>án</a:t>
            </a:r>
            <a:r>
              <a:rPr lang="en-US" sz="2800" b="1" i="1" dirty="0" smtClean="0">
                <a:solidFill>
                  <a:srgbClr val="CC0000"/>
                </a:solidFill>
              </a:rPr>
              <a:t> </a:t>
            </a:r>
            <a:r>
              <a:rPr lang="en-US" sz="2800" b="1" i="1" dirty="0" err="1" smtClean="0">
                <a:solidFill>
                  <a:srgbClr val="CC0000"/>
                </a:solidFill>
              </a:rPr>
              <a:t>sai</a:t>
            </a:r>
            <a:r>
              <a:rPr lang="en-US" sz="2800" b="1" i="1" dirty="0" smtClean="0">
                <a:solidFill>
                  <a:srgbClr val="CC0000"/>
                </a:solidFill>
              </a:rPr>
              <a:t>)</a:t>
            </a:r>
            <a:endParaRPr lang="en-US" sz="2800" b="1" i="1" dirty="0">
              <a:solidFill>
                <a:srgbClr val="CC0000"/>
              </a:solidFill>
            </a:endParaRPr>
          </a:p>
        </p:txBody>
      </p:sp>
      <p:sp>
        <p:nvSpPr>
          <p:cNvPr id="66637" name="Rectangle 77"/>
          <p:cNvSpPr>
            <a:spLocks noChangeArrowheads="1"/>
          </p:cNvSpPr>
          <p:nvPr/>
        </p:nvSpPr>
        <p:spPr bwMode="auto">
          <a:xfrm>
            <a:off x="4384675" y="340995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66643" name="Group 83"/>
          <p:cNvGrpSpPr>
            <a:grpSpLocks/>
          </p:cNvGrpSpPr>
          <p:nvPr/>
        </p:nvGrpSpPr>
        <p:grpSpPr bwMode="auto">
          <a:xfrm>
            <a:off x="7715250" y="1219200"/>
            <a:ext cx="1295400" cy="3892550"/>
            <a:chOff x="4800" y="680"/>
            <a:chExt cx="816" cy="2452"/>
          </a:xfrm>
        </p:grpSpPr>
        <p:sp>
          <p:nvSpPr>
            <p:cNvPr id="66644" name="Rectangle 84"/>
            <p:cNvSpPr>
              <a:spLocks noChangeArrowheads="1"/>
            </p:cNvSpPr>
            <p:nvPr/>
          </p:nvSpPr>
          <p:spPr bwMode="auto">
            <a:xfrm rot="16200000">
              <a:off x="4216" y="1817"/>
              <a:ext cx="2035" cy="15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645" name="Group 85"/>
            <p:cNvGrpSpPr>
              <a:grpSpLocks/>
            </p:cNvGrpSpPr>
            <p:nvPr/>
          </p:nvGrpSpPr>
          <p:grpSpPr bwMode="auto">
            <a:xfrm>
              <a:off x="4800" y="680"/>
              <a:ext cx="816" cy="2452"/>
              <a:chOff x="4944" y="585"/>
              <a:chExt cx="768" cy="2891"/>
            </a:xfrm>
          </p:grpSpPr>
          <p:sp>
            <p:nvSpPr>
              <p:cNvPr id="66646" name="Line 86"/>
              <p:cNvSpPr>
                <a:spLocks noChangeShapeType="1"/>
              </p:cNvSpPr>
              <p:nvPr/>
            </p:nvSpPr>
            <p:spPr bwMode="auto">
              <a:xfrm>
                <a:off x="5208" y="3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7" name="Line 87"/>
              <p:cNvSpPr>
                <a:spLocks noChangeShapeType="1"/>
              </p:cNvSpPr>
              <p:nvPr/>
            </p:nvSpPr>
            <p:spPr bwMode="auto">
              <a:xfrm>
                <a:off x="5208" y="8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8" name="Text Box 88"/>
              <p:cNvSpPr txBox="1">
                <a:spLocks noChangeArrowheads="1"/>
              </p:cNvSpPr>
              <p:nvPr/>
            </p:nvSpPr>
            <p:spPr bwMode="auto">
              <a:xfrm>
                <a:off x="4944" y="585"/>
                <a:ext cx="768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200" b="1" dirty="0" smtClean="0">
                    <a:solidFill>
                      <a:srgbClr val="000099"/>
                    </a:solidFill>
                  </a:rPr>
                  <a:t>30 </a:t>
                </a:r>
                <a:r>
                  <a:rPr lang="en-US" sz="2200" b="1" dirty="0" err="1">
                    <a:solidFill>
                      <a:srgbClr val="000099"/>
                    </a:solidFill>
                  </a:rPr>
                  <a:t>giây</a:t>
                </a:r>
                <a:endParaRPr lang="en-US" sz="22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66649" name="Text Box 89"/>
              <p:cNvSpPr txBox="1">
                <a:spLocks noChangeArrowheads="1"/>
              </p:cNvSpPr>
              <p:nvPr/>
            </p:nvSpPr>
            <p:spPr bwMode="auto">
              <a:xfrm>
                <a:off x="4944" y="3228"/>
                <a:ext cx="76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200" b="1">
                    <a:solidFill>
                      <a:srgbClr val="000099"/>
                    </a:solidFill>
                  </a:rPr>
                  <a:t>0 giây</a:t>
                </a:r>
              </a:p>
            </p:txBody>
          </p:sp>
        </p:grpSp>
      </p:grpSp>
      <p:sp>
        <p:nvSpPr>
          <p:cNvPr id="66650" name="Rectangle 90"/>
          <p:cNvSpPr>
            <a:spLocks noChangeArrowheads="1"/>
          </p:cNvSpPr>
          <p:nvPr/>
        </p:nvSpPr>
        <p:spPr bwMode="auto">
          <a:xfrm rot="16200000">
            <a:off x="6788150" y="3024188"/>
            <a:ext cx="3230563" cy="24288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gray">
          <a:xfrm>
            <a:off x="457200" y="1295400"/>
            <a:ext cx="13716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99"/>
                </a:solidFill>
                <a:cs typeface="Arial" charset="0"/>
              </a:rPr>
              <a:t>CÂU 4</a:t>
            </a:r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AutoShape 3"/>
              <p:cNvSpPr>
                <a:spLocks noChangeArrowheads="1"/>
              </p:cNvSpPr>
              <p:nvPr/>
            </p:nvSpPr>
            <p:spPr bwMode="auto">
              <a:xfrm>
                <a:off x="819150" y="2085975"/>
                <a:ext cx="6953250" cy="3025775"/>
              </a:xfrm>
              <a:prstGeom prst="flowChartAlternateProcess">
                <a:avLst/>
              </a:prstGeom>
              <a:solidFill>
                <a:srgbClr val="FFFF99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sz="2800" b="1" dirty="0" smtClean="0">
                    <a:solidFill>
                      <a:srgbClr val="000066"/>
                    </a:solidFill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𝒃𝒙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𝒄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𝒄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</a:rPr>
                      <m:t>ó ∆ &lt;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800" b="1" i="1" smtClean="0">
                        <a:solidFill>
                          <a:srgbClr val="000066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0066"/>
                  </a:solidFill>
                </a:endParaRPr>
              </a:p>
              <a:p>
                <a:pPr eaLnBrk="0" hangingPunct="0"/>
                <a:endParaRPr lang="en-US" sz="2800" dirty="0">
                  <a:solidFill>
                    <a:srgbClr val="000066"/>
                  </a:solidFill>
                </a:endParaRPr>
              </a:p>
              <a:p>
                <a:pPr eaLnBrk="0" hangingPunct="0"/>
                <a:endParaRPr lang="en-US" sz="2800" dirty="0">
                  <a:solidFill>
                    <a:srgbClr val="000066"/>
                  </a:solidFill>
                </a:endParaRPr>
              </a:p>
              <a:p>
                <a:pPr eaLnBrk="0" hangingPunct="0"/>
                <a:endParaRPr lang="en-US" sz="2800" dirty="0">
                  <a:solidFill>
                    <a:srgbClr val="000066"/>
                  </a:solidFill>
                </a:endParaRPr>
              </a:p>
              <a:p>
                <a:pPr eaLnBrk="0" hangingPunct="0"/>
                <a:endParaRPr lang="en-US" sz="2800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3" name="AutoShap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150" y="2085975"/>
                <a:ext cx="6953250" cy="3025775"/>
              </a:xfrm>
              <a:prstGeom prst="flowChartAlternateProcess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447800" y="28067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f(x)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47800" y="3352800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B.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   ∀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𝑹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352800"/>
                <a:ext cx="51816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8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47800" y="3821668"/>
                <a:ext cx="518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C.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ô 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𝒏𝒈𝒉𝒊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ệ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𝒎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21668"/>
                <a:ext cx="51816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8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447800" y="4278868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 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1371600" y="33528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530225" y="-716518"/>
            <a:ext cx="7832725" cy="2160984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i="1" u="sng" dirty="0" smtClean="0">
                <a:solidFill>
                  <a:srgbClr val="FF0000"/>
                </a:solidFill>
                <a:cs typeface="Times New Roman" pitchFamily="18" charset="0"/>
              </a:rPr>
              <a:t>Ai </a:t>
            </a:r>
            <a:r>
              <a:rPr lang="en-US" sz="4400" b="1" i="1" u="sng" dirty="0" err="1" smtClean="0">
                <a:solidFill>
                  <a:srgbClr val="FF0000"/>
                </a:solidFill>
                <a:cs typeface="Times New Roman" pitchFamily="18" charset="0"/>
              </a:rPr>
              <a:t>nhanh</a:t>
            </a:r>
            <a:r>
              <a:rPr lang="en-US" sz="4400" b="1" i="1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i="1" u="sng" dirty="0" err="1" smtClean="0">
                <a:solidFill>
                  <a:srgbClr val="FF0000"/>
                </a:solidFill>
                <a:cs typeface="Times New Roman" pitchFamily="18" charset="0"/>
              </a:rPr>
              <a:t>hơn</a:t>
            </a:r>
            <a:endParaRPr lang="en-US" sz="4400" b="1" i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228600" y="1905000"/>
            <a:ext cx="1181100" cy="108203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953000" y="4191000"/>
            <a:ext cx="2895600" cy="995065"/>
          </a:xfrm>
          <a:prstGeom prst="wedgeEllipseCallout">
            <a:avLst>
              <a:gd name="adj1" fmla="val -57111"/>
              <a:gd name="adj2" fmla="val 52794"/>
            </a:avLst>
          </a:prstGeom>
          <a:solidFill>
            <a:srgbClr val="2EF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qúa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!!!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6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00"/>
                                        <p:tgtEl>
                                          <p:spTgt spid="6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6616" grpId="0"/>
      <p:bldP spid="66650" grpId="0" animBg="1"/>
      <p:bldP spid="22" grpId="0" animBg="1"/>
      <p:bldP spid="23" grpId="0" animBg="1"/>
      <p:bldP spid="24" grpId="0"/>
      <p:bldP spid="24" grpId="1"/>
      <p:bldP spid="25" grpId="0" animBg="1"/>
      <p:bldP spid="26" grpId="0" animBg="1"/>
      <p:bldP spid="26" grpId="1" animBg="1"/>
      <p:bldP spid="27" grpId="0"/>
      <p:bldP spid="27" grpId="1"/>
      <p:bldP spid="29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DẶN DÒ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95400"/>
            <a:ext cx="4419600" cy="4830763"/>
          </a:xfrm>
        </p:spPr>
        <p:txBody>
          <a:bodyPr/>
          <a:lstStyle/>
          <a:p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1, 2 </a:t>
            </a:r>
            <a:r>
              <a:rPr lang="en-US" dirty="0" err="1" smtClean="0"/>
              <a:t>trang</a:t>
            </a:r>
            <a:r>
              <a:rPr lang="en-US" dirty="0" smtClean="0"/>
              <a:t> 105 SGK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10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II.</a:t>
            </a:r>
            <a:endParaRPr lang="en-US" dirty="0"/>
          </a:p>
        </p:txBody>
      </p:sp>
      <p:pic>
        <p:nvPicPr>
          <p:cNvPr id="4" name="Picture 3" descr="valros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36" y="4286256"/>
            <a:ext cx="2746664" cy="23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76200" y="977611"/>
            <a:ext cx="3886200" cy="5499390"/>
          </a:xfrm>
          <a:prstGeom prst="verticalScroll">
            <a:avLst>
              <a:gd name="adj" fmla="val 4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1219200"/>
                <a:ext cx="3276600" cy="1231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Địnhlívềdấucủa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Tam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3276600" cy="1231106"/>
              </a:xfrm>
              <a:prstGeom prst="rect">
                <a:avLst/>
              </a:prstGeom>
              <a:blipFill rotWithShape="1">
                <a:blip r:embed="rId3"/>
                <a:stretch>
                  <a:fillRect l="-1676" t="-2970" b="-4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1000" y="2286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2585525"/>
                <a:ext cx="3568700" cy="3815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/>
                  <a:t>Định </a:t>
                </a:r>
                <a:r>
                  <a:rPr lang="en-US" sz="2000" u="sng" dirty="0" err="1" smtClean="0"/>
                  <a:t>lý</a:t>
                </a:r>
                <a:r>
                  <a:rPr lang="en-US" u="sng" dirty="0" smtClean="0"/>
                  <a:t>:</a:t>
                </a:r>
              </a:p>
              <a:p>
                <a:r>
                  <a:rPr lang="en-US" dirty="0" smtClean="0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≠0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r>
                  <a:rPr lang="en-US" dirty="0" err="1" smtClean="0"/>
                  <a:t>Nếu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∆&lt;0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ì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𝑙𝑢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ọ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ế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 ∆=0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ì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𝑢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ệ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ố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ừ </m:t>
                    </m:r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>khi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r>
                  <a:rPr lang="en-US" i="1" dirty="0" err="1" smtClean="0">
                    <a:latin typeface="Cambria Math"/>
                    <a:ea typeface="Cambria Math"/>
                  </a:rPr>
                  <a:t>Nếu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∆&gt;0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ì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𝑘h𝑖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h𝑜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ố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𝑘h𝑖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𝑡𝑟𝑜𝑛𝑔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đó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h𝑎𝑖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𝑛𝑔h𝑖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ủ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endParaRPr lang="en-US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85525"/>
                <a:ext cx="3568700" cy="3815275"/>
              </a:xfrm>
              <a:prstGeom prst="rect">
                <a:avLst/>
              </a:prstGeom>
              <a:blipFill rotWithShape="1">
                <a:blip r:embed="rId4"/>
                <a:stretch>
                  <a:fillRect l="-1880" t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99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LGG_2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04800" y="1859340"/>
            <a:ext cx="533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657850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Ch - Love Stor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1447800" y="3810000"/>
            <a:ext cx="304800" cy="304800"/>
          </a:xfrm>
          <a:prstGeom prst="irregularSeal2">
            <a:avLst/>
          </a:prstGeom>
          <a:solidFill>
            <a:srgbClr val="339966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7696200" y="5105400"/>
            <a:ext cx="228600" cy="3048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533400" y="5257800"/>
            <a:ext cx="304800" cy="304800"/>
          </a:xfrm>
          <a:prstGeom prst="irregularSeal2">
            <a:avLst/>
          </a:prstGeom>
          <a:solidFill>
            <a:srgbClr val="FF99CC"/>
          </a:solidFill>
          <a:ln w="9525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4648200" y="1143000"/>
            <a:ext cx="304800" cy="304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>
            <a:off x="6324600" y="3429000"/>
            <a:ext cx="304800" cy="304800"/>
          </a:xfrm>
          <a:prstGeom prst="irregularSeal2">
            <a:avLst/>
          </a:prstGeom>
          <a:solidFill>
            <a:srgbClr val="FF99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>
            <a:off x="2209800" y="6553200"/>
            <a:ext cx="228600" cy="304800"/>
          </a:xfrm>
          <a:prstGeom prst="star5">
            <a:avLst/>
          </a:prstGeom>
          <a:solidFill>
            <a:srgbClr val="FF66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4267200" y="4114800"/>
            <a:ext cx="228600" cy="304800"/>
          </a:xfrm>
          <a:prstGeom prst="star5">
            <a:avLst/>
          </a:prstGeom>
          <a:solidFill>
            <a:schemeClr val="hlink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>
            <a:off x="1295400" y="1295400"/>
            <a:ext cx="2286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2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26"/>
                </p:tgtEl>
              </p:cMediaNode>
            </p:audio>
          </p:childTnLst>
        </p:cTn>
      </p:par>
    </p:tnLst>
    <p:bldLst>
      <p:bldP spid="563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JDSJ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8" y="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52400" y="344269"/>
            <a:ext cx="9169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Clr>
                <a:schemeClr val="tx2">
                  <a:lumMod val="75000"/>
                </a:schemeClr>
              </a:buClr>
              <a:buSzPct val="109000"/>
            </a:pP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DẤU CỦA TAM THỨC BẬC HAI</a:t>
            </a:r>
            <a:endParaRPr lang="en-US" sz="36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804" y="1066800"/>
            <a:ext cx="8216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  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331443" y="3601915"/>
                <a:ext cx="4806996" cy="873369"/>
              </a:xfrm>
              <a:prstGeom prst="cloudCallout">
                <a:avLst>
                  <a:gd name="adj1" fmla="val -9551"/>
                  <a:gd name="adj2" fmla="val -94435"/>
                </a:avLst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cs typeface="Times New Roman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800" b="1" i="1" dirty="0"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en-US" sz="2800" b="1" i="1" dirty="0"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2800" b="1" i="1" dirty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800" b="1" i="1" dirty="0">
                          <a:latin typeface="Cambria Math"/>
                          <a:cs typeface="Times New Roman" pitchFamily="18" charset="0"/>
                        </a:rPr>
                        <m:t>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43" y="3601915"/>
                <a:ext cx="4806996" cy="873369"/>
              </a:xfrm>
              <a:prstGeom prst="cloudCallout">
                <a:avLst>
                  <a:gd name="adj1" fmla="val -9551"/>
                  <a:gd name="adj2" fmla="val -94435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930387" y="2667000"/>
            <a:ext cx="3609108" cy="517820"/>
          </a:xfrm>
          <a:prstGeom prst="roundRect">
            <a:avLst/>
          </a:prstGeom>
          <a:solidFill>
            <a:srgbClr val="08C8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TAM THỨC BẬC HAI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/>
              <p:cNvSpPr/>
              <p:nvPr/>
            </p:nvSpPr>
            <p:spPr>
              <a:xfrm>
                <a:off x="4191000" y="2020907"/>
                <a:ext cx="3429000" cy="533400"/>
              </a:xfrm>
              <a:prstGeom prst="wedgeRoundRectCallout">
                <a:avLst>
                  <a:gd name="adj1" fmla="val -79421"/>
                  <a:gd name="adj2" fmla="val 66896"/>
                  <a:gd name="adj3" fmla="val 16667"/>
                </a:avLst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020907"/>
                <a:ext cx="3429000" cy="533400"/>
              </a:xfrm>
              <a:prstGeom prst="wedgeRoundRectCallout">
                <a:avLst>
                  <a:gd name="adj1" fmla="val -79421"/>
                  <a:gd name="adj2" fmla="val 66896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6432" y="4779955"/>
            <a:ext cx="5022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644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animBg="1"/>
      <p:bldP spid="8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2400"/>
            <a:ext cx="8458200" cy="762000"/>
          </a:xfrm>
        </p:spPr>
        <p:txBody>
          <a:bodyPr>
            <a:normAutofit/>
          </a:bodyPr>
          <a:lstStyle/>
          <a:p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 CỦA TAM THỨC BẬC HAI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451795"/>
          </a:xfrm>
        </p:spPr>
        <p:txBody>
          <a:bodyPr/>
          <a:lstStyle/>
          <a:p>
            <a:pPr marL="571500" indent="-571500">
              <a:spcBef>
                <a:spcPts val="0"/>
              </a:spcBef>
              <a:buAutoNum type="romanUcPeriod"/>
            </a:pP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Picture 5" descr="valros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36" y="4672445"/>
            <a:ext cx="2438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i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60993"/>
            <a:ext cx="7620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914400" y="1905000"/>
                <a:ext cx="79248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0000CC"/>
                    </a:solidFill>
                  </a:rPr>
                  <a:t>Tam </a:t>
                </a:r>
                <a:r>
                  <a:rPr lang="en-US" dirty="0" err="1">
                    <a:solidFill>
                      <a:srgbClr val="0000CC"/>
                    </a:solidFill>
                  </a:rPr>
                  <a:t>thứcbậchaiđốivới</a:t>
                </a:r>
                <a:r>
                  <a:rPr lang="en-US" dirty="0">
                    <a:solidFill>
                      <a:srgbClr val="0000CC"/>
                    </a:solidFill>
                  </a:rPr>
                  <a:t> x </a:t>
                </a:r>
                <a:r>
                  <a:rPr lang="en-US" dirty="0" err="1">
                    <a:solidFill>
                      <a:srgbClr val="0000CC"/>
                    </a:solidFill>
                  </a:rPr>
                  <a:t>làbiểuthứccódạng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𝑏𝑥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err="1">
                    <a:solidFill>
                      <a:srgbClr val="0000CC"/>
                    </a:solidFill>
                  </a:rPr>
                  <a:t>trongđó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rgbClr val="0000CC"/>
                    </a:solidFill>
                  </a:rPr>
                  <a:t>là</a:t>
                </a:r>
                <a:r>
                  <a:rPr lang="en-US" dirty="0" err="1">
                    <a:solidFill>
                      <a:srgbClr val="0000CC"/>
                    </a:solidFill>
                  </a:rPr>
                  <a:t>nhữnghệsố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≠0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905000"/>
                <a:ext cx="7924800" cy="1384995"/>
              </a:xfrm>
              <a:prstGeom prst="rect">
                <a:avLst/>
              </a:prstGeom>
              <a:blipFill rotWithShape="1">
                <a:blip r:embed="rId4"/>
                <a:stretch>
                  <a:fillRect t="-4405" r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Callout 8"/>
              <p:cNvSpPr/>
              <p:nvPr/>
            </p:nvSpPr>
            <p:spPr>
              <a:xfrm>
                <a:off x="4876800" y="2925447"/>
                <a:ext cx="4191000" cy="838201"/>
              </a:xfrm>
              <a:prstGeom prst="wedgeEllipseCallout">
                <a:avLst>
                  <a:gd name="adj1" fmla="val -52517"/>
                  <a:gd name="adj2" fmla="val 62973"/>
                </a:avLst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𝟒</m:t>
                      </m:r>
                      <m:r>
                        <a:rPr lang="en-US" sz="3200" b="1" i="1" smtClean="0"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latin typeface="Cambria Math"/>
                        </a:rPr>
                        <m:t>𝟑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" name="Oval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925447"/>
                <a:ext cx="4191000" cy="838201"/>
              </a:xfrm>
              <a:prstGeom prst="wedgeEllipseCallout">
                <a:avLst>
                  <a:gd name="adj1" fmla="val -52517"/>
                  <a:gd name="adj2" fmla="val 62973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647700" y="3581400"/>
            <a:ext cx="4114800" cy="8763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phải</a:t>
            </a:r>
            <a:r>
              <a:rPr lang="en-US" sz="3200" b="1" dirty="0" smtClean="0"/>
              <a:t> tam </a:t>
            </a:r>
            <a:r>
              <a:rPr lang="en-US" sz="3200" b="1" dirty="0" err="1" smtClean="0"/>
              <a:t>thức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bậc</a:t>
            </a:r>
            <a:r>
              <a:rPr lang="en-US" sz="3200" b="1" dirty="0" smtClean="0"/>
              <a:t>     </a:t>
            </a:r>
            <a:r>
              <a:rPr lang="en-US" sz="3200" b="1" dirty="0" err="1" smtClean="0"/>
              <a:t>hai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không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Callout 11"/>
              <p:cNvSpPr/>
              <p:nvPr/>
            </p:nvSpPr>
            <p:spPr>
              <a:xfrm>
                <a:off x="4457700" y="4572001"/>
                <a:ext cx="4343400" cy="888423"/>
              </a:xfrm>
              <a:prstGeom prst="wedgeEllipseCallout">
                <a:avLst>
                  <a:gd name="adj1" fmla="val -81879"/>
                  <a:gd name="adj2" fmla="val -66468"/>
                </a:avLst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Oval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4572001"/>
                <a:ext cx="4343400" cy="888423"/>
              </a:xfrm>
              <a:prstGeom prst="wedgeEllipseCallout">
                <a:avLst>
                  <a:gd name="adj1" fmla="val -81879"/>
                  <a:gd name="adj2" fmla="val -66468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Callout 12"/>
              <p:cNvSpPr/>
              <p:nvPr/>
            </p:nvSpPr>
            <p:spPr>
              <a:xfrm>
                <a:off x="536864" y="5105400"/>
                <a:ext cx="4953000" cy="990599"/>
              </a:xfrm>
              <a:prstGeom prst="wedgeEllipseCallout">
                <a:avLst>
                  <a:gd name="adj1" fmla="val -27909"/>
                  <a:gd name="adj2" fmla="val -116273"/>
                </a:avLst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+4+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Oval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64" y="5105400"/>
                <a:ext cx="4953000" cy="990599"/>
              </a:xfrm>
              <a:prstGeom prst="wedgeEllipseCallout">
                <a:avLst>
                  <a:gd name="adj1" fmla="val -27909"/>
                  <a:gd name="adj2" fmla="val -116273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loud Callout 14"/>
              <p:cNvSpPr/>
              <p:nvPr/>
            </p:nvSpPr>
            <p:spPr>
              <a:xfrm>
                <a:off x="2133600" y="4959061"/>
                <a:ext cx="4267200" cy="1447801"/>
              </a:xfrm>
              <a:prstGeom prst="cloudCallout">
                <a:avLst>
                  <a:gd name="adj1" fmla="val -21546"/>
                  <a:gd name="adj2" fmla="val -75299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𝒌𝒉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ô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𝒏𝒈𝒗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ì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loud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959061"/>
                <a:ext cx="4267200" cy="1447801"/>
              </a:xfrm>
              <a:prstGeom prst="cloudCallout">
                <a:avLst>
                  <a:gd name="adj1" fmla="val -21546"/>
                  <a:gd name="adj2" fmla="val -75299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loud Callout 16"/>
              <p:cNvSpPr/>
              <p:nvPr/>
            </p:nvSpPr>
            <p:spPr>
              <a:xfrm>
                <a:off x="959428" y="5460424"/>
                <a:ext cx="4530436" cy="946438"/>
              </a:xfrm>
              <a:prstGeom prst="cloudCallout">
                <a:avLst>
                  <a:gd name="adj1" fmla="val 34518"/>
                  <a:gd name="adj2" fmla="val -76568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32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loud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28" y="5460424"/>
                <a:ext cx="4530436" cy="946438"/>
              </a:xfrm>
              <a:prstGeom prst="cloudCallout">
                <a:avLst>
                  <a:gd name="adj1" fmla="val 34518"/>
                  <a:gd name="adj2" fmla="val -76568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loud Callout 18"/>
              <p:cNvSpPr/>
              <p:nvPr/>
            </p:nvSpPr>
            <p:spPr>
              <a:xfrm>
                <a:off x="4762500" y="3701762"/>
                <a:ext cx="4076700" cy="946438"/>
              </a:xfrm>
              <a:prstGeom prst="cloudCallout">
                <a:avLst>
                  <a:gd name="adj1" fmla="val -61507"/>
                  <a:gd name="adj2" fmla="val 104951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32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𝒄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</a:rPr>
                  <a:t>4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loud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3701762"/>
                <a:ext cx="4076700" cy="946438"/>
              </a:xfrm>
              <a:prstGeom prst="cloudCallout">
                <a:avLst>
                  <a:gd name="adj1" fmla="val -61507"/>
                  <a:gd name="adj2" fmla="val 104951"/>
                </a:avLst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8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304800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 CỦA TAM THỨC BẬC HAI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buAutoNum type="romanUcPeriod"/>
            </a:pP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spcBef>
                <a:spcPts val="0"/>
              </a:spcBef>
              <a:buAutoNum type="romanUcPeriod"/>
            </a:pP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8654" y="2237363"/>
                <a:ext cx="8672945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     Tam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thứcbậchaiđốivới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làbiểuthứccódạng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𝑏𝑥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trongđó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𝑏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𝑐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lànhữnghệsố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≠0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4" y="2237363"/>
                <a:ext cx="8672945" cy="1877437"/>
              </a:xfrm>
              <a:prstGeom prst="rect">
                <a:avLst/>
              </a:prstGeom>
              <a:blipFill rotWithShape="1">
                <a:blip r:embed="rId2"/>
                <a:stretch>
                  <a:fillRect t="-3247" r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339436" y="3734046"/>
                <a:ext cx="8534398" cy="2285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/>
                  <a:buChar char="@"/>
                </a:pPr>
                <a:r>
                  <a:rPr lang="en-US" sz="2800" b="1" u="sng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sz="2800" b="1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ý</a:t>
                </a:r>
                <a:r>
                  <a:rPr lang="en-US" sz="2800" b="1" u="sng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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Nghiệm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"/>
                  </a:rPr>
                  <a:t>củaphươngtrình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𝒃𝒙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𝒄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  <a:sym typeface="Wingdings"/>
                      </a:rPr>
                      <m:t>𝟎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nghiệmcủa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𝒃𝒙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𝒄</m:t>
                    </m:r>
                    <m:r>
                      <a:rPr lang="en-US" sz="2800" b="1" i="1">
                        <a:latin typeface="Cambria Math"/>
                      </a:rPr>
                      <m:t>.</m:t>
                    </m:r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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Biệt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Wingdings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sym typeface="Wingdings"/>
                      </a:rPr>
                      <m:t>∆</m:t>
                    </m:r>
                    <m:r>
                      <a:rPr lang="en-US" sz="2800">
                        <a:latin typeface="Cambria Math"/>
                        <a:ea typeface="Cambria Math"/>
                        <a:sym typeface="Wingdings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sym typeface="Wingdings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sym typeface="Wingdings"/>
                          </a:rPr>
                          <m:t>∆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sym typeface="Wingdings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củaphươngtrình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𝒃𝒙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𝒄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  <a:sym typeface="Wingdings"/>
                      </a:rPr>
                      <m:t>𝟎</m:t>
                    </m:r>
                  </m:oMath>
                </a14:m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làbiệtthức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sym typeface="Wingdings"/>
                      </a:rPr>
                      <m:t>∆</m:t>
                    </m:r>
                    <m:r>
                      <a:rPr lang="en-US" sz="2800">
                        <a:latin typeface="Cambria Math"/>
                        <a:ea typeface="Cambria Math"/>
                        <a:sym typeface="Wingdings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sym typeface="Wingdings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sym typeface="Wingdings"/>
                          </a:rPr>
                          <m:t>∆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sym typeface="Wingdings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𝒃𝒙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𝒄</m:t>
                    </m:r>
                    <m:r>
                      <a:rPr lang="en-US" sz="2800" b="1" i="1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9436" y="3734046"/>
                <a:ext cx="8534398" cy="2285754"/>
              </a:xfrm>
              <a:prstGeom prst="rect">
                <a:avLst/>
              </a:prstGeom>
              <a:blipFill rotWithShape="1">
                <a:blip r:embed="rId3"/>
                <a:stretch>
                  <a:fillRect l="-1500" t="-2667" r="-142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3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en-US" sz="3200" b="1" u="sng" dirty="0" smtClean="0">
                    <a:solidFill>
                      <a:srgbClr val="FF0066"/>
                    </a:solidFill>
                  </a:rPr>
                  <a:t>Hoạt </a:t>
                </a:r>
                <a:r>
                  <a:rPr lang="en-US" sz="3200" b="1" u="sng" dirty="0" err="1" smtClean="0">
                    <a:solidFill>
                      <a:srgbClr val="FF0066"/>
                    </a:solidFill>
                  </a:rPr>
                  <a:t>động</a:t>
                </a:r>
                <a:r>
                  <a:rPr lang="en-US" sz="3200" b="1" u="sng" dirty="0" smtClean="0">
                    <a:solidFill>
                      <a:srgbClr val="FF0066"/>
                    </a:solidFill>
                  </a:rPr>
                  <a:t> 1</a:t>
                </a:r>
                <a:r>
                  <a:rPr lang="en-US" sz="3200" dirty="0" smtClean="0"/>
                  <a:t>: </a:t>
                </a:r>
                <a:r>
                  <a:rPr lang="en-US" sz="3200" i="1" dirty="0" err="1" smtClean="0"/>
                  <a:t>Xét</a:t>
                </a:r>
                <a:r>
                  <a:rPr lang="en-US" sz="3200" i="1" dirty="0" smtClean="0"/>
                  <a:t> tam </a:t>
                </a:r>
                <a:r>
                  <a:rPr lang="en-US" sz="3200" i="1" dirty="0" err="1" smtClean="0"/>
                  <a:t>thứcbậchai</a:t>
                </a:r>
                <a:r>
                  <a:rPr lang="en-US" sz="3200" dirty="0" smtClean="0"/>
                  <a:t>:</a:t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−5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endParaRPr lang="en-US" sz="32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t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8382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i="1" dirty="0" smtClean="0"/>
                  <a:t>Hãy </a:t>
                </a:r>
                <a:r>
                  <a:rPr lang="en-US" i="1" dirty="0" err="1" smtClean="0"/>
                  <a:t>tính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i="1" dirty="0" err="1" smtClean="0"/>
                  <a:t>vànhậnxétdấucủachúng</a:t>
                </a:r>
                <a:r>
                  <a:rPr lang="en-US" i="1" dirty="0" smtClean="0"/>
                  <a:t>?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838200"/>
              </a:xfrm>
              <a:blipFill rotWithShape="1">
                <a:blip r:embed="rId3"/>
                <a:stretch>
                  <a:fillRect l="-1704" t="-18978" r="-741" b="-2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Callout 3"/>
              <p:cNvSpPr/>
              <p:nvPr/>
            </p:nvSpPr>
            <p:spPr>
              <a:xfrm>
                <a:off x="362857" y="2057400"/>
                <a:ext cx="5105401" cy="914400"/>
              </a:xfrm>
              <a:prstGeom prst="wedgeEllipseCallout">
                <a:avLst>
                  <a:gd name="adj1" fmla="val 60710"/>
                  <a:gd name="adj2" fmla="val 549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057400"/>
                <a:ext cx="5105401" cy="914400"/>
              </a:xfrm>
              <a:prstGeom prst="wedgeEllipseCallout">
                <a:avLst>
                  <a:gd name="adj1" fmla="val 60710"/>
                  <a:gd name="adj2" fmla="val 54924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210458" y="3200400"/>
                <a:ext cx="4954374" cy="914400"/>
              </a:xfrm>
              <a:prstGeom prst="wedgeEllipseCallout">
                <a:avLst>
                  <a:gd name="adj1" fmla="val 66169"/>
                  <a:gd name="adj2" fmla="val -568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58" y="3200400"/>
                <a:ext cx="4954374" cy="914400"/>
              </a:xfrm>
              <a:prstGeom prst="wedgeEllipseCallout">
                <a:avLst>
                  <a:gd name="adj1" fmla="val 66169"/>
                  <a:gd name="adj2" fmla="val -5683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/>
              <p:cNvSpPr/>
              <p:nvPr/>
            </p:nvSpPr>
            <p:spPr>
              <a:xfrm>
                <a:off x="1408876" y="4267200"/>
                <a:ext cx="3889830" cy="914400"/>
              </a:xfrm>
              <a:prstGeom prst="wedgeEllipseCallout">
                <a:avLst>
                  <a:gd name="adj1" fmla="val 68767"/>
                  <a:gd name="adj2" fmla="val -799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6" y="4267200"/>
                <a:ext cx="3889830" cy="914400"/>
              </a:xfrm>
              <a:prstGeom prst="wedgeEllipseCallout">
                <a:avLst>
                  <a:gd name="adj1" fmla="val 68767"/>
                  <a:gd name="adj2" fmla="val -79925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Callout 6"/>
              <p:cNvSpPr/>
              <p:nvPr/>
            </p:nvSpPr>
            <p:spPr>
              <a:xfrm>
                <a:off x="1810657" y="5417127"/>
                <a:ext cx="4132943" cy="914400"/>
              </a:xfrm>
              <a:prstGeom prst="wedgeEllipseCallout">
                <a:avLst>
                  <a:gd name="adj1" fmla="val 67710"/>
                  <a:gd name="adj2" fmla="val -16174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657" y="5417127"/>
                <a:ext cx="4132943" cy="914400"/>
              </a:xfrm>
              <a:prstGeom prst="wedgeEllipseCallout">
                <a:avLst>
                  <a:gd name="adj1" fmla="val 67710"/>
                  <a:gd name="adj2" fmla="val -161743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5715000" y="2216729"/>
                <a:ext cx="3048000" cy="232063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Dấu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của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được xác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địnhnhưthếnào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?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216729"/>
                <a:ext cx="3048000" cy="232063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valrose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1"/>
            <a:ext cx="2438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533399" y="6629400"/>
            <a:ext cx="8229601" cy="0"/>
          </a:xfrm>
          <a:prstGeom prst="line">
            <a:avLst/>
          </a:prstGeom>
          <a:ln w="117475" cmpd="thickThin">
            <a:solidFill>
              <a:srgbClr val="2EF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 CỦA TAM THỨC BẬC HAI</a:t>
            </a:r>
            <a:endParaRPr lang="en-US" sz="3600" dirty="0"/>
          </a:p>
        </p:txBody>
      </p:sp>
      <p:sp>
        <p:nvSpPr>
          <p:cNvPr id="7" name="Vertical Scroll 6"/>
          <p:cNvSpPr/>
          <p:nvPr/>
        </p:nvSpPr>
        <p:spPr>
          <a:xfrm>
            <a:off x="228600" y="977611"/>
            <a:ext cx="3886200" cy="5499390"/>
          </a:xfrm>
          <a:prstGeom prst="verticalScroll">
            <a:avLst>
              <a:gd name="adj" fmla="val 9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1425800"/>
                <a:ext cx="3276600" cy="1937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Địnhlívềdấucủa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Tam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25800"/>
                <a:ext cx="3276600" cy="1937903"/>
              </a:xfrm>
              <a:prstGeom prst="rect">
                <a:avLst/>
              </a:prstGeom>
              <a:blipFill rotWithShape="1">
                <a:blip r:embed="rId3"/>
                <a:stretch>
                  <a:fillRect l="-2980" t="-2516" r="-4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3309503"/>
                <a:ext cx="3352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Dấucủa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4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309503"/>
                <a:ext cx="3352800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2909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924300" y="1600200"/>
            <a:ext cx="5156200" cy="2608740"/>
          </a:xfrm>
          <a:prstGeom prst="rect">
            <a:avLst/>
          </a:prstGeom>
          <a:solidFill>
            <a:srgbClr val="FFFF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654800" y="1504175"/>
            <a:ext cx="2514600" cy="1905001"/>
            <a:chOff x="768" y="3120"/>
            <a:chExt cx="1584" cy="1200"/>
          </a:xfrm>
        </p:grpSpPr>
        <p:sp>
          <p:nvSpPr>
            <p:cNvPr id="28" name="Text Box 168"/>
            <p:cNvSpPr txBox="1">
              <a:spLocks noChangeArrowheads="1"/>
            </p:cNvSpPr>
            <p:nvPr/>
          </p:nvSpPr>
          <p:spPr bwMode="auto">
            <a:xfrm>
              <a:off x="2064" y="33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x</a:t>
              </a:r>
              <a:endParaRPr lang="en-US"/>
            </a:p>
          </p:txBody>
        </p:sp>
        <p:sp>
          <p:nvSpPr>
            <p:cNvPr id="29" name="Text Box 169"/>
            <p:cNvSpPr txBox="1">
              <a:spLocks noChangeArrowheads="1"/>
            </p:cNvSpPr>
            <p:nvPr/>
          </p:nvSpPr>
          <p:spPr bwMode="auto">
            <a:xfrm>
              <a:off x="864" y="312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y</a:t>
              </a:r>
              <a:endParaRPr lang="en-US"/>
            </a:p>
          </p:txBody>
        </p:sp>
        <p:sp>
          <p:nvSpPr>
            <p:cNvPr id="30" name="Text Box 170"/>
            <p:cNvSpPr txBox="1">
              <a:spLocks noChangeArrowheads="1"/>
            </p:cNvSpPr>
            <p:nvPr/>
          </p:nvSpPr>
          <p:spPr bwMode="auto">
            <a:xfrm>
              <a:off x="840" y="349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O</a:t>
              </a:r>
              <a:endParaRPr lang="en-US"/>
            </a:p>
          </p:txBody>
        </p: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768" y="3264"/>
              <a:ext cx="1392" cy="1056"/>
              <a:chOff x="768" y="3264"/>
              <a:chExt cx="1392" cy="1056"/>
            </a:xfrm>
          </p:grpSpPr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 rot="10800000">
                <a:off x="960" y="3696"/>
                <a:ext cx="816" cy="624"/>
              </a:xfrm>
              <a:custGeom>
                <a:avLst/>
                <a:gdLst>
                  <a:gd name="T0" fmla="*/ 0 w 816"/>
                  <a:gd name="T1" fmla="*/ 0 h 624"/>
                  <a:gd name="T2" fmla="*/ 432 w 816"/>
                  <a:gd name="T3" fmla="*/ 624 h 624"/>
                  <a:gd name="T4" fmla="*/ 816 w 816"/>
                  <a:gd name="T5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6" h="624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w="44450" cmpd="sng">
                <a:solidFill>
                  <a:srgbClr val="08C81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Line 173"/>
              <p:cNvSpPr>
                <a:spLocks noChangeShapeType="1"/>
              </p:cNvSpPr>
              <p:nvPr/>
            </p:nvSpPr>
            <p:spPr bwMode="auto">
              <a:xfrm>
                <a:off x="768" y="3552"/>
                <a:ext cx="1392" cy="0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Line 174"/>
              <p:cNvSpPr>
                <a:spLocks noChangeShapeType="1"/>
              </p:cNvSpPr>
              <p:nvPr/>
            </p:nvSpPr>
            <p:spPr bwMode="auto">
              <a:xfrm flipV="1">
                <a:off x="1056" y="3264"/>
                <a:ext cx="0" cy="1056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152900" y="1504952"/>
            <a:ext cx="2209800" cy="1962150"/>
            <a:chOff x="672" y="3132"/>
            <a:chExt cx="1392" cy="1236"/>
          </a:xfrm>
        </p:grpSpPr>
        <p:sp>
          <p:nvSpPr>
            <p:cNvPr id="37" name="Text Box 162"/>
            <p:cNvSpPr txBox="1">
              <a:spLocks noChangeArrowheads="1"/>
            </p:cNvSpPr>
            <p:nvPr/>
          </p:nvSpPr>
          <p:spPr bwMode="auto">
            <a:xfrm>
              <a:off x="768" y="313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 dirty="0">
                  <a:solidFill>
                    <a:schemeClr val="folHlink"/>
                  </a:solidFill>
                  <a:latin typeface=".VnTime" pitchFamily="34" charset="0"/>
                </a:rPr>
                <a:t>y</a:t>
              </a:r>
              <a:endParaRPr lang="en-US" dirty="0"/>
            </a:p>
          </p:txBody>
        </p:sp>
        <p:sp>
          <p:nvSpPr>
            <p:cNvPr id="38" name="Text Box 163"/>
            <p:cNvSpPr txBox="1">
              <a:spLocks noChangeArrowheads="1"/>
            </p:cNvSpPr>
            <p:nvPr/>
          </p:nvSpPr>
          <p:spPr bwMode="auto">
            <a:xfrm>
              <a:off x="744" y="408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O</a:t>
              </a:r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64" y="3421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w="44450" cmpd="sng">
              <a:solidFill>
                <a:srgbClr val="08C8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Line 165"/>
            <p:cNvSpPr>
              <a:spLocks noChangeShapeType="1"/>
            </p:cNvSpPr>
            <p:nvPr/>
          </p:nvSpPr>
          <p:spPr bwMode="auto">
            <a:xfrm>
              <a:off x="672" y="4140"/>
              <a:ext cx="1392" cy="0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Line 166"/>
            <p:cNvSpPr>
              <a:spLocks noChangeShapeType="1"/>
            </p:cNvSpPr>
            <p:nvPr/>
          </p:nvSpPr>
          <p:spPr bwMode="auto">
            <a:xfrm flipV="1">
              <a:off x="960" y="3276"/>
              <a:ext cx="0" cy="1056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42" name="Straight Connector 41"/>
          <p:cNvCxnSpPr>
            <a:stCxn id="25" idx="0"/>
            <a:endCxn id="25" idx="2"/>
          </p:cNvCxnSpPr>
          <p:nvPr/>
        </p:nvCxnSpPr>
        <p:spPr>
          <a:xfrm>
            <a:off x="6502400" y="1600200"/>
            <a:ext cx="0" cy="26087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886200" y="3581400"/>
            <a:ext cx="51562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660900" y="3581400"/>
                <a:ext cx="1028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𝒂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900" y="3581400"/>
                <a:ext cx="102870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226300" y="357693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300" y="3576935"/>
                <a:ext cx="12954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410200" y="977611"/>
                <a:ext cx="246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TH1: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∆&lt;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977611"/>
                <a:ext cx="2463800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Cloud Callout 1023"/>
              <p:cNvSpPr/>
              <p:nvPr/>
            </p:nvSpPr>
            <p:spPr>
              <a:xfrm>
                <a:off x="3810000" y="4724400"/>
                <a:ext cx="4762500" cy="1350627"/>
              </a:xfrm>
              <a:prstGeom prst="cloudCallout">
                <a:avLst>
                  <a:gd name="adj1" fmla="val 6369"/>
                  <a:gd name="adj2" fmla="val -95833"/>
                </a:avLst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 dirty="0" smtClean="0"/>
                  <a:t>Hãy </a:t>
                </a:r>
                <a:r>
                  <a:rPr lang="en-US" sz="2400" b="1" i="1" dirty="0" err="1" smtClean="0"/>
                  <a:t>nhậnxétdấucủa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𝒗</m:t>
                    </m:r>
                    <m:r>
                      <a:rPr lang="en-US" sz="2400" b="1" i="1" smtClean="0">
                        <a:latin typeface="Cambria Math"/>
                      </a:rPr>
                      <m:t>à </m:t>
                    </m:r>
                    <m:r>
                      <a:rPr lang="en-US" sz="2400" b="1" i="1" smtClean="0">
                        <a:latin typeface="Cambria Math"/>
                      </a:rPr>
                      <m:t>𝒅</m:t>
                    </m:r>
                    <m:r>
                      <a:rPr lang="en-US" sz="2400" b="1" i="1" smtClean="0">
                        <a:latin typeface="Cambria Math"/>
                      </a:rPr>
                      <m:t>ấ</m:t>
                    </m:r>
                    <m:r>
                      <a:rPr lang="en-US" sz="2400" b="1" i="1" smtClean="0">
                        <a:latin typeface="Cambria Math"/>
                      </a:rPr>
                      <m:t>𝒖</m:t>
                    </m:r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𝒄</m:t>
                    </m:r>
                    <m:r>
                      <a:rPr lang="en-US" sz="2400" b="1" i="1" smtClean="0">
                        <a:latin typeface="Cambria Math"/>
                      </a:rPr>
                      <m:t>ủ</m:t>
                    </m:r>
                    <m:r>
                      <a:rPr lang="en-US" sz="2400" b="1" i="1" smtClean="0"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𝒂</m:t>
                    </m:r>
                  </m:oMath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1024" name="Cloud Callout 10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724400"/>
                <a:ext cx="4762500" cy="1350627"/>
              </a:xfrm>
              <a:prstGeom prst="cloudCallout">
                <a:avLst>
                  <a:gd name="adj1" fmla="val 6369"/>
                  <a:gd name="adj2" fmla="val -95833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267200" y="2057400"/>
            <a:ext cx="0" cy="245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52900" y="2133600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305300" y="2590800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24400" y="2954340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2894824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75300" y="2514600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53100" y="2133600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419600" y="2497913"/>
            <a:ext cx="0" cy="245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800600" y="2802713"/>
            <a:ext cx="0" cy="245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562600" y="27432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867400" y="2057400"/>
            <a:ext cx="0" cy="245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715000" y="2438400"/>
            <a:ext cx="0" cy="245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153400" y="28956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382000" y="32766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667500" y="32766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858000" y="28194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162800" y="24384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505700" y="22860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924800" y="25146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Callout 2"/>
              <p:cNvSpPr/>
              <p:nvPr/>
            </p:nvSpPr>
            <p:spPr>
              <a:xfrm>
                <a:off x="4648200" y="4648200"/>
                <a:ext cx="4162425" cy="1447800"/>
              </a:xfrm>
              <a:prstGeom prst="cloudCallout">
                <a:avLst>
                  <a:gd name="adj1" fmla="val -34527"/>
                  <a:gd name="adj2" fmla="val 76535"/>
                </a:avLst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f(x) </a:t>
                </a:r>
                <a:r>
                  <a:rPr lang="en-US" sz="2400" b="1" dirty="0" err="1"/>
                  <a:t>c</a:t>
                </a:r>
                <a:r>
                  <a:rPr lang="en-US" sz="2400" b="1" dirty="0" err="1" smtClean="0"/>
                  <a:t>ùng</a:t>
                </a:r>
                <a:r>
                  <a:rPr lang="en-US" sz="2400" b="1" dirty="0" err="1"/>
                  <a:t>dấuvới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2400" b="1" dirty="0"/>
                  <a:t>,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400" b="1" i="1" dirty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𝑹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loud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48200"/>
                <a:ext cx="4162425" cy="1447800"/>
              </a:xfrm>
              <a:prstGeom prst="cloudCallout">
                <a:avLst>
                  <a:gd name="adj1" fmla="val -34527"/>
                  <a:gd name="adj2" fmla="val 76535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8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5" grpId="0" animBg="1"/>
      <p:bldP spid="53" grpId="0" animBg="1"/>
      <p:bldP spid="55" grpId="0" animBg="1"/>
      <p:bldP spid="57" grpId="0" animBg="1"/>
      <p:bldP spid="1024" grpId="0" animBg="1"/>
      <p:bldP spid="1024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 CỦA TAM THỨC BẬC HAI</a:t>
            </a:r>
            <a:endParaRPr lang="en-US" sz="3600" dirty="0"/>
          </a:p>
        </p:txBody>
      </p:sp>
      <p:sp>
        <p:nvSpPr>
          <p:cNvPr id="7" name="Vertical Scroll 6"/>
          <p:cNvSpPr/>
          <p:nvPr/>
        </p:nvSpPr>
        <p:spPr>
          <a:xfrm>
            <a:off x="228600" y="977611"/>
            <a:ext cx="3886200" cy="5499390"/>
          </a:xfrm>
          <a:prstGeom prst="verticalScroll">
            <a:avLst>
              <a:gd name="adj" fmla="val 9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1425800"/>
                <a:ext cx="3276600" cy="1937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Địnhlívềdấucủa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Tam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25800"/>
                <a:ext cx="3276600" cy="1937903"/>
              </a:xfrm>
              <a:prstGeom prst="rect">
                <a:avLst/>
              </a:prstGeom>
              <a:blipFill rotWithShape="1">
                <a:blip r:embed="rId3"/>
                <a:stretch>
                  <a:fillRect l="-2980" t="-2516" r="-4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3309503"/>
                <a:ext cx="3352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Dấucủa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4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309503"/>
                <a:ext cx="3352800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2909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911600" y="1504952"/>
            <a:ext cx="5156200" cy="2608740"/>
          </a:xfrm>
          <a:prstGeom prst="rect">
            <a:avLst/>
          </a:prstGeom>
          <a:solidFill>
            <a:srgbClr val="FFFF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654800" y="1485124"/>
            <a:ext cx="2514600" cy="1905001"/>
            <a:chOff x="768" y="3120"/>
            <a:chExt cx="1584" cy="1200"/>
          </a:xfrm>
        </p:grpSpPr>
        <p:sp>
          <p:nvSpPr>
            <p:cNvPr id="28" name="Text Box 168"/>
            <p:cNvSpPr txBox="1">
              <a:spLocks noChangeArrowheads="1"/>
            </p:cNvSpPr>
            <p:nvPr/>
          </p:nvSpPr>
          <p:spPr bwMode="auto">
            <a:xfrm>
              <a:off x="2064" y="33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x</a:t>
              </a:r>
              <a:endParaRPr lang="en-US"/>
            </a:p>
          </p:txBody>
        </p:sp>
        <p:sp>
          <p:nvSpPr>
            <p:cNvPr id="29" name="Text Box 169"/>
            <p:cNvSpPr txBox="1">
              <a:spLocks noChangeArrowheads="1"/>
            </p:cNvSpPr>
            <p:nvPr/>
          </p:nvSpPr>
          <p:spPr bwMode="auto">
            <a:xfrm>
              <a:off x="864" y="312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y</a:t>
              </a:r>
              <a:endParaRPr lang="en-US"/>
            </a:p>
          </p:txBody>
        </p:sp>
        <p:sp>
          <p:nvSpPr>
            <p:cNvPr id="30" name="Text Box 170"/>
            <p:cNvSpPr txBox="1">
              <a:spLocks noChangeArrowheads="1"/>
            </p:cNvSpPr>
            <p:nvPr/>
          </p:nvSpPr>
          <p:spPr bwMode="auto">
            <a:xfrm>
              <a:off x="840" y="3491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O</a:t>
              </a:r>
              <a:endParaRPr lang="en-US"/>
            </a:p>
          </p:txBody>
        </p: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768" y="3264"/>
              <a:ext cx="1392" cy="1056"/>
              <a:chOff x="768" y="3264"/>
              <a:chExt cx="1392" cy="1056"/>
            </a:xfrm>
          </p:grpSpPr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 rot="10800000">
                <a:off x="960" y="3576"/>
                <a:ext cx="816" cy="624"/>
              </a:xfrm>
              <a:custGeom>
                <a:avLst/>
                <a:gdLst>
                  <a:gd name="T0" fmla="*/ 0 w 816"/>
                  <a:gd name="T1" fmla="*/ 0 h 624"/>
                  <a:gd name="T2" fmla="*/ 432 w 816"/>
                  <a:gd name="T3" fmla="*/ 624 h 624"/>
                  <a:gd name="T4" fmla="*/ 816 w 816"/>
                  <a:gd name="T5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6" h="624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w="44450" cmpd="sng">
                <a:solidFill>
                  <a:srgbClr val="08C81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Line 173"/>
              <p:cNvSpPr>
                <a:spLocks noChangeShapeType="1"/>
              </p:cNvSpPr>
              <p:nvPr/>
            </p:nvSpPr>
            <p:spPr bwMode="auto">
              <a:xfrm>
                <a:off x="768" y="3552"/>
                <a:ext cx="1392" cy="0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Line 174"/>
              <p:cNvSpPr>
                <a:spLocks noChangeShapeType="1"/>
              </p:cNvSpPr>
              <p:nvPr/>
            </p:nvSpPr>
            <p:spPr bwMode="auto">
              <a:xfrm flipV="1">
                <a:off x="1056" y="3264"/>
                <a:ext cx="0" cy="1056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152900" y="1504952"/>
            <a:ext cx="2209800" cy="1962150"/>
            <a:chOff x="672" y="3132"/>
            <a:chExt cx="1392" cy="1236"/>
          </a:xfrm>
        </p:grpSpPr>
        <p:sp>
          <p:nvSpPr>
            <p:cNvPr id="37" name="Text Box 162"/>
            <p:cNvSpPr txBox="1">
              <a:spLocks noChangeArrowheads="1"/>
            </p:cNvSpPr>
            <p:nvPr/>
          </p:nvSpPr>
          <p:spPr bwMode="auto">
            <a:xfrm>
              <a:off x="768" y="313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 dirty="0">
                  <a:solidFill>
                    <a:schemeClr val="folHlink"/>
                  </a:solidFill>
                  <a:latin typeface=".VnTime" pitchFamily="34" charset="0"/>
                </a:rPr>
                <a:t>y</a:t>
              </a:r>
              <a:endParaRPr lang="en-US" dirty="0"/>
            </a:p>
          </p:txBody>
        </p:sp>
        <p:sp>
          <p:nvSpPr>
            <p:cNvPr id="38" name="Text Box 163"/>
            <p:cNvSpPr txBox="1">
              <a:spLocks noChangeArrowheads="1"/>
            </p:cNvSpPr>
            <p:nvPr/>
          </p:nvSpPr>
          <p:spPr bwMode="auto">
            <a:xfrm>
              <a:off x="744" y="408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O</a:t>
              </a:r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92" y="3528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w="44450" cmpd="sng">
              <a:solidFill>
                <a:srgbClr val="08C8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Line 165"/>
            <p:cNvSpPr>
              <a:spLocks noChangeShapeType="1"/>
            </p:cNvSpPr>
            <p:nvPr/>
          </p:nvSpPr>
          <p:spPr bwMode="auto">
            <a:xfrm>
              <a:off x="672" y="4152"/>
              <a:ext cx="1392" cy="0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Line 166"/>
            <p:cNvSpPr>
              <a:spLocks noChangeShapeType="1"/>
            </p:cNvSpPr>
            <p:nvPr/>
          </p:nvSpPr>
          <p:spPr bwMode="auto">
            <a:xfrm flipV="1">
              <a:off x="960" y="3276"/>
              <a:ext cx="0" cy="1056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42" name="Straight Connector 41"/>
          <p:cNvCxnSpPr>
            <a:stCxn id="25" idx="0"/>
            <a:endCxn id="25" idx="2"/>
          </p:cNvCxnSpPr>
          <p:nvPr/>
        </p:nvCxnSpPr>
        <p:spPr>
          <a:xfrm>
            <a:off x="6489700" y="1504952"/>
            <a:ext cx="0" cy="26087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886200" y="3581400"/>
            <a:ext cx="51562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660900" y="3581400"/>
                <a:ext cx="1028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𝒂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900" y="3581400"/>
                <a:ext cx="102870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226300" y="357693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300" y="3576935"/>
                <a:ext cx="12954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410200" y="977611"/>
                <a:ext cx="246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TH2: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∆=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977611"/>
                <a:ext cx="2463800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Cloud Callout 1023"/>
              <p:cNvSpPr/>
              <p:nvPr/>
            </p:nvSpPr>
            <p:spPr>
              <a:xfrm>
                <a:off x="4114800" y="4724400"/>
                <a:ext cx="4457700" cy="1350627"/>
              </a:xfrm>
              <a:prstGeom prst="cloudCallout">
                <a:avLst>
                  <a:gd name="adj1" fmla="val 6369"/>
                  <a:gd name="adj2" fmla="val -95833"/>
                </a:avLst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 dirty="0" smtClean="0"/>
                  <a:t>Hãy </a:t>
                </a:r>
                <a:r>
                  <a:rPr lang="en-US" sz="2400" b="1" i="1" dirty="0" err="1" smtClean="0"/>
                  <a:t>nhậnxétdấucủa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𝒗</m:t>
                    </m:r>
                    <m:r>
                      <a:rPr lang="en-US" sz="2400" b="1" i="1" smtClean="0">
                        <a:latin typeface="Cambria Math"/>
                      </a:rPr>
                      <m:t>à </m:t>
                    </m:r>
                    <m:r>
                      <a:rPr lang="en-US" sz="2400" b="1" i="1" smtClean="0">
                        <a:latin typeface="Cambria Math"/>
                      </a:rPr>
                      <m:t>𝒅</m:t>
                    </m:r>
                    <m:r>
                      <a:rPr lang="en-US" sz="2400" b="1" i="1" smtClean="0">
                        <a:latin typeface="Cambria Math"/>
                      </a:rPr>
                      <m:t>ấ</m:t>
                    </m:r>
                    <m:r>
                      <a:rPr lang="en-US" sz="2400" b="1" i="1" smtClean="0">
                        <a:latin typeface="Cambria Math"/>
                      </a:rPr>
                      <m:t>𝒖</m:t>
                    </m:r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𝒄</m:t>
                    </m:r>
                    <m:r>
                      <a:rPr lang="en-US" sz="2400" b="1" i="1" smtClean="0">
                        <a:latin typeface="Cambria Math"/>
                      </a:rPr>
                      <m:t>ủ</m:t>
                    </m:r>
                    <m:r>
                      <a:rPr lang="en-US" sz="2400" b="1" i="1" smtClean="0"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𝒂</m:t>
                    </m:r>
                  </m:oMath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1024" name="Cloud Callout 10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724400"/>
                <a:ext cx="4457700" cy="1350627"/>
              </a:xfrm>
              <a:prstGeom prst="cloudCallout">
                <a:avLst>
                  <a:gd name="adj1" fmla="val 6369"/>
                  <a:gd name="adj2" fmla="val -95833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267200" y="2269313"/>
            <a:ext cx="0" cy="245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52900" y="2362200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343400" y="2819400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28194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15000" y="2286000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419600" y="2726513"/>
            <a:ext cx="0" cy="245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562600" y="26670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791200" y="2193113"/>
            <a:ext cx="0" cy="245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191500" y="27432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382000" y="30480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667500" y="31242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781800" y="27432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010400" y="24384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962900" y="23622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19600" y="3135868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𝒃</m:t>
                      </m:r>
                      <m:r>
                        <a:rPr lang="en-US" sz="2000" b="1" i="1" smtClean="0">
                          <a:latin typeface="Cambria Math"/>
                        </a:rPr>
                        <m:t>/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135868"/>
                <a:ext cx="1219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010400" y="171372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𝒃</m:t>
                      </m:r>
                      <m:r>
                        <a:rPr lang="en-US" sz="2000" b="1" i="1" smtClean="0">
                          <a:latin typeface="Cambria Math"/>
                        </a:rPr>
                        <m:t>/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713724"/>
                <a:ext cx="121920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4419600" y="4876800"/>
                <a:ext cx="4038600" cy="1447800"/>
              </a:xfrm>
              <a:prstGeom prst="cloudCallout">
                <a:avLst>
                  <a:gd name="adj1" fmla="val -33018"/>
                  <a:gd name="adj2" fmla="val -89474"/>
                </a:avLst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f(x) </a:t>
                </a:r>
                <a:r>
                  <a:rPr lang="en-US" sz="2400" b="1" dirty="0" err="1" smtClean="0"/>
                  <a:t>cùng</a:t>
                </a:r>
                <a:r>
                  <a:rPr lang="en-US" sz="2400" b="1" dirty="0" err="1"/>
                  <a:t>dấuvới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≠−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/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𝒂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876800"/>
                <a:ext cx="4038600" cy="1447800"/>
              </a:xfrm>
              <a:prstGeom prst="cloudCallout">
                <a:avLst>
                  <a:gd name="adj1" fmla="val -33018"/>
                  <a:gd name="adj2" fmla="val -89474"/>
                </a:avLst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1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1024" grpId="0" animBg="1"/>
      <p:bldP spid="1024" grpId="1" animBg="1"/>
      <p:bldP spid="15" grpId="0" animBg="1"/>
      <p:bldP spid="6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 CỦA TAM THỨC BẬC HAI</a:t>
            </a:r>
            <a:endParaRPr lang="en-US" sz="3600" dirty="0"/>
          </a:p>
        </p:txBody>
      </p:sp>
      <p:sp>
        <p:nvSpPr>
          <p:cNvPr id="7" name="Vertical Scroll 6"/>
          <p:cNvSpPr/>
          <p:nvPr/>
        </p:nvSpPr>
        <p:spPr>
          <a:xfrm>
            <a:off x="228600" y="977611"/>
            <a:ext cx="3886200" cy="5499390"/>
          </a:xfrm>
          <a:prstGeom prst="verticalScroll">
            <a:avLst>
              <a:gd name="adj" fmla="val 9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1425800"/>
                <a:ext cx="3276600" cy="1937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Địnhlívềdấucủa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Tam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25800"/>
                <a:ext cx="3276600" cy="1937903"/>
              </a:xfrm>
              <a:prstGeom prst="rect">
                <a:avLst/>
              </a:prstGeom>
              <a:blipFill rotWithShape="1">
                <a:blip r:embed="rId3"/>
                <a:stretch>
                  <a:fillRect l="-2980" t="-2516" r="-4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3309503"/>
                <a:ext cx="3352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Dấucủa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thứcbậchai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4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309503"/>
                <a:ext cx="3352800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2909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886200" y="1612124"/>
            <a:ext cx="5156200" cy="2608740"/>
          </a:xfrm>
          <a:prstGeom prst="rect">
            <a:avLst/>
          </a:prstGeom>
          <a:solidFill>
            <a:srgbClr val="FFFF00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553200" y="1485124"/>
            <a:ext cx="2616200" cy="1905001"/>
            <a:chOff x="704" y="3120"/>
            <a:chExt cx="1648" cy="1200"/>
          </a:xfrm>
        </p:grpSpPr>
        <p:sp>
          <p:nvSpPr>
            <p:cNvPr id="28" name="Text Box 168"/>
            <p:cNvSpPr txBox="1">
              <a:spLocks noChangeArrowheads="1"/>
            </p:cNvSpPr>
            <p:nvPr/>
          </p:nvSpPr>
          <p:spPr bwMode="auto">
            <a:xfrm>
              <a:off x="2064" y="33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x</a:t>
              </a:r>
              <a:endParaRPr lang="en-US"/>
            </a:p>
          </p:txBody>
        </p:sp>
        <p:sp>
          <p:nvSpPr>
            <p:cNvPr id="29" name="Text Box 169"/>
            <p:cNvSpPr txBox="1">
              <a:spLocks noChangeArrowheads="1"/>
            </p:cNvSpPr>
            <p:nvPr/>
          </p:nvSpPr>
          <p:spPr bwMode="auto">
            <a:xfrm>
              <a:off x="864" y="312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>
                  <a:solidFill>
                    <a:schemeClr val="folHlink"/>
                  </a:solidFill>
                  <a:latin typeface=".VnTime" pitchFamily="34" charset="0"/>
                </a:rPr>
                <a:t>y</a:t>
              </a:r>
              <a:endParaRPr lang="en-US"/>
            </a:p>
          </p:txBody>
        </p:sp>
        <p:sp>
          <p:nvSpPr>
            <p:cNvPr id="30" name="Text Box 170"/>
            <p:cNvSpPr txBox="1">
              <a:spLocks noChangeArrowheads="1"/>
            </p:cNvSpPr>
            <p:nvPr/>
          </p:nvSpPr>
          <p:spPr bwMode="auto">
            <a:xfrm>
              <a:off x="704" y="367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 dirty="0">
                  <a:solidFill>
                    <a:schemeClr val="folHlink"/>
                  </a:solidFill>
                  <a:latin typeface=".VnTime" pitchFamily="34" charset="0"/>
                </a:rPr>
                <a:t>O</a:t>
              </a:r>
              <a:endParaRPr lang="en-US" dirty="0"/>
            </a:p>
          </p:txBody>
        </p: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768" y="3264"/>
              <a:ext cx="1392" cy="1056"/>
              <a:chOff x="768" y="3264"/>
              <a:chExt cx="1392" cy="1056"/>
            </a:xfrm>
          </p:grpSpPr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 rot="10800000">
                <a:off x="1008" y="3528"/>
                <a:ext cx="1056" cy="624"/>
              </a:xfrm>
              <a:custGeom>
                <a:avLst/>
                <a:gdLst>
                  <a:gd name="T0" fmla="*/ 0 w 816"/>
                  <a:gd name="T1" fmla="*/ 0 h 624"/>
                  <a:gd name="T2" fmla="*/ 432 w 816"/>
                  <a:gd name="T3" fmla="*/ 624 h 624"/>
                  <a:gd name="T4" fmla="*/ 816 w 816"/>
                  <a:gd name="T5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6" h="624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w="44450" cmpd="sng">
                <a:solidFill>
                  <a:srgbClr val="08C81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Line 173"/>
              <p:cNvSpPr>
                <a:spLocks noChangeShapeType="1"/>
              </p:cNvSpPr>
              <p:nvPr/>
            </p:nvSpPr>
            <p:spPr bwMode="auto">
              <a:xfrm>
                <a:off x="768" y="3720"/>
                <a:ext cx="1392" cy="0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Line 174"/>
              <p:cNvSpPr>
                <a:spLocks noChangeShapeType="1"/>
              </p:cNvSpPr>
              <p:nvPr/>
            </p:nvSpPr>
            <p:spPr bwMode="auto">
              <a:xfrm flipV="1">
                <a:off x="944" y="3264"/>
                <a:ext cx="0" cy="1056"/>
              </a:xfrm>
              <a:prstGeom prst="line">
                <a:avLst/>
              </a:prstGeom>
              <a:noFill/>
              <a:ln w="444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i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057650" y="1489889"/>
            <a:ext cx="2286000" cy="1924050"/>
            <a:chOff x="624" y="3120"/>
            <a:chExt cx="1440" cy="1212"/>
          </a:xfrm>
        </p:grpSpPr>
        <p:sp>
          <p:nvSpPr>
            <p:cNvPr id="37" name="Text Box 162"/>
            <p:cNvSpPr txBox="1">
              <a:spLocks noChangeArrowheads="1"/>
            </p:cNvSpPr>
            <p:nvPr/>
          </p:nvSpPr>
          <p:spPr bwMode="auto">
            <a:xfrm>
              <a:off x="648" y="312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 dirty="0">
                  <a:solidFill>
                    <a:schemeClr val="folHlink"/>
                  </a:solidFill>
                  <a:latin typeface=".VnTime" pitchFamily="34" charset="0"/>
                </a:rPr>
                <a:t>y</a:t>
              </a:r>
              <a:endParaRPr lang="en-US" dirty="0"/>
            </a:p>
          </p:txBody>
        </p:sp>
        <p:sp>
          <p:nvSpPr>
            <p:cNvPr id="38" name="Text Box 163"/>
            <p:cNvSpPr txBox="1">
              <a:spLocks noChangeArrowheads="1"/>
            </p:cNvSpPr>
            <p:nvPr/>
          </p:nvSpPr>
          <p:spPr bwMode="auto">
            <a:xfrm>
              <a:off x="624" y="39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2400" b="1" i="0" dirty="0">
                  <a:solidFill>
                    <a:schemeClr val="folHlink"/>
                  </a:solidFill>
                  <a:latin typeface=".VnTime" pitchFamily="34" charset="0"/>
                </a:rPr>
                <a:t>O</a:t>
              </a:r>
              <a:endParaRPr lang="en-US" dirty="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936" y="3480"/>
              <a:ext cx="1032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w="44450" cmpd="sng">
              <a:solidFill>
                <a:srgbClr val="08C8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Line 165"/>
            <p:cNvSpPr>
              <a:spLocks noChangeShapeType="1"/>
            </p:cNvSpPr>
            <p:nvPr/>
          </p:nvSpPr>
          <p:spPr bwMode="auto">
            <a:xfrm>
              <a:off x="672" y="3960"/>
              <a:ext cx="1392" cy="0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Line 166"/>
            <p:cNvSpPr>
              <a:spLocks noChangeShapeType="1"/>
            </p:cNvSpPr>
            <p:nvPr/>
          </p:nvSpPr>
          <p:spPr bwMode="auto">
            <a:xfrm flipV="1">
              <a:off x="840" y="3276"/>
              <a:ext cx="0" cy="1056"/>
            </a:xfrm>
            <a:prstGeom prst="line">
              <a:avLst/>
            </a:prstGeom>
            <a:noFill/>
            <a:ln w="444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42" name="Straight Connector 41"/>
          <p:cNvCxnSpPr>
            <a:stCxn id="25" idx="0"/>
            <a:endCxn id="25" idx="2"/>
          </p:cNvCxnSpPr>
          <p:nvPr/>
        </p:nvCxnSpPr>
        <p:spPr>
          <a:xfrm>
            <a:off x="6464300" y="1612124"/>
            <a:ext cx="0" cy="26087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886200" y="3581400"/>
            <a:ext cx="51562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660900" y="3581400"/>
                <a:ext cx="1028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𝒂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900" y="3581400"/>
                <a:ext cx="102870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226300" y="357693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300" y="3576935"/>
                <a:ext cx="12954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410200" y="977611"/>
                <a:ext cx="246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TH3: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∆&gt;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977611"/>
                <a:ext cx="2463800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Cloud Callout 1023"/>
              <p:cNvSpPr/>
              <p:nvPr/>
            </p:nvSpPr>
            <p:spPr>
              <a:xfrm>
                <a:off x="4114800" y="4724400"/>
                <a:ext cx="4457700" cy="1350627"/>
              </a:xfrm>
              <a:prstGeom prst="cloudCallout">
                <a:avLst>
                  <a:gd name="adj1" fmla="val 6369"/>
                  <a:gd name="adj2" fmla="val -95833"/>
                </a:avLst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 dirty="0" smtClean="0"/>
                  <a:t>Hãy </a:t>
                </a:r>
                <a:r>
                  <a:rPr lang="en-US" sz="2400" b="1" i="1" dirty="0" err="1" smtClean="0"/>
                  <a:t>nhậnxétdấucủa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𝒗</m:t>
                    </m:r>
                    <m:r>
                      <a:rPr lang="en-US" sz="2400" b="1" i="1" smtClean="0">
                        <a:latin typeface="Cambria Math"/>
                      </a:rPr>
                      <m:t>à </m:t>
                    </m:r>
                    <m:r>
                      <a:rPr lang="en-US" sz="2400" b="1" i="1" smtClean="0">
                        <a:latin typeface="Cambria Math"/>
                      </a:rPr>
                      <m:t>𝒅</m:t>
                    </m:r>
                    <m:r>
                      <a:rPr lang="en-US" sz="2400" b="1" i="1" smtClean="0">
                        <a:latin typeface="Cambria Math"/>
                      </a:rPr>
                      <m:t>ấ</m:t>
                    </m:r>
                    <m:r>
                      <a:rPr lang="en-US" sz="2400" b="1" i="1" smtClean="0">
                        <a:latin typeface="Cambria Math"/>
                      </a:rPr>
                      <m:t>𝒖</m:t>
                    </m:r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𝒄</m:t>
                    </m:r>
                    <m:r>
                      <a:rPr lang="en-US" sz="2400" b="1" i="1" smtClean="0">
                        <a:latin typeface="Cambria Math"/>
                      </a:rPr>
                      <m:t>ủ</m:t>
                    </m:r>
                    <m:r>
                      <a:rPr lang="en-US" sz="2400" b="1" i="1" smtClean="0"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𝒂</m:t>
                    </m:r>
                  </m:oMath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1024" name="Cloud Callout 10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724400"/>
                <a:ext cx="4457700" cy="1350627"/>
              </a:xfrm>
              <a:prstGeom prst="cloudCallout">
                <a:avLst>
                  <a:gd name="adj1" fmla="val 6369"/>
                  <a:gd name="adj2" fmla="val -95833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/>
        </p:nvCxnSpPr>
        <p:spPr>
          <a:xfrm>
            <a:off x="6019800" y="2590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096000" y="2514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534400" y="25908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610600" y="28194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6896100" y="2819400"/>
            <a:ext cx="190500" cy="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86600" y="2590800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5334000" y="31242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248400" y="2133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724400" y="2514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495800" y="2133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848600" y="19050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648200" y="2590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419600" y="2209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172200" y="2209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676900" y="29718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914900" y="29718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5791200" y="35814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6743700" y="3048000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8724900" y="3047999"/>
            <a:ext cx="19050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305800" y="2133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391400" y="2133600"/>
            <a:ext cx="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7772400" y="19812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315200" y="2209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8229600" y="2209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895850" y="2357735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850" y="2357735"/>
                <a:ext cx="60960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7239000" y="2357735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2357735"/>
                <a:ext cx="60960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334000" y="2357735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357735"/>
                <a:ext cx="609600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7924800" y="2357735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2357735"/>
                <a:ext cx="609600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Cloud Callout 105"/>
          <p:cNvSpPr/>
          <p:nvPr/>
        </p:nvSpPr>
        <p:spPr>
          <a:xfrm>
            <a:off x="4083050" y="4512946"/>
            <a:ext cx="4076700" cy="1748134"/>
          </a:xfrm>
          <a:prstGeom prst="cloudCallout">
            <a:avLst>
              <a:gd name="adj1" fmla="val 63591"/>
              <a:gd name="adj2" fmla="val -48653"/>
            </a:avLst>
          </a:prstGeom>
          <a:solidFill>
            <a:srgbClr val="2EF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686300" y="4720083"/>
                <a:ext cx="259715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𝒄</m:t>
                      </m:r>
                      <m:r>
                        <a:rPr lang="en-US" sz="2000" b="1" i="1">
                          <a:latin typeface="Cambria Math"/>
                        </a:rPr>
                        <m:t>ù</m:t>
                      </m:r>
                      <m:r>
                        <a:rPr lang="en-US" sz="2000" b="1" i="1">
                          <a:latin typeface="Cambria Math"/>
                        </a:rPr>
                        <m:t>𝒏𝒈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</a:rPr>
                        <m:t>𝒅</m:t>
                      </m:r>
                      <m:r>
                        <a:rPr lang="en-US" sz="2000" b="1" i="1">
                          <a:latin typeface="Cambria Math"/>
                        </a:rPr>
                        <m:t>ấ</m:t>
                      </m:r>
                      <m:r>
                        <a:rPr lang="en-US" sz="2000" b="1" i="1">
                          <a:latin typeface="Cambria Math"/>
                        </a:rPr>
                        <m:t>𝒖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𝒗</m:t>
                      </m:r>
                      <m:r>
                        <a:rPr lang="en-US" sz="2000" b="1" i="1" smtClean="0">
                          <a:latin typeface="Cambria Math"/>
                        </a:rPr>
                        <m:t>ớ</m:t>
                      </m:r>
                      <m:r>
                        <a:rPr lang="en-US" sz="2000" b="1" i="1" smtClean="0">
                          <a:latin typeface="Cambria Math"/>
                        </a:rPr>
                        <m:t>𝒊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𝒂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𝒌𝒉𝒊𝒙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𝒉𝒐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ặ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𝒕𝒓</m:t>
                      </m:r>
                      <m:r>
                        <a:rPr lang="en-US" sz="2000" b="1" i="1">
                          <a:latin typeface="Cambria Math"/>
                        </a:rPr>
                        <m:t>á</m:t>
                      </m:r>
                      <m:r>
                        <a:rPr lang="en-US" sz="2000" b="1" i="1">
                          <a:latin typeface="Cambria Math"/>
                        </a:rPr>
                        <m:t>𝒊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</a:rPr>
                        <m:t>𝒅</m:t>
                      </m:r>
                      <m:r>
                        <a:rPr lang="en-US" sz="2000" b="1" i="1">
                          <a:latin typeface="Cambria Math"/>
                        </a:rPr>
                        <m:t>ấ</m:t>
                      </m:r>
                      <m:r>
                        <a:rPr lang="en-US" sz="2000" b="1" i="1">
                          <a:latin typeface="Cambria Math"/>
                        </a:rPr>
                        <m:t>𝒖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</a:rPr>
                        <m:t>𝒗</m:t>
                      </m:r>
                      <m:r>
                        <a:rPr lang="en-US" sz="2000" b="1" i="1">
                          <a:latin typeface="Cambria Math"/>
                        </a:rPr>
                        <m:t>ớ</m:t>
                      </m:r>
                      <m:r>
                        <a:rPr lang="en-US" sz="2000" b="1" i="1">
                          <a:latin typeface="Cambria Math"/>
                        </a:rPr>
                        <m:t>𝒊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</a:rPr>
                        <m:t>𝒌𝒉𝒊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4720083"/>
                <a:ext cx="2597150" cy="1323439"/>
              </a:xfrm>
              <a:prstGeom prst="rect">
                <a:avLst/>
              </a:prstGeom>
              <a:blipFill rotWithShape="1">
                <a:blip r:embed="rId12"/>
                <a:stretch>
                  <a:fillRect l="-1174" r="-12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6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2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1024" grpId="0" animBg="1"/>
      <p:bldP spid="1024" grpId="1" animBg="1"/>
      <p:bldP spid="101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1134</Words>
  <Application>Microsoft Office PowerPoint</Application>
  <PresentationFormat>On-screen Show (4:3)</PresentationFormat>
  <Paragraphs>409</Paragraphs>
  <Slides>23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.VnTime</vt:lpstr>
      <vt:lpstr>Arial</vt:lpstr>
      <vt:lpstr>Calibri</vt:lpstr>
      <vt:lpstr>Cambria Math</vt:lpstr>
      <vt:lpstr>Times New Roman</vt:lpstr>
      <vt:lpstr>Wingdings</vt:lpstr>
      <vt:lpstr>Office Theme</vt:lpstr>
      <vt:lpstr>PowerPoint Presentation</vt:lpstr>
      <vt:lpstr>KIỂM TRA BÀI CŨ</vt:lpstr>
      <vt:lpstr>PowerPoint Presentation</vt:lpstr>
      <vt:lpstr>Bài 5: DẤU CỦA TAM THỨC BẬC HAI</vt:lpstr>
      <vt:lpstr>Bài 5: DẤU CỦA TAM THỨC BẬC HAI</vt:lpstr>
      <vt:lpstr>Hoạt động 1: Xét tam thứcbậchai: f(x)=x^2-5x+4 </vt:lpstr>
      <vt:lpstr>Bài 5: DẤU CỦA TAM THỨC BẬC HAI</vt:lpstr>
      <vt:lpstr>Bài 5: DẤU CỦA TAM THỨC BẬC HAI</vt:lpstr>
      <vt:lpstr>Bài 5: DẤU CỦA TAM THỨC BẬC HAI</vt:lpstr>
      <vt:lpstr>PowerPoint Presentation</vt:lpstr>
      <vt:lpstr>Bài 5: DẤU CỦA TAM THỨC BẬC HAI</vt:lpstr>
      <vt:lpstr>Bài 5: DẤU CỦA TAM THỨC BẬC HAI</vt:lpstr>
      <vt:lpstr>Bài 5: DẤU CỦA TAM THỨC BẬC HAI</vt:lpstr>
      <vt:lpstr>Bài 5: DẤU CỦA TAM THỨC BẬC HAI</vt:lpstr>
      <vt:lpstr>Bài 5: DẤU CỦA TAM THỨC BẬC HAI</vt:lpstr>
      <vt:lpstr>Bài 5: DẤU CỦA TAM THỨC BẬC HAI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157</cp:revision>
  <dcterms:created xsi:type="dcterms:W3CDTF">2015-10-14T14:59:57Z</dcterms:created>
  <dcterms:modified xsi:type="dcterms:W3CDTF">2024-09-17T02:08:59Z</dcterms:modified>
</cp:coreProperties>
</file>