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312" r:id="rId3"/>
    <p:sldId id="308" r:id="rId4"/>
    <p:sldId id="262" r:id="rId5"/>
    <p:sldId id="267" r:id="rId6"/>
    <p:sldId id="263" r:id="rId7"/>
    <p:sldId id="265" r:id="rId8"/>
    <p:sldId id="304" r:id="rId9"/>
    <p:sldId id="301" r:id="rId10"/>
    <p:sldId id="305" r:id="rId11"/>
    <p:sldId id="283" r:id="rId12"/>
    <p:sldId id="284" r:id="rId13"/>
    <p:sldId id="291" r:id="rId14"/>
    <p:sldId id="313" r:id="rId15"/>
    <p:sldId id="268" r:id="rId16"/>
    <p:sldId id="293" r:id="rId17"/>
    <p:sldId id="279" r:id="rId18"/>
    <p:sldId id="294" r:id="rId19"/>
    <p:sldId id="277" r:id="rId20"/>
    <p:sldId id="306" r:id="rId21"/>
    <p:sldId id="311" r:id="rId22"/>
    <p:sldId id="314" r:id="rId23"/>
    <p:sldId id="315" r:id="rId24"/>
    <p:sldId id="316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591DA-CFA0-4F60-B12E-DF7BED4DEDBB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626FC-DA15-4245-84AD-420F1F30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13-11-22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0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89A7-E0EA-4384-B20E-3697ECE28C82}" type="datetimeFigureOut">
              <a:rPr lang="en-US" smtClean="0"/>
              <a:t>13-11-22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0753-43E4-45C3-B653-D13A4EDF0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wmf"/><Relationship Id="rId3" Type="http://schemas.openxmlformats.org/officeDocument/2006/relationships/image" Target="../media/image6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6.emf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9.wm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8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61.png"/><Relationship Id="rId10" Type="http://schemas.openxmlformats.org/officeDocument/2006/relationships/image" Target="../media/image56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61.png"/><Relationship Id="rId10" Type="http://schemas.openxmlformats.org/officeDocument/2006/relationships/image" Target="../media/image64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1.png"/><Relationship Id="rId7" Type="http://schemas.openxmlformats.org/officeDocument/2006/relationships/image" Target="../media/image71.wmf"/><Relationship Id="rId12" Type="http://schemas.openxmlformats.org/officeDocument/2006/relationships/hyperlink" Target="../GeoGebra%20Classic.ln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5.png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png"/><Relationship Id="rId9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0"/>
            <a:ext cx="1054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1"/>
            <a:ext cx="1506140" cy="15877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20419"/>
              </p:ext>
            </p:extLst>
          </p:nvPr>
        </p:nvGraphicFramePr>
        <p:xfrm>
          <a:off x="2518116" y="2073892"/>
          <a:ext cx="7484011" cy="193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7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58" name="Picture 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64" y="180906"/>
            <a:ext cx="2705879" cy="6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61064" y="255933"/>
            <a:ext cx="4322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8139" y="1231316"/>
            <a:ext cx="9768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2393" y="4345013"/>
            <a:ext cx="1116042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9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0917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2289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8"/>
            <a:ext cx="12192000" cy="7081427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71501"/>
              </p:ext>
            </p:extLst>
          </p:nvPr>
        </p:nvGraphicFramePr>
        <p:xfrm>
          <a:off x="7858042" y="1717052"/>
          <a:ext cx="42338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4" imgW="1257120" imgH="279360" progId="Equation.DSMT4">
                  <p:embed/>
                </p:oleObj>
              </mc:Choice>
              <mc:Fallback>
                <p:oleObj name="Equation" r:id="rId4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042" y="1717052"/>
                        <a:ext cx="4233862" cy="90011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7130150" y="701794"/>
            <a:ext cx="2286805" cy="1015258"/>
          </a:xfrm>
          <a:prstGeom prst="straightConnector1">
            <a:avLst/>
          </a:prstGeom>
          <a:ln w="38100">
            <a:solidFill>
              <a:srgbClr val="004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3872278"/>
            <a:ext cx="2584003" cy="13539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61308"/>
              </p:ext>
            </p:extLst>
          </p:nvPr>
        </p:nvGraphicFramePr>
        <p:xfrm>
          <a:off x="6321341" y="5248997"/>
          <a:ext cx="57705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6" imgW="1968480" imgH="304560" progId="Equation.DSMT4">
                  <p:embed/>
                </p:oleObj>
              </mc:Choice>
              <mc:Fallback>
                <p:oleObj name="Equation" r:id="rId6" imgW="1968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341" y="5248997"/>
                        <a:ext cx="5770563" cy="9525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1671" y="0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0316" y="3148251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46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50347"/>
              </p:ext>
            </p:extLst>
          </p:nvPr>
        </p:nvGraphicFramePr>
        <p:xfrm>
          <a:off x="204665" y="318667"/>
          <a:ext cx="4724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4" imgW="1447560" imgH="279360" progId="Equation.DSMT4">
                  <p:embed/>
                </p:oleObj>
              </mc:Choice>
              <mc:Fallback>
                <p:oleObj name="Equation" r:id="rId4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65" y="318667"/>
                        <a:ext cx="4724400" cy="917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11660"/>
              </p:ext>
            </p:extLst>
          </p:nvPr>
        </p:nvGraphicFramePr>
        <p:xfrm>
          <a:off x="8120418" y="301293"/>
          <a:ext cx="3744036" cy="157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Equation" r:id="rId6" imgW="1079280" imgH="520560" progId="Equation.DSMT4">
                  <p:embed/>
                </p:oleObj>
              </mc:Choice>
              <mc:Fallback>
                <p:oleObj name="Equation" r:id="rId6" imgW="1079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418" y="301293"/>
                        <a:ext cx="3744036" cy="157045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7312863" y="1337481"/>
            <a:ext cx="807555" cy="794398"/>
          </a:xfrm>
          <a:prstGeom prst="straightConnector1">
            <a:avLst/>
          </a:prstGeom>
          <a:ln w="38100">
            <a:solidFill>
              <a:srgbClr val="004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264898" y="1236243"/>
            <a:ext cx="2391508" cy="25198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1671" y="0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2748" y="2905780"/>
            <a:ext cx="40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 flipH="1" flipV="1">
            <a:off x="6918603" y="1593668"/>
            <a:ext cx="118965" cy="78378"/>
          </a:xfrm>
          <a:prstGeom prst="ellipse">
            <a:avLst/>
          </a:prstGeom>
          <a:ln>
            <a:solidFill>
              <a:srgbClr val="004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7706" y="1365348"/>
            <a:ext cx="18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9DA"/>
                </a:solidFill>
              </a:rPr>
              <a:t>B</a:t>
            </a:r>
            <a:endParaRPr lang="en-US" b="1" dirty="0">
              <a:solidFill>
                <a:srgbClr val="004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0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037872"/>
              </p:ext>
            </p:extLst>
          </p:nvPr>
        </p:nvGraphicFramePr>
        <p:xfrm>
          <a:off x="3287358" y="3891682"/>
          <a:ext cx="61468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" name="Equation" r:id="rId3" imgW="1511280" imgH="482400" progId="Equation.DSMT4">
                  <p:embed/>
                </p:oleObj>
              </mc:Choice>
              <mc:Fallback>
                <p:oleObj name="Equation" r:id="rId3" imgW="1511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358" y="3891682"/>
                        <a:ext cx="6146800" cy="1965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34507"/>
              </p:ext>
            </p:extLst>
          </p:nvPr>
        </p:nvGraphicFramePr>
        <p:xfrm>
          <a:off x="3339028" y="217294"/>
          <a:ext cx="6303110" cy="128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4" name="Equation" r:id="rId5" imgW="2552400" imgH="507960" progId="Equation.DSMT4">
                  <p:embed/>
                </p:oleObj>
              </mc:Choice>
              <mc:Fallback>
                <p:oleObj name="Equation" r:id="rId5" imgW="255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028" y="217294"/>
                        <a:ext cx="6303110" cy="1285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95885"/>
              </p:ext>
            </p:extLst>
          </p:nvPr>
        </p:nvGraphicFramePr>
        <p:xfrm>
          <a:off x="3339028" y="1974108"/>
          <a:ext cx="63817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" name="Equation" r:id="rId7" imgW="2006280" imgH="583920" progId="Equation.DSMT4">
                  <p:embed/>
                </p:oleObj>
              </mc:Choice>
              <mc:Fallback>
                <p:oleObj name="Equation" r:id="rId7" imgW="20062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028" y="1974108"/>
                        <a:ext cx="6381750" cy="144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-3263288" y="605798"/>
            <a:ext cx="34928474" cy="5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40313"/>
              </p:ext>
            </p:extLst>
          </p:nvPr>
        </p:nvGraphicFramePr>
        <p:xfrm>
          <a:off x="0" y="333941"/>
          <a:ext cx="3227295" cy="96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6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941"/>
                        <a:ext cx="3227295" cy="969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54"/>
          <p:cNvSpPr>
            <a:spLocks noChangeArrowheads="1"/>
          </p:cNvSpPr>
          <p:nvPr/>
        </p:nvSpPr>
        <p:spPr bwMode="auto">
          <a:xfrm>
            <a:off x="-11673711" y="5373859"/>
            <a:ext cx="3699489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73007"/>
              </p:ext>
            </p:extLst>
          </p:nvPr>
        </p:nvGraphicFramePr>
        <p:xfrm>
          <a:off x="9764210" y="4572650"/>
          <a:ext cx="2427790" cy="63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" name="Equation" r:id="rId11" imgW="799753" imgH="203112" progId="Equation.DSMT4">
                  <p:embed/>
                </p:oleObj>
              </mc:Choice>
              <mc:Fallback>
                <p:oleObj name="Equation" r:id="rId11" imgW="799753" imgH="203112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4210" y="4572650"/>
                        <a:ext cx="2427790" cy="636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4998" y="4084633"/>
            <a:ext cx="96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4353" y="202150"/>
          <a:ext cx="423386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Equation" r:id="rId3" imgW="1257120" imgH="279360" progId="Equation.DSMT4">
                  <p:embed/>
                </p:oleObj>
              </mc:Choice>
              <mc:Fallback>
                <p:oleObj name="Equation" r:id="rId3" imgW="125712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53" y="202150"/>
                        <a:ext cx="4233862" cy="9001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49D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4353" y="2179397"/>
          <a:ext cx="54485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Equation" r:id="rId5" imgW="1968480" imgH="304560" progId="Equation.DSMT4">
                  <p:embed/>
                </p:oleObj>
              </mc:Choice>
              <mc:Fallback>
                <p:oleObj name="Equation" r:id="rId5" imgW="196848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53" y="2179397"/>
                        <a:ext cx="5448525" cy="9525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49D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106363" y="3795713"/>
          <a:ext cx="5907087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" name="Equation" r:id="rId7" imgW="1650960" imgH="736560" progId="Equation.DSMT4">
                  <p:embed/>
                </p:oleObj>
              </mc:Choice>
              <mc:Fallback>
                <p:oleObj name="Equation" r:id="rId7" imgW="1650960" imgH="73656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795713"/>
                        <a:ext cx="5907087" cy="2393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49D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10173" y="160886"/>
            <a:ext cx="4569040" cy="1569660"/>
          </a:xfrm>
          <a:prstGeom prst="rect">
            <a:avLst/>
          </a:prstGeom>
          <a:noFill/>
          <a:ln w="19050">
            <a:solidFill>
              <a:srgbClr val="0049DA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Trục đối xứng :</a:t>
            </a:r>
            <a:endParaRPr lang="en-US" sz="3200" b="1" dirty="0" smtClean="0">
              <a:latin typeface="+mj-lt"/>
            </a:endParaRPr>
          </a:p>
          <a:p>
            <a:endParaRPr lang="en-US" sz="3200" b="1" dirty="0" smtClean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Tọa độ đỉnh :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0173" y="2218585"/>
            <a:ext cx="4569039" cy="1569660"/>
          </a:xfrm>
          <a:prstGeom prst="rect">
            <a:avLst/>
          </a:prstGeom>
          <a:noFill/>
          <a:ln w="19050">
            <a:solidFill>
              <a:srgbClr val="0049DA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Trục đối xứng : </a:t>
            </a:r>
            <a:endParaRPr lang="en-US" sz="3200" b="1" dirty="0" smtClean="0">
              <a:latin typeface="+mj-lt"/>
            </a:endParaRPr>
          </a:p>
          <a:p>
            <a:endParaRPr lang="en-US" sz="3200" b="1" dirty="0" smtClean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Tọa độ đỉnh </a:t>
            </a:r>
            <a:r>
              <a:rPr lang="vi-VN" sz="3200" b="1" dirty="0" smtClean="0">
                <a:solidFill>
                  <a:srgbClr val="0049DA"/>
                </a:solidFill>
                <a:latin typeface="+mj-lt"/>
              </a:rPr>
              <a:t>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1957" y="4330735"/>
            <a:ext cx="3228045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Trục đối xứng : </a:t>
            </a:r>
          </a:p>
          <a:p>
            <a:endParaRPr lang="vi-VN" sz="3200" b="1" dirty="0" smtClean="0">
              <a:solidFill>
                <a:srgbClr val="0049DA"/>
              </a:solidFill>
              <a:latin typeface="+mj-lt"/>
            </a:endParaRPr>
          </a:p>
          <a:p>
            <a:endParaRPr lang="vi-VN" sz="3200" b="1" dirty="0" smtClean="0">
              <a:solidFill>
                <a:srgbClr val="0049DA"/>
              </a:solidFill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Tọa độ đỉnh :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08213" y="652206"/>
            <a:ext cx="2501960" cy="78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2878" y="2655647"/>
            <a:ext cx="1287295" cy="114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7719" y="4741817"/>
            <a:ext cx="932454" cy="266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12861"/>
              </p:ext>
            </p:extLst>
          </p:nvPr>
        </p:nvGraphicFramePr>
        <p:xfrm>
          <a:off x="9757934" y="4036750"/>
          <a:ext cx="1620838" cy="11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7934" y="4036750"/>
                        <a:ext cx="1620838" cy="1147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56879"/>
              </p:ext>
            </p:extLst>
          </p:nvPr>
        </p:nvGraphicFramePr>
        <p:xfrm>
          <a:off x="9546003" y="5432424"/>
          <a:ext cx="19081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5" name="Equation" r:id="rId11" imgW="838080" imgH="431640" progId="Equation.DSMT4">
                  <p:embed/>
                </p:oleObj>
              </mc:Choice>
              <mc:Fallback>
                <p:oleObj name="Equation" r:id="rId11" imgW="838080" imgH="431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003" y="5432424"/>
                        <a:ext cx="1908175" cy="103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5966847" y="4992865"/>
            <a:ext cx="1051661" cy="679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44934"/>
              </p:ext>
            </p:extLst>
          </p:nvPr>
        </p:nvGraphicFramePr>
        <p:xfrm>
          <a:off x="9850009" y="80912"/>
          <a:ext cx="1436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50009" y="80912"/>
                        <a:ext cx="143668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85175"/>
              </p:ext>
            </p:extLst>
          </p:nvPr>
        </p:nvGraphicFramePr>
        <p:xfrm>
          <a:off x="9404770" y="929504"/>
          <a:ext cx="1306773" cy="90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Equation" r:id="rId15" imgW="368280" imgH="253800" progId="Equation.DSMT4">
                  <p:embed/>
                </p:oleObj>
              </mc:Choice>
              <mc:Fallback>
                <p:oleObj name="Equation" r:id="rId15" imgW="3682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04770" y="929504"/>
                        <a:ext cx="1306773" cy="901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16922"/>
              </p:ext>
            </p:extLst>
          </p:nvPr>
        </p:nvGraphicFramePr>
        <p:xfrm>
          <a:off x="9682528" y="2172095"/>
          <a:ext cx="1771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82528" y="2172095"/>
                        <a:ext cx="17716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22378"/>
              </p:ext>
            </p:extLst>
          </p:nvPr>
        </p:nvGraphicFramePr>
        <p:xfrm>
          <a:off x="9404770" y="2939310"/>
          <a:ext cx="1881927" cy="91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19" imgW="520560" imgH="253800" progId="Equation.DSMT4">
                  <p:embed/>
                </p:oleObj>
              </mc:Choice>
              <mc:Fallback>
                <p:oleObj name="Equation" r:id="rId19" imgW="52056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04770" y="2939310"/>
                        <a:ext cx="1881927" cy="91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4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6409" y="1117972"/>
            <a:ext cx="12192000" cy="2995843"/>
            <a:chOff x="274" y="484"/>
            <a:chExt cx="5232" cy="1075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274" y="484"/>
              <a:ext cx="5232" cy="1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26"/>
              <a:ext cx="4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596" y="267264"/>
            <a:ext cx="5761312" cy="791009"/>
            <a:chOff x="288" y="1988"/>
            <a:chExt cx="5136" cy="708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88" y="1988"/>
              <a:ext cx="5136" cy="708"/>
              <a:chOff x="288" y="2050"/>
              <a:chExt cx="5136" cy="708"/>
            </a:xfrm>
          </p:grpSpPr>
          <p:sp>
            <p:nvSpPr>
              <p:cNvPr id="27" name="AutoShape 20"/>
              <p:cNvSpPr>
                <a:spLocks noChangeArrowheads="1"/>
              </p:cNvSpPr>
              <p:nvPr/>
            </p:nvSpPr>
            <p:spPr bwMode="gray">
              <a:xfrm>
                <a:off x="577" y="2084"/>
                <a:ext cx="4847" cy="5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en-US" sz="3200" b="1"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288" y="2050"/>
                <a:ext cx="772" cy="708"/>
                <a:chOff x="1344" y="2744"/>
                <a:chExt cx="386" cy="50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gray">
                <a:xfrm rot="1758052">
                  <a:off x="1408" y="2744"/>
                  <a:ext cx="322" cy="5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gray">
                <a:xfrm rot="1758052">
                  <a:off x="1390" y="2809"/>
                  <a:ext cx="266" cy="4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A731"/>
                    </a:gs>
                    <a:gs pos="100000">
                      <a:srgbClr val="364D1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1" name="Picture 3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2760"/>
                  <a:ext cx="239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6" name="Text Box 25"/>
            <p:cNvSpPr txBox="1">
              <a:spLocks noChangeArrowheads="1"/>
            </p:cNvSpPr>
            <p:nvPr/>
          </p:nvSpPr>
          <p:spPr bwMode="gray">
            <a:xfrm>
              <a:off x="369" y="2013"/>
              <a:ext cx="67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21912" y="361067"/>
            <a:ext cx="4913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ĐỒ THỊ HÀM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BẬC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64873"/>
              </p:ext>
            </p:extLst>
          </p:nvPr>
        </p:nvGraphicFramePr>
        <p:xfrm>
          <a:off x="4750663" y="1298852"/>
          <a:ext cx="6026194" cy="98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"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663" y="1298852"/>
                        <a:ext cx="6026194" cy="988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96781"/>
              </p:ext>
            </p:extLst>
          </p:nvPr>
        </p:nvGraphicFramePr>
        <p:xfrm>
          <a:off x="9767324" y="2076630"/>
          <a:ext cx="2218587" cy="117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324" y="2076630"/>
                        <a:ext cx="2218587" cy="1172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51425"/>
              </p:ext>
            </p:extLst>
          </p:nvPr>
        </p:nvGraphicFramePr>
        <p:xfrm>
          <a:off x="7903989" y="3024244"/>
          <a:ext cx="1620838" cy="103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989" y="3024244"/>
                        <a:ext cx="1620838" cy="1034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44229" y="1430299"/>
            <a:ext cx="49491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900518" y="3218268"/>
            <a:ext cx="7263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2292824" y="4397693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59881" y="2342724"/>
            <a:ext cx="97720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parabol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240238" y="4405819"/>
            <a:ext cx="5224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20628"/>
              </p:ext>
            </p:extLst>
          </p:nvPr>
        </p:nvGraphicFramePr>
        <p:xfrm>
          <a:off x="3971925" y="5214938"/>
          <a:ext cx="3644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10" imgW="1091880" imgH="431640" progId="Equation.DSMT4">
                  <p:embed/>
                </p:oleObj>
              </mc:Choice>
              <mc:Fallback>
                <p:oleObj name="Equation" r:id="rId10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71925" y="5214938"/>
                        <a:ext cx="3644900" cy="14255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19542"/>
              </p:ext>
            </p:extLst>
          </p:nvPr>
        </p:nvGraphicFramePr>
        <p:xfrm>
          <a:off x="4929071" y="4461439"/>
          <a:ext cx="4234375" cy="59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Equation" r:id="rId12" imgW="1777680" imgH="253800" progId="Equation.DSMT4">
                  <p:embed/>
                </p:oleObj>
              </mc:Choice>
              <mc:Fallback>
                <p:oleObj name="Equation" r:id="rId12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29071" y="4461439"/>
                        <a:ext cx="4234375" cy="59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63860" y="4366507"/>
            <a:ext cx="217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4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46" grpId="0"/>
      <p:bldP spid="47" grpId="0"/>
      <p:bldP spid="34" grpId="0"/>
      <p:bldP spid="3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40421"/>
            <a:ext cx="5222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Bước 1: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 : 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54522"/>
            <a:ext cx="4547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Bước 2: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Vẽ trục đối xứng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347441"/>
            <a:ext cx="117118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Bước 3: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Xác định một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số điểm đặc biệt, chẳng hạn: giao điểm với trục </a:t>
            </a:r>
          </a:p>
          <a:p>
            <a:pPr marL="0" marR="0" lvl="0" indent="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tung </a:t>
            </a: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(có tọa độ 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(0;c)</a:t>
            </a: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và trục hoành (nếu có), điểm đối xứng với điểm có </a:t>
            </a:r>
          </a:p>
          <a:p>
            <a:pPr marL="0" marR="0" lvl="0" indent="2286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tọa độ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0;c) qua 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trục đối</a:t>
            </a:r>
            <a:r>
              <a:rPr kumimoji="0" lang="nl-N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xứng        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Hoặc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2724" y="4504828"/>
            <a:ext cx="1222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Bước 4: </a:t>
            </a:r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Vẽ </a:t>
            </a: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parabol đi qua các điểm đã xác định ta nhận được đồ thị hàm số .</a:t>
            </a:r>
            <a:endParaRPr lang="nl-NL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6523" y="61668"/>
            <a:ext cx="11586950" cy="569548"/>
            <a:chOff x="288" y="651"/>
            <a:chExt cx="5232" cy="919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288" y="651"/>
              <a:ext cx="5232" cy="91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altLang="en-US" sz="32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26"/>
              <a:ext cx="4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28047" y="81048"/>
            <a:ext cx="1102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,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62028"/>
              </p:ext>
            </p:extLst>
          </p:nvPr>
        </p:nvGraphicFramePr>
        <p:xfrm>
          <a:off x="4048108" y="61668"/>
          <a:ext cx="3129193" cy="61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4" name="Equation" r:id="rId4" imgW="1459866" imgH="253890" progId="Equation.DSMT4">
                  <p:embed/>
                </p:oleObj>
              </mc:Choice>
              <mc:Fallback>
                <p:oleObj name="Equation" r:id="rId4" imgW="14598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08" y="61668"/>
                        <a:ext cx="3129193" cy="61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14021"/>
              </p:ext>
            </p:extLst>
          </p:nvPr>
        </p:nvGraphicFramePr>
        <p:xfrm>
          <a:off x="5002798" y="703907"/>
          <a:ext cx="19065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5"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798" y="703907"/>
                        <a:ext cx="1906587" cy="94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27306"/>
              </p:ext>
            </p:extLst>
          </p:nvPr>
        </p:nvGraphicFramePr>
        <p:xfrm>
          <a:off x="4946222" y="3596866"/>
          <a:ext cx="1222375" cy="95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6222" y="3596866"/>
                        <a:ext cx="1222375" cy="953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2533" y="5426993"/>
            <a:ext cx="11682905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68779"/>
              </p:ext>
            </p:extLst>
          </p:nvPr>
        </p:nvGraphicFramePr>
        <p:xfrm>
          <a:off x="4365105" y="1567574"/>
          <a:ext cx="16541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Equation" r:id="rId10" imgW="622080" imgH="393480" progId="Equation.DSMT4">
                  <p:embed/>
                </p:oleObj>
              </mc:Choice>
              <mc:Fallback>
                <p:oleObj name="Equation" r:id="rId10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105" y="1567574"/>
                        <a:ext cx="1654175" cy="93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9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191164" cy="32897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6263" r="16821" b="8965"/>
          <a:stretch>
            <a:fillRect/>
          </a:stretch>
        </p:blipFill>
        <p:spPr bwMode="auto">
          <a:xfrm>
            <a:off x="1637731" y="3098042"/>
            <a:ext cx="8830102" cy="375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62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7" y="118813"/>
            <a:ext cx="4495402" cy="5640542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57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76640" y="143021"/>
            <a:ext cx="65128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</a:t>
            </a:r>
          </a:p>
          <a:p>
            <a:r>
              <a:rPr lang="en-US" sz="32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Tia </a:t>
            </a:r>
            <a:r>
              <a:rPr lang="en-US" sz="3200" b="1" i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</a:p>
          <a:p>
            <a:r>
              <a:rPr lang="en-US" sz="32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Tia </a:t>
            </a:r>
            <a:r>
              <a:rPr lang="en-US" sz="3200" b="1" i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1038" y="2431140"/>
            <a:ext cx="7130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i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(0;0),  </a:t>
            </a:r>
            <a:r>
              <a:rPr lang="en-US" sz="36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(10;43),  </a:t>
            </a:r>
            <a:r>
              <a:rPr lang="en-US" sz="3600" b="1" i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(162;0)</a:t>
            </a:r>
            <a:endParaRPr lang="en-US" sz="36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640" y="4699071"/>
            <a:ext cx="746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5084" y="141112"/>
            <a:ext cx="4599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87" y="62525"/>
            <a:ext cx="3837436" cy="712590"/>
          </a:xfrm>
          <a:prstGeom prst="rect">
            <a:avLst/>
          </a:prstGeom>
          <a:noFill/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84291" y="781591"/>
            <a:ext cx="19348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41" y="790933"/>
            <a:ext cx="504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đề ta có hệ phương trình: </a:t>
            </a:r>
            <a:endParaRPr lang="en-US" sz="2800" b="1" dirty="0">
              <a:solidFill>
                <a:srgbClr val="0049D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084" y="3048228"/>
            <a:ext cx="3827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Vậy, hàm số bậc hai là: </a:t>
            </a:r>
            <a:endParaRPr lang="en-US" sz="2800" b="1" dirty="0">
              <a:solidFill>
                <a:srgbClr val="0049DA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78" y="2950381"/>
            <a:ext cx="4077165" cy="840288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44989" y="5209656"/>
            <a:ext cx="952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 cao h của cổng là </a:t>
            </a:r>
            <a:r>
              <a:rPr lang="nl-NL" sz="28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tung </a:t>
            </a:r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 đỉnh </a:t>
            </a:r>
            <a:r>
              <a:rPr lang="nl-NL" sz="28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</a:t>
            </a:r>
            <a:r>
              <a:rPr lang="nl-NL" sz="28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parabol </a:t>
            </a:r>
            <a:r>
              <a:rPr lang="nl-NL" sz="28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 :</a:t>
            </a:r>
            <a:endParaRPr lang="en-US" sz="2800" b="1" dirty="0">
              <a:solidFill>
                <a:srgbClr val="0049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05" y="4234375"/>
            <a:ext cx="353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373439"/>
              </p:ext>
            </p:extLst>
          </p:nvPr>
        </p:nvGraphicFramePr>
        <p:xfrm>
          <a:off x="3888531" y="4009890"/>
          <a:ext cx="2138289" cy="97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5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8531" y="4009890"/>
                        <a:ext cx="2138289" cy="97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61602"/>
              </p:ext>
            </p:extLst>
          </p:nvPr>
        </p:nvGraphicFramePr>
        <p:xfrm>
          <a:off x="4014213" y="5897529"/>
          <a:ext cx="3061835" cy="77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6"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4213" y="5897529"/>
                        <a:ext cx="3061835" cy="77311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63420"/>
              </p:ext>
            </p:extLst>
          </p:nvPr>
        </p:nvGraphicFramePr>
        <p:xfrm>
          <a:off x="5215341" y="370907"/>
          <a:ext cx="58166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Equation" r:id="rId9" imgW="2412720" imgH="1244520" progId="Equation.DSMT4">
                  <p:embed/>
                </p:oleObj>
              </mc:Choice>
              <mc:Fallback>
                <p:oleObj name="Equation" r:id="rId9" imgW="24127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5341" y="370907"/>
                        <a:ext cx="581660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697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ORLDKINGS] Sự Kiện Kỷ Niệm – 19.03.2022 – Kỷ niệm 90 năm chính thức thông  xe cầu cảng Sydney, kiến trúc cầu vòm cao nhất thế giới, năm 1932 - HỘI K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68"/>
            <a:ext cx="12192000" cy="77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02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ỨNG DỤNG PARABOL TRONG THỰC T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552246" y="90049"/>
            <a:ext cx="76715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</a:rPr>
              <a:t>Hàm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bậc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</a:rPr>
              <a:t> : </a:t>
            </a:r>
            <a:r>
              <a:rPr lang="en-US" sz="3200" b="1" i="1" dirty="0" smtClean="0">
                <a:latin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= </a:t>
            </a:r>
            <a:r>
              <a:rPr lang="en-US" sz="3200" b="1" i="1" dirty="0">
                <a:latin typeface="Times New Roman" pitchFamily="18" charset="0"/>
              </a:rPr>
              <a:t>ax</a:t>
            </a:r>
            <a:r>
              <a:rPr lang="en-US" sz="3200" b="1" i="1" baseline="30000" dirty="0">
                <a:latin typeface="Times New Roman" pitchFamily="18" charset="0"/>
              </a:rPr>
              <a:t>2</a:t>
            </a:r>
            <a:r>
              <a:rPr lang="en-US" sz="3200" b="1" i="1" dirty="0">
                <a:latin typeface="Times New Roman" pitchFamily="18" charset="0"/>
              </a:rPr>
              <a:t> + </a:t>
            </a:r>
            <a:r>
              <a:rPr lang="en-US" sz="3200" b="1" i="1" dirty="0" err="1">
                <a:latin typeface="Times New Roman" pitchFamily="18" charset="0"/>
              </a:rPr>
              <a:t>bx</a:t>
            </a:r>
            <a:r>
              <a:rPr lang="en-US" sz="3200" b="1" i="1" dirty="0">
                <a:latin typeface="Times New Roman" pitchFamily="18" charset="0"/>
              </a:rPr>
              <a:t> + c </a:t>
            </a:r>
            <a:r>
              <a:rPr lang="en-US" sz="3200" b="1" dirty="0">
                <a:latin typeface="Times New Roman" pitchFamily="18" charset="0"/>
              </a:rPr>
              <a:t>(</a:t>
            </a:r>
            <a:r>
              <a:rPr lang="en-US" sz="3200" b="1" i="1" dirty="0">
                <a:latin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sym typeface="Symbol" pitchFamily="18" charset="2"/>
              </a:rPr>
              <a:t> </a:t>
            </a:r>
            <a:r>
              <a:rPr lang="en-US" sz="3200" b="1" dirty="0">
                <a:latin typeface="Times New Roman" pitchFamily="18" charset="0"/>
              </a:rPr>
              <a:t>0)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4252" y="1794500"/>
            <a:ext cx="123083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đối xứng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01" y="1789353"/>
            <a:ext cx="156687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đường Parabol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54290"/>
              </p:ext>
            </p:extLst>
          </p:nvPr>
        </p:nvGraphicFramePr>
        <p:xfrm>
          <a:off x="1762685" y="3635214"/>
          <a:ext cx="1517972" cy="140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3" imgW="978120" imgH="559080" progId="Equation.DSMT4">
                  <p:embed/>
                </p:oleObj>
              </mc:Choice>
              <mc:Fallback>
                <p:oleObj name="Equation" r:id="rId3" imgW="978120" imgH="55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85" y="3635214"/>
                        <a:ext cx="1517972" cy="140894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96756" y="1775035"/>
            <a:ext cx="120727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41161"/>
              </p:ext>
            </p:extLst>
          </p:nvPr>
        </p:nvGraphicFramePr>
        <p:xfrm>
          <a:off x="4092616" y="5218113"/>
          <a:ext cx="259080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5" imgW="1079280" imgH="558720" progId="Equation.DSMT4">
                  <p:embed/>
                </p:oleObj>
              </mc:Choice>
              <mc:Fallback>
                <p:oleObj name="Equation" r:id="rId5" imgW="10792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616" y="5218113"/>
                        <a:ext cx="2590800" cy="14208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911803" y="1570576"/>
            <a:ext cx="1619122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&gt; 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bề lõm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67477" y="1566601"/>
            <a:ext cx="1550527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&lt; 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parabol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bề lõm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86854" y="693681"/>
            <a:ext cx="4613538" cy="1069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09503" y="710363"/>
            <a:ext cx="2730724" cy="1100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8" idx="0"/>
          </p:cNvCxnSpPr>
          <p:nvPr/>
        </p:nvCxnSpPr>
        <p:spPr>
          <a:xfrm>
            <a:off x="5140227" y="692395"/>
            <a:ext cx="60165" cy="1082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200392" y="692395"/>
            <a:ext cx="2439686" cy="863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70309" y="686330"/>
            <a:ext cx="5612267" cy="868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" idx="2"/>
          </p:cNvCxnSpPr>
          <p:nvPr/>
        </p:nvCxnSpPr>
        <p:spPr>
          <a:xfrm>
            <a:off x="2469668" y="3364160"/>
            <a:ext cx="0" cy="303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" idx="2"/>
          </p:cNvCxnSpPr>
          <p:nvPr/>
        </p:nvCxnSpPr>
        <p:spPr>
          <a:xfrm>
            <a:off x="5200392" y="3344695"/>
            <a:ext cx="63464" cy="1873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49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C955ADC-6B9A-8D44-82DE-8E26F33F5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1" t="12284" b="18716"/>
          <a:stretch/>
        </p:blipFill>
        <p:spPr>
          <a:xfrm>
            <a:off x="256262" y="41544"/>
            <a:ext cx="12192000" cy="1175658"/>
          </a:xfrm>
          <a:prstGeom prst="rect">
            <a:avLst/>
          </a:prstGeom>
        </p:spPr>
      </p:pic>
      <p:sp>
        <p:nvSpPr>
          <p:cNvPr id="59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835906" y="5852200"/>
            <a:ext cx="3574865" cy="6903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121" y="462627"/>
            <a:ext cx="740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thị sau đây là của hàm số nào?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49934"/>
              </p:ext>
            </p:extLst>
          </p:nvPr>
        </p:nvGraphicFramePr>
        <p:xfrm>
          <a:off x="8305807" y="5853975"/>
          <a:ext cx="3246106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5" imgW="1041120" imgH="228600" progId="Equation.DSMT4">
                  <p:embed/>
                </p:oleObj>
              </mc:Choice>
              <mc:Fallback>
                <p:oleObj name="Equation" r:id="rId5" imgW="104112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7" y="5853975"/>
                        <a:ext cx="3246106" cy="7016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212754" y="5829632"/>
            <a:ext cx="6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828239" y="3069397"/>
            <a:ext cx="3574865" cy="6903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811730" y="4523220"/>
            <a:ext cx="3574865" cy="6903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841160" y="1571858"/>
            <a:ext cx="3710753" cy="7742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53124"/>
              </p:ext>
            </p:extLst>
          </p:nvPr>
        </p:nvGraphicFramePr>
        <p:xfrm>
          <a:off x="8196465" y="3069397"/>
          <a:ext cx="3355448" cy="69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96465" y="3069397"/>
                        <a:ext cx="3355448" cy="69269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81728"/>
              </p:ext>
            </p:extLst>
          </p:nvPr>
        </p:nvGraphicFramePr>
        <p:xfrm>
          <a:off x="8204132" y="4532687"/>
          <a:ext cx="3347781" cy="71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9" imgW="1054080" imgH="228600" progId="Equation.DSMT4">
                  <p:embed/>
                </p:oleObj>
              </mc:Choice>
              <mc:Fallback>
                <p:oleObj name="Equation" r:id="rId9" imgW="1054080" imgH="2286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32" y="4532687"/>
                        <a:ext cx="3347781" cy="710184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25419"/>
              </p:ext>
            </p:extLst>
          </p:nvPr>
        </p:nvGraphicFramePr>
        <p:xfrm>
          <a:off x="8204132" y="1591861"/>
          <a:ext cx="3347782" cy="73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11" imgW="965160" imgH="228600" progId="Equation.DSMT4">
                  <p:embed/>
                </p:oleObj>
              </mc:Choice>
              <mc:Fallback>
                <p:oleObj name="Equation" r:id="rId11" imgW="965160" imgH="22860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132" y="1591861"/>
                        <a:ext cx="3347782" cy="73578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272505" y="3089638"/>
            <a:ext cx="54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2505" y="4542169"/>
            <a:ext cx="82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2505" y="1664294"/>
            <a:ext cx="85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1" y="1217202"/>
            <a:ext cx="4418058" cy="4810712"/>
          </a:xfrm>
          <a:prstGeom prst="rect">
            <a:avLst/>
          </a:prstGeom>
        </p:spPr>
      </p:pic>
      <p:pic>
        <p:nvPicPr>
          <p:cNvPr id="53" name="Picture 52" descr="Logo, icon&#10;&#10;Description automatically generated">
            <a:extLst>
              <a:ext uri="{FF2B5EF4-FFF2-40B4-BE49-F238E27FC236}">
                <a16:creationId xmlns:a16="http://schemas.microsoft.com/office/drawing/2014/main" id="{12BBA21A-53D8-49C2-91E7-A64D57DB98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7" y="1511169"/>
            <a:ext cx="935905" cy="93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4568" y="4246093"/>
            <a:ext cx="959191" cy="95919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4568" y="2923508"/>
            <a:ext cx="937494" cy="9374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2871" y="5570105"/>
            <a:ext cx="959191" cy="959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86052" y="1387002"/>
            <a:ext cx="22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5662" y="4868406"/>
            <a:ext cx="29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9" grpId="0" animBg="1"/>
      <p:bldP spid="21" grpId="0"/>
      <p:bldP spid="27" grpId="0"/>
      <p:bldP spid="40" grpId="0" animBg="1"/>
      <p:bldP spid="42" grpId="0" animBg="1"/>
      <p:bldP spid="44" grpId="0" animBg="1"/>
      <p:bldP spid="48" grpId="0"/>
      <p:bldP spid="49" grpId="0"/>
      <p:bldP spid="50" grpId="0"/>
      <p:bldP spid="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">
            <a:extLst>
              <a:ext uri="{FF2B5EF4-FFF2-40B4-BE49-F238E27FC236}">
                <a16:creationId xmlns:a16="http://schemas.microsoft.com/office/drawing/2014/main" id="{CC492D52-BDBD-409D-8BEF-B5753319D563}"/>
              </a:ext>
            </a:extLst>
          </p:cNvPr>
          <p:cNvGrpSpPr/>
          <p:nvPr/>
        </p:nvGrpSpPr>
        <p:grpSpPr>
          <a:xfrm>
            <a:off x="598250" y="2506085"/>
            <a:ext cx="4948392" cy="1589601"/>
            <a:chOff x="598250" y="2525632"/>
            <a:chExt cx="5143840" cy="98566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696EDC-5901-4575-B2F6-6170A8547A92}"/>
                </a:ext>
              </a:extLst>
            </p:cNvPr>
            <p:cNvSpPr/>
            <p:nvPr/>
          </p:nvSpPr>
          <p:spPr>
            <a:xfrm>
              <a:off x="598250" y="2730904"/>
              <a:ext cx="5143840" cy="780393"/>
            </a:xfrm>
            <a:custGeom>
              <a:avLst/>
              <a:gdLst>
                <a:gd name="connsiteX0" fmla="*/ 0 w 4741009"/>
                <a:gd name="connsiteY0" fmla="*/ 0 h 780393"/>
                <a:gd name="connsiteX1" fmla="*/ 4610941 w 4741009"/>
                <a:gd name="connsiteY1" fmla="*/ 0 h 780393"/>
                <a:gd name="connsiteX2" fmla="*/ 4741009 w 4741009"/>
                <a:gd name="connsiteY2" fmla="*/ 130068 h 780393"/>
                <a:gd name="connsiteX3" fmla="*/ 4741009 w 4741009"/>
                <a:gd name="connsiteY3" fmla="*/ 650325 h 780393"/>
                <a:gd name="connsiteX4" fmla="*/ 4610941 w 4741009"/>
                <a:gd name="connsiteY4" fmla="*/ 780393 h 780393"/>
                <a:gd name="connsiteX5" fmla="*/ 414017 w 4741009"/>
                <a:gd name="connsiteY5" fmla="*/ 780393 h 780393"/>
                <a:gd name="connsiteX6" fmla="*/ 0 w 4741009"/>
                <a:gd name="connsiteY6" fmla="*/ 333771 h 7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1009" h="780393">
                  <a:moveTo>
                    <a:pt x="0" y="0"/>
                  </a:moveTo>
                  <a:lnTo>
                    <a:pt x="4610941" y="0"/>
                  </a:lnTo>
                  <a:cubicBezTo>
                    <a:pt x="4682776" y="0"/>
                    <a:pt x="4741009" y="58233"/>
                    <a:pt x="4741009" y="130068"/>
                  </a:cubicBezTo>
                  <a:lnTo>
                    <a:pt x="4741009" y="650325"/>
                  </a:lnTo>
                  <a:cubicBezTo>
                    <a:pt x="4741009" y="722160"/>
                    <a:pt x="4682776" y="780393"/>
                    <a:pt x="4610941" y="780393"/>
                  </a:cubicBezTo>
                  <a:lnTo>
                    <a:pt x="414017" y="780393"/>
                  </a:lnTo>
                  <a:lnTo>
                    <a:pt x="0" y="333771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100000">
                  <a:srgbClr val="EA4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64758B99-BED8-4A37-8222-B6DFF27CB6CC}"/>
                </a:ext>
              </a:extLst>
            </p:cNvPr>
            <p:cNvSpPr/>
            <p:nvPr/>
          </p:nvSpPr>
          <p:spPr>
            <a:xfrm>
              <a:off x="743905" y="2648607"/>
              <a:ext cx="4871771" cy="780393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rgbClr val="E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80C408-69F4-45D8-8D72-17D830E01491}"/>
                </a:ext>
              </a:extLst>
            </p:cNvPr>
            <p:cNvSpPr/>
            <p:nvPr/>
          </p:nvSpPr>
          <p:spPr>
            <a:xfrm>
              <a:off x="598250" y="2525632"/>
              <a:ext cx="1145203" cy="536027"/>
            </a:xfrm>
            <a:custGeom>
              <a:avLst/>
              <a:gdLst>
                <a:gd name="connsiteX0" fmla="*/ 0 w 1145203"/>
                <a:gd name="connsiteY0" fmla="*/ 0 h 688043"/>
                <a:gd name="connsiteX1" fmla="*/ 1145203 w 1145203"/>
                <a:gd name="connsiteY1" fmla="*/ 0 h 688043"/>
                <a:gd name="connsiteX2" fmla="*/ 810039 w 1145203"/>
                <a:gd name="connsiteY2" fmla="*/ 688043 h 688043"/>
                <a:gd name="connsiteX3" fmla="*/ 0 w 1145203"/>
                <a:gd name="connsiteY3" fmla="*/ 688043 h 68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03" h="688043">
                  <a:moveTo>
                    <a:pt x="0" y="0"/>
                  </a:moveTo>
                  <a:lnTo>
                    <a:pt x="1145203" y="0"/>
                  </a:lnTo>
                  <a:lnTo>
                    <a:pt x="810039" y="688043"/>
                  </a:lnTo>
                  <a:lnTo>
                    <a:pt x="0" y="688043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7030A0"/>
                </a:gs>
                <a:gs pos="100000">
                  <a:srgbClr val="EA43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56ACCC-4459-4ED3-8A61-971C3EBA817B}"/>
                </a:ext>
              </a:extLst>
            </p:cNvPr>
            <p:cNvSpPr/>
            <p:nvPr/>
          </p:nvSpPr>
          <p:spPr>
            <a:xfrm>
              <a:off x="848680" y="2623699"/>
              <a:ext cx="570850" cy="408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A</a:t>
              </a:r>
              <a:endParaRPr lang="vi-VN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4" name="c">
            <a:extLst>
              <a:ext uri="{FF2B5EF4-FFF2-40B4-BE49-F238E27FC236}">
                <a16:creationId xmlns:a16="http://schemas.microsoft.com/office/drawing/2014/main" id="{495C05C8-8D77-4CBC-B637-EC191017952A}"/>
              </a:ext>
            </a:extLst>
          </p:cNvPr>
          <p:cNvGrpSpPr/>
          <p:nvPr/>
        </p:nvGrpSpPr>
        <p:grpSpPr>
          <a:xfrm>
            <a:off x="598249" y="4615754"/>
            <a:ext cx="4922339" cy="1811819"/>
            <a:chOff x="598250" y="2525632"/>
            <a:chExt cx="5143840" cy="98566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1FF0650-210C-4BBD-A84C-0066990C56EC}"/>
                </a:ext>
              </a:extLst>
            </p:cNvPr>
            <p:cNvSpPr/>
            <p:nvPr/>
          </p:nvSpPr>
          <p:spPr>
            <a:xfrm>
              <a:off x="598250" y="2730904"/>
              <a:ext cx="5143840" cy="780393"/>
            </a:xfrm>
            <a:custGeom>
              <a:avLst/>
              <a:gdLst>
                <a:gd name="connsiteX0" fmla="*/ 0 w 4741009"/>
                <a:gd name="connsiteY0" fmla="*/ 0 h 780393"/>
                <a:gd name="connsiteX1" fmla="*/ 4610941 w 4741009"/>
                <a:gd name="connsiteY1" fmla="*/ 0 h 780393"/>
                <a:gd name="connsiteX2" fmla="*/ 4741009 w 4741009"/>
                <a:gd name="connsiteY2" fmla="*/ 130068 h 780393"/>
                <a:gd name="connsiteX3" fmla="*/ 4741009 w 4741009"/>
                <a:gd name="connsiteY3" fmla="*/ 650325 h 780393"/>
                <a:gd name="connsiteX4" fmla="*/ 4610941 w 4741009"/>
                <a:gd name="connsiteY4" fmla="*/ 780393 h 780393"/>
                <a:gd name="connsiteX5" fmla="*/ 414017 w 4741009"/>
                <a:gd name="connsiteY5" fmla="*/ 780393 h 780393"/>
                <a:gd name="connsiteX6" fmla="*/ 0 w 4741009"/>
                <a:gd name="connsiteY6" fmla="*/ 333771 h 7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1009" h="780393">
                  <a:moveTo>
                    <a:pt x="0" y="0"/>
                  </a:moveTo>
                  <a:lnTo>
                    <a:pt x="4610941" y="0"/>
                  </a:lnTo>
                  <a:cubicBezTo>
                    <a:pt x="4682776" y="0"/>
                    <a:pt x="4741009" y="58233"/>
                    <a:pt x="4741009" y="130068"/>
                  </a:cubicBezTo>
                  <a:lnTo>
                    <a:pt x="4741009" y="650325"/>
                  </a:lnTo>
                  <a:cubicBezTo>
                    <a:pt x="4741009" y="722160"/>
                    <a:pt x="4682776" y="780393"/>
                    <a:pt x="4610941" y="780393"/>
                  </a:cubicBezTo>
                  <a:lnTo>
                    <a:pt x="414017" y="780393"/>
                  </a:lnTo>
                  <a:lnTo>
                    <a:pt x="0" y="333771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100000">
                  <a:srgbClr val="EA4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FB02A969-81FD-41AA-AB35-5745087D59B9}"/>
                </a:ext>
              </a:extLst>
            </p:cNvPr>
            <p:cNvSpPr/>
            <p:nvPr/>
          </p:nvSpPr>
          <p:spPr>
            <a:xfrm>
              <a:off x="743905" y="2648607"/>
              <a:ext cx="4871771" cy="780393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rgbClr val="E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860C1A8-1EAF-4B08-98F0-12A38431E2D5}"/>
                </a:ext>
              </a:extLst>
            </p:cNvPr>
            <p:cNvSpPr/>
            <p:nvPr/>
          </p:nvSpPr>
          <p:spPr>
            <a:xfrm>
              <a:off x="598250" y="2525632"/>
              <a:ext cx="1145203" cy="536027"/>
            </a:xfrm>
            <a:custGeom>
              <a:avLst/>
              <a:gdLst>
                <a:gd name="connsiteX0" fmla="*/ 0 w 1145203"/>
                <a:gd name="connsiteY0" fmla="*/ 0 h 688043"/>
                <a:gd name="connsiteX1" fmla="*/ 1145203 w 1145203"/>
                <a:gd name="connsiteY1" fmla="*/ 0 h 688043"/>
                <a:gd name="connsiteX2" fmla="*/ 810039 w 1145203"/>
                <a:gd name="connsiteY2" fmla="*/ 688043 h 688043"/>
                <a:gd name="connsiteX3" fmla="*/ 0 w 1145203"/>
                <a:gd name="connsiteY3" fmla="*/ 688043 h 68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03" h="688043">
                  <a:moveTo>
                    <a:pt x="0" y="0"/>
                  </a:moveTo>
                  <a:lnTo>
                    <a:pt x="1145203" y="0"/>
                  </a:lnTo>
                  <a:lnTo>
                    <a:pt x="810039" y="688043"/>
                  </a:lnTo>
                  <a:lnTo>
                    <a:pt x="0" y="688043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7030A0"/>
                </a:gs>
                <a:gs pos="100000">
                  <a:srgbClr val="EA43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F2F6A39-336C-4289-9C00-EDA03E205229}"/>
                </a:ext>
              </a:extLst>
            </p:cNvPr>
            <p:cNvSpPr/>
            <p:nvPr/>
          </p:nvSpPr>
          <p:spPr>
            <a:xfrm>
              <a:off x="848679" y="2619484"/>
              <a:ext cx="630121" cy="408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C</a:t>
              </a:r>
              <a:endParaRPr lang="vi-VN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9" name="b">
            <a:extLst>
              <a:ext uri="{FF2B5EF4-FFF2-40B4-BE49-F238E27FC236}">
                <a16:creationId xmlns:a16="http://schemas.microsoft.com/office/drawing/2014/main" id="{DFD64A30-25F1-44B8-BBC2-29966E91015F}"/>
              </a:ext>
            </a:extLst>
          </p:cNvPr>
          <p:cNvGrpSpPr/>
          <p:nvPr/>
        </p:nvGrpSpPr>
        <p:grpSpPr>
          <a:xfrm flipH="1">
            <a:off x="6449912" y="2506085"/>
            <a:ext cx="5143840" cy="1589601"/>
            <a:chOff x="598250" y="2525632"/>
            <a:chExt cx="5143840" cy="98566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9503C3-4F5A-41FC-9861-0A9FD7CAB563}"/>
                </a:ext>
              </a:extLst>
            </p:cNvPr>
            <p:cNvSpPr/>
            <p:nvPr/>
          </p:nvSpPr>
          <p:spPr>
            <a:xfrm>
              <a:off x="598250" y="2730904"/>
              <a:ext cx="5143840" cy="780393"/>
            </a:xfrm>
            <a:custGeom>
              <a:avLst/>
              <a:gdLst>
                <a:gd name="connsiteX0" fmla="*/ 0 w 4741009"/>
                <a:gd name="connsiteY0" fmla="*/ 0 h 780393"/>
                <a:gd name="connsiteX1" fmla="*/ 4610941 w 4741009"/>
                <a:gd name="connsiteY1" fmla="*/ 0 h 780393"/>
                <a:gd name="connsiteX2" fmla="*/ 4741009 w 4741009"/>
                <a:gd name="connsiteY2" fmla="*/ 130068 h 780393"/>
                <a:gd name="connsiteX3" fmla="*/ 4741009 w 4741009"/>
                <a:gd name="connsiteY3" fmla="*/ 650325 h 780393"/>
                <a:gd name="connsiteX4" fmla="*/ 4610941 w 4741009"/>
                <a:gd name="connsiteY4" fmla="*/ 780393 h 780393"/>
                <a:gd name="connsiteX5" fmla="*/ 414017 w 4741009"/>
                <a:gd name="connsiteY5" fmla="*/ 780393 h 780393"/>
                <a:gd name="connsiteX6" fmla="*/ 0 w 4741009"/>
                <a:gd name="connsiteY6" fmla="*/ 333771 h 7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1009" h="780393">
                  <a:moveTo>
                    <a:pt x="0" y="0"/>
                  </a:moveTo>
                  <a:lnTo>
                    <a:pt x="4610941" y="0"/>
                  </a:lnTo>
                  <a:cubicBezTo>
                    <a:pt x="4682776" y="0"/>
                    <a:pt x="4741009" y="58233"/>
                    <a:pt x="4741009" y="130068"/>
                  </a:cubicBezTo>
                  <a:lnTo>
                    <a:pt x="4741009" y="650325"/>
                  </a:lnTo>
                  <a:cubicBezTo>
                    <a:pt x="4741009" y="722160"/>
                    <a:pt x="4682776" y="780393"/>
                    <a:pt x="4610941" y="780393"/>
                  </a:cubicBezTo>
                  <a:lnTo>
                    <a:pt x="414017" y="780393"/>
                  </a:lnTo>
                  <a:lnTo>
                    <a:pt x="0" y="333771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100000">
                  <a:srgbClr val="EA4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85DB9E8C-A333-4E55-A13F-3E105548FDBA}"/>
                </a:ext>
              </a:extLst>
            </p:cNvPr>
            <p:cNvSpPr/>
            <p:nvPr/>
          </p:nvSpPr>
          <p:spPr>
            <a:xfrm>
              <a:off x="743905" y="2648607"/>
              <a:ext cx="4871771" cy="780393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rgbClr val="E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A9C3F84-79BD-4F7E-8CBA-6D578850B84D}"/>
                </a:ext>
              </a:extLst>
            </p:cNvPr>
            <p:cNvSpPr/>
            <p:nvPr/>
          </p:nvSpPr>
          <p:spPr>
            <a:xfrm>
              <a:off x="598250" y="2525632"/>
              <a:ext cx="1145203" cy="536027"/>
            </a:xfrm>
            <a:custGeom>
              <a:avLst/>
              <a:gdLst>
                <a:gd name="connsiteX0" fmla="*/ 0 w 1145203"/>
                <a:gd name="connsiteY0" fmla="*/ 0 h 688043"/>
                <a:gd name="connsiteX1" fmla="*/ 1145203 w 1145203"/>
                <a:gd name="connsiteY1" fmla="*/ 0 h 688043"/>
                <a:gd name="connsiteX2" fmla="*/ 810039 w 1145203"/>
                <a:gd name="connsiteY2" fmla="*/ 688043 h 688043"/>
                <a:gd name="connsiteX3" fmla="*/ 0 w 1145203"/>
                <a:gd name="connsiteY3" fmla="*/ 688043 h 68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03" h="688043">
                  <a:moveTo>
                    <a:pt x="0" y="0"/>
                  </a:moveTo>
                  <a:lnTo>
                    <a:pt x="1145203" y="0"/>
                  </a:lnTo>
                  <a:lnTo>
                    <a:pt x="810039" y="688043"/>
                  </a:lnTo>
                  <a:lnTo>
                    <a:pt x="0" y="688043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7030A0"/>
                </a:gs>
                <a:gs pos="100000">
                  <a:srgbClr val="EA43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DB5184A-891B-41F1-A8C6-D41DB09BFC45}"/>
                </a:ext>
              </a:extLst>
            </p:cNvPr>
            <p:cNvSpPr/>
            <p:nvPr/>
          </p:nvSpPr>
          <p:spPr>
            <a:xfrm>
              <a:off x="617492" y="2589335"/>
              <a:ext cx="639809" cy="4723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B</a:t>
              </a:r>
              <a:endParaRPr lang="vi-VN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4" name="d">
            <a:extLst>
              <a:ext uri="{FF2B5EF4-FFF2-40B4-BE49-F238E27FC236}">
                <a16:creationId xmlns:a16="http://schemas.microsoft.com/office/drawing/2014/main" id="{CF4EE440-1884-49FD-9A96-2F960D10DFCD}"/>
              </a:ext>
            </a:extLst>
          </p:cNvPr>
          <p:cNvGrpSpPr/>
          <p:nvPr/>
        </p:nvGrpSpPr>
        <p:grpSpPr>
          <a:xfrm flipH="1">
            <a:off x="6530457" y="4841803"/>
            <a:ext cx="5143840" cy="1585769"/>
            <a:chOff x="598250" y="2525632"/>
            <a:chExt cx="5143840" cy="985665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56018B7-15E3-4F78-A843-9B6B844362A0}"/>
                </a:ext>
              </a:extLst>
            </p:cNvPr>
            <p:cNvSpPr/>
            <p:nvPr/>
          </p:nvSpPr>
          <p:spPr>
            <a:xfrm>
              <a:off x="598250" y="2730904"/>
              <a:ext cx="5143840" cy="780393"/>
            </a:xfrm>
            <a:custGeom>
              <a:avLst/>
              <a:gdLst>
                <a:gd name="connsiteX0" fmla="*/ 0 w 4741009"/>
                <a:gd name="connsiteY0" fmla="*/ 0 h 780393"/>
                <a:gd name="connsiteX1" fmla="*/ 4610941 w 4741009"/>
                <a:gd name="connsiteY1" fmla="*/ 0 h 780393"/>
                <a:gd name="connsiteX2" fmla="*/ 4741009 w 4741009"/>
                <a:gd name="connsiteY2" fmla="*/ 130068 h 780393"/>
                <a:gd name="connsiteX3" fmla="*/ 4741009 w 4741009"/>
                <a:gd name="connsiteY3" fmla="*/ 650325 h 780393"/>
                <a:gd name="connsiteX4" fmla="*/ 4610941 w 4741009"/>
                <a:gd name="connsiteY4" fmla="*/ 780393 h 780393"/>
                <a:gd name="connsiteX5" fmla="*/ 414017 w 4741009"/>
                <a:gd name="connsiteY5" fmla="*/ 780393 h 780393"/>
                <a:gd name="connsiteX6" fmla="*/ 0 w 4741009"/>
                <a:gd name="connsiteY6" fmla="*/ 333771 h 7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1009" h="780393">
                  <a:moveTo>
                    <a:pt x="0" y="0"/>
                  </a:moveTo>
                  <a:lnTo>
                    <a:pt x="4610941" y="0"/>
                  </a:lnTo>
                  <a:cubicBezTo>
                    <a:pt x="4682776" y="0"/>
                    <a:pt x="4741009" y="58233"/>
                    <a:pt x="4741009" y="130068"/>
                  </a:cubicBezTo>
                  <a:lnTo>
                    <a:pt x="4741009" y="650325"/>
                  </a:lnTo>
                  <a:cubicBezTo>
                    <a:pt x="4741009" y="722160"/>
                    <a:pt x="4682776" y="780393"/>
                    <a:pt x="4610941" y="780393"/>
                  </a:cubicBezTo>
                  <a:lnTo>
                    <a:pt x="414017" y="780393"/>
                  </a:lnTo>
                  <a:lnTo>
                    <a:pt x="0" y="333771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100000">
                  <a:srgbClr val="EA4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76" name="Flowchart: Process 75">
              <a:extLst>
                <a:ext uri="{FF2B5EF4-FFF2-40B4-BE49-F238E27FC236}">
                  <a16:creationId xmlns:a16="http://schemas.microsoft.com/office/drawing/2014/main" id="{D16FFAD9-3B73-4B46-95CF-E4722BFC7460}"/>
                </a:ext>
              </a:extLst>
            </p:cNvPr>
            <p:cNvSpPr/>
            <p:nvPr/>
          </p:nvSpPr>
          <p:spPr>
            <a:xfrm>
              <a:off x="743905" y="2648607"/>
              <a:ext cx="4871771" cy="780393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rgbClr val="EA4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CCC5753-971D-4AAF-A871-3BAA8DBDB15F}"/>
                </a:ext>
              </a:extLst>
            </p:cNvPr>
            <p:cNvSpPr/>
            <p:nvPr/>
          </p:nvSpPr>
          <p:spPr>
            <a:xfrm>
              <a:off x="598250" y="2525632"/>
              <a:ext cx="1145203" cy="536027"/>
            </a:xfrm>
            <a:custGeom>
              <a:avLst/>
              <a:gdLst>
                <a:gd name="connsiteX0" fmla="*/ 0 w 1145203"/>
                <a:gd name="connsiteY0" fmla="*/ 0 h 688043"/>
                <a:gd name="connsiteX1" fmla="*/ 1145203 w 1145203"/>
                <a:gd name="connsiteY1" fmla="*/ 0 h 688043"/>
                <a:gd name="connsiteX2" fmla="*/ 810039 w 1145203"/>
                <a:gd name="connsiteY2" fmla="*/ 688043 h 688043"/>
                <a:gd name="connsiteX3" fmla="*/ 0 w 1145203"/>
                <a:gd name="connsiteY3" fmla="*/ 688043 h 68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03" h="688043">
                  <a:moveTo>
                    <a:pt x="0" y="0"/>
                  </a:moveTo>
                  <a:lnTo>
                    <a:pt x="1145203" y="0"/>
                  </a:lnTo>
                  <a:lnTo>
                    <a:pt x="810039" y="688043"/>
                  </a:lnTo>
                  <a:lnTo>
                    <a:pt x="0" y="688043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7030A0"/>
                </a:gs>
                <a:gs pos="100000">
                  <a:srgbClr val="EA43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5E91292-5FD5-42AE-A773-C7C67EB78D60}"/>
                </a:ext>
              </a:extLst>
            </p:cNvPr>
            <p:cNvSpPr/>
            <p:nvPr/>
          </p:nvSpPr>
          <p:spPr>
            <a:xfrm>
              <a:off x="617492" y="2589335"/>
              <a:ext cx="639809" cy="4723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D</a:t>
              </a:r>
              <a:endParaRPr lang="vi-VN" sz="24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C955ADC-6B9A-8D44-82DE-8E26F33F5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1" t="12284" b="18716"/>
          <a:stretch/>
        </p:blipFill>
        <p:spPr>
          <a:xfrm>
            <a:off x="238429" y="248539"/>
            <a:ext cx="11856589" cy="1997602"/>
          </a:xfrm>
          <a:prstGeom prst="rect">
            <a:avLst/>
          </a:prstGeom>
        </p:spPr>
      </p:pic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771615" y="1154174"/>
            <a:ext cx="8871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là                 </a:t>
            </a:r>
            <a:endParaRPr kumimoji="0" lang="nl-N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" name="Object 127"/>
          <p:cNvGraphicFramePr>
            <a:graphicFrameLocks noChangeAspect="1"/>
          </p:cNvGraphicFramePr>
          <p:nvPr>
            <p:extLst/>
          </p:nvPr>
        </p:nvGraphicFramePr>
        <p:xfrm>
          <a:off x="5820116" y="1093496"/>
          <a:ext cx="2861640" cy="64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128" name="Object 1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0116" y="1093496"/>
                        <a:ext cx="2861640" cy="642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49011"/>
              </p:ext>
            </p:extLst>
          </p:nvPr>
        </p:nvGraphicFramePr>
        <p:xfrm>
          <a:off x="2366987" y="2633784"/>
          <a:ext cx="2297874" cy="132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129" name="Object 1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6987" y="2633784"/>
                        <a:ext cx="2297874" cy="132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/>
          </p:nvPr>
        </p:nvGraphicFramePr>
        <p:xfrm>
          <a:off x="7250936" y="2741494"/>
          <a:ext cx="2516309" cy="122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9" imgW="520560" imgH="253800" progId="Equation.DSMT4">
                  <p:embed/>
                </p:oleObj>
              </mc:Choice>
              <mc:Fallback>
                <p:oleObj name="Equation" r:id="rId9" imgW="520560" imgH="253800" progId="Equation.DSMT4">
                  <p:embed/>
                  <p:pic>
                    <p:nvPicPr>
                      <p:cNvPr id="130" name="Object 1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0936" y="2741494"/>
                        <a:ext cx="2516309" cy="1221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/>
          </p:nvPr>
        </p:nvGraphicFramePr>
        <p:xfrm>
          <a:off x="2354477" y="4923471"/>
          <a:ext cx="2262447" cy="13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131" name="Object 1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4477" y="4923471"/>
                        <a:ext cx="2262447" cy="13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/>
          </p:nvPr>
        </p:nvGraphicFramePr>
        <p:xfrm>
          <a:off x="7450247" y="5100913"/>
          <a:ext cx="2552725" cy="120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13" imgW="342720" imgH="253800" progId="Equation.DSMT4">
                  <p:embed/>
                </p:oleObj>
              </mc:Choice>
              <mc:Fallback>
                <p:oleObj name="Equation" r:id="rId13" imgW="342720" imgH="253800" progId="Equation.DSMT4">
                  <p:embed/>
                  <p:pic>
                    <p:nvPicPr>
                      <p:cNvPr id="132" name="Object 1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50247" y="5100913"/>
                        <a:ext cx="2552725" cy="120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" name="Picture 1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747" y="4615168"/>
            <a:ext cx="959191" cy="95919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747" y="2445407"/>
            <a:ext cx="959191" cy="959191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31976" y="2503994"/>
            <a:ext cx="959191" cy="959191"/>
          </a:xfrm>
          <a:prstGeom prst="rect">
            <a:avLst/>
          </a:prstGeom>
        </p:spPr>
      </p:pic>
      <p:sp>
        <p:nvSpPr>
          <p:cNvPr id="4" name="AutoShape 38" descr="Hình ảnh mặt cười siêu dễ thương, hài hước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0064" y="4881138"/>
            <a:ext cx="1306409" cy="8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397859" y="1912137"/>
            <a:ext cx="4573844" cy="72593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821" y="1976595"/>
            <a:ext cx="6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651496" y="5688106"/>
            <a:ext cx="4386256" cy="72262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601068" y="4466489"/>
            <a:ext cx="4386979" cy="69037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">
            <a:extLst>
              <a:ext uri="{FF2B5EF4-FFF2-40B4-BE49-F238E27FC236}">
                <a16:creationId xmlns:a16="http://schemas.microsoft.com/office/drawing/2014/main" id="{0165BA71-7582-40F2-BEA3-FEB7D06102F8}"/>
              </a:ext>
            </a:extLst>
          </p:cNvPr>
          <p:cNvSpPr/>
          <p:nvPr/>
        </p:nvSpPr>
        <p:spPr>
          <a:xfrm flipH="1">
            <a:off x="7523583" y="3193898"/>
            <a:ext cx="4448119" cy="67632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05585" y="5644893"/>
            <a:ext cx="54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3988" y="4416151"/>
            <a:ext cx="57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3437" y="3221542"/>
            <a:ext cx="65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49" y="4177080"/>
            <a:ext cx="959191" cy="95919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146" y="5473239"/>
            <a:ext cx="937494" cy="9374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50" y="1812407"/>
            <a:ext cx="959191" cy="9591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2879B0-0D95-41F4-AF6C-356C03398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18" y="4460"/>
            <a:ext cx="11755034" cy="1474809"/>
          </a:xfrm>
          <a:prstGeom prst="rect">
            <a:avLst/>
          </a:prstGeom>
        </p:spPr>
      </p:pic>
      <p:pic>
        <p:nvPicPr>
          <p:cNvPr id="24" name="Picture 6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33" y="-599"/>
            <a:ext cx="3016155" cy="75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02302" y="180782"/>
            <a:ext cx="1114913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</a:t>
            </a:r>
            <a:r>
              <a:rPr lang="nl-NL" sz="32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nl-NL" sz="32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nl-NL" sz="32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như hình bên</a:t>
            </a:r>
            <a:r>
              <a:rPr lang="nl-NL" sz="32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</a:t>
            </a:r>
            <a:r>
              <a:rPr lang="nl-NL" sz="32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8" y="1553898"/>
            <a:ext cx="3357680" cy="45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62" y="1927280"/>
            <a:ext cx="4078741" cy="710794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30" name="Picture 6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4" y="5729141"/>
            <a:ext cx="4034578" cy="674934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31" name="Picture 6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4" y="4455957"/>
            <a:ext cx="3968527" cy="693321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32" name="Picture 69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4" y="3193898"/>
            <a:ext cx="3968528" cy="690372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5718" y="2986477"/>
            <a:ext cx="1627935" cy="947387"/>
          </a:xfrm>
          <a:prstGeom prst="rect">
            <a:avLst/>
          </a:prstGeom>
        </p:spPr>
      </p:pic>
      <p:sp>
        <p:nvSpPr>
          <p:cNvPr id="2" name="Right Arrow 1">
            <a:hlinkClick r:id="rId12" action="ppaction://hlinkfile"/>
          </p:cNvPr>
          <p:cNvSpPr/>
          <p:nvPr/>
        </p:nvSpPr>
        <p:spPr>
          <a:xfrm>
            <a:off x="20665" y="6187099"/>
            <a:ext cx="799606" cy="6709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9" grpId="0" animBg="1"/>
      <p:bldP spid="27" grpId="0"/>
      <p:bldP spid="40" grpId="0" animBg="1"/>
      <p:bldP spid="42" grpId="0" animBg="1"/>
      <p:bldP spid="44" grpId="0" animBg="1"/>
      <p:bldP spid="48" grpId="0"/>
      <p:bldP spid="49" grpId="0"/>
      <p:bldP spid="50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91440"/>
            <a:ext cx="1190026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76633" y="111248"/>
            <a:ext cx="54491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(m)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Sydney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(m)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91" y="5105575"/>
            <a:ext cx="10403329" cy="10532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219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2365" y="0"/>
            <a:ext cx="5743659" cy="4746812"/>
            <a:chOff x="-145048" y="353306"/>
            <a:chExt cx="5217459" cy="4746812"/>
          </a:xfrm>
        </p:grpSpPr>
        <p:pic>
          <p:nvPicPr>
            <p:cNvPr id="24578" name="Picture 2" descr="Giải câu hỏi khởi động trang 39 SGK Toán 10 tập 1 - Cánh diều | SGK Toán 10  - Cánh diề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048" y="353306"/>
              <a:ext cx="5217459" cy="47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309282" y="724151"/>
              <a:ext cx="13446" cy="33700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9282" y="4061686"/>
              <a:ext cx="4659407" cy="2689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896035" y="2393576"/>
              <a:ext cx="26894" cy="166811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7609" y="4048239"/>
              <a:ext cx="1573307" cy="2689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84927" y="3503805"/>
              <a:ext cx="4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96035" y="3140332"/>
              <a:ext cx="523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98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4841"/>
            <a:ext cx="116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HÀM SỐ BẬC HAI.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890" y="2190549"/>
            <a:ext cx="743803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HÀM SỐ BẬC 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09" y="3164482"/>
            <a:ext cx="743803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THỊ HÀM SỐ BẬC 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929" y="4229517"/>
            <a:ext cx="743803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SỰ BIẾN THIÊN CỦA HÀM SỐ BẬC 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982269" y="5294552"/>
            <a:ext cx="69752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ỨNG DỤNG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6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30054" y="1705970"/>
            <a:ext cx="447908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22694" y="2509512"/>
            <a:ext cx="4753754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332634"/>
            <a:ext cx="9594376" cy="971566"/>
          </a:xfrm>
          <a:prstGeom prst="rect">
            <a:avLst/>
          </a:prstGeom>
          <a:solidFill>
            <a:srgbClr val="92D050"/>
          </a:solidFill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74335"/>
              </p:ext>
            </p:extLst>
          </p:nvPr>
        </p:nvGraphicFramePr>
        <p:xfrm>
          <a:off x="182880" y="1592263"/>
          <a:ext cx="1180909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4" imgW="2184120" imgH="228600" progId="Equation.DSMT4">
                  <p:embed/>
                </p:oleObj>
              </mc:Choice>
              <mc:Fallback>
                <p:oleObj name="Equation" r:id="rId4" imgW="218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" y="1592263"/>
                        <a:ext cx="11809095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70"/>
          <p:cNvSpPr>
            <a:spLocks noChangeArrowheads="1"/>
          </p:cNvSpPr>
          <p:nvPr/>
        </p:nvSpPr>
        <p:spPr bwMode="auto">
          <a:xfrm>
            <a:off x="654701" y="3788041"/>
            <a:ext cx="10451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3600" b="1" u="none" strike="noStrike" cap="none" normalizeH="0" baseline="3000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số của </a:t>
            </a:r>
            <a:r>
              <a:rPr kumimoji="0" lang="vi-VN" sz="3600" b="1" i="1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kumimoji="0" lang="vi-VN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hệ số tự do.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629" y="397138"/>
            <a:ext cx="11641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HÀM SỐ BẬC HAI. ĐỒ THỊ HÀM SỐ BẬC HAI VÀ ỨNG DỤNG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0751" y="4599333"/>
            <a:ext cx="11600598" cy="215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1816" y="2907394"/>
            <a:ext cx="11586950" cy="2811018"/>
            <a:chOff x="288" y="651"/>
            <a:chExt cx="5232" cy="919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288" y="651"/>
              <a:ext cx="5232" cy="91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altLang="en-US" sz="3200" b="1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26"/>
              <a:ext cx="478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9782" y="3140300"/>
                <a:ext cx="10617958" cy="2320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Hàm số </a:t>
                </a:r>
                <a:r>
                  <a:rPr lang="en-US" sz="3600" b="1" i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bậc</a:t>
                </a:r>
                <a:r>
                  <a:rPr lang="en-US" sz="3600" b="1" i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b="1" i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được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thức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</a:rPr>
                      <m:t>𝒃𝒙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</a:rPr>
                      <m:t>𝒄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đó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i="1" dirty="0">
                    <a:solidFill>
                      <a:srgbClr val="0049DA"/>
                    </a:solidFill>
                    <a:latin typeface="Times New Roman" pitchFamily="18" charset="0"/>
                  </a:rPr>
                  <a:t>a, b, c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những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hằng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khác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.</a:t>
                </a:r>
                <a:endPara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Tập 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xác định của hàm số </a:t>
                </a:r>
                <a:r>
                  <a:rPr lang="en-US" sz="3600" b="1" dirty="0" err="1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này</a:t>
                </a:r>
                <a:r>
                  <a:rPr lang="en-US" sz="3600" b="1" dirty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49DA"/>
                    </a:solidFill>
                    <a:latin typeface="Times New Roman" pitchFamily="18" charset="0"/>
                    <a:cs typeface="Times New Roman" pitchFamily="18" charset="0"/>
                  </a:rPr>
                  <a:t>là R .</a:t>
                </a:r>
                <a:endParaRPr lang="en-US" sz="3600" b="1" dirty="0">
                  <a:solidFill>
                    <a:srgbClr val="0049D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2" y="3140300"/>
                <a:ext cx="10617958" cy="2320892"/>
              </a:xfrm>
              <a:prstGeom prst="rect">
                <a:avLst/>
              </a:prstGeom>
              <a:blipFill>
                <a:blip r:embed="rId3"/>
                <a:stretch>
                  <a:fillRect l="-1722" t="-4199" r="-1435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1816" y="1562629"/>
            <a:ext cx="4005787" cy="791009"/>
            <a:chOff x="288" y="1988"/>
            <a:chExt cx="5136" cy="70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88" y="1988"/>
              <a:ext cx="5136" cy="708"/>
              <a:chOff x="288" y="2050"/>
              <a:chExt cx="5136" cy="708"/>
            </a:xfrm>
          </p:grpSpPr>
          <p:sp>
            <p:nvSpPr>
              <p:cNvPr id="18" name="AutoShape 20"/>
              <p:cNvSpPr>
                <a:spLocks noChangeArrowheads="1"/>
              </p:cNvSpPr>
              <p:nvPr/>
            </p:nvSpPr>
            <p:spPr bwMode="gray">
              <a:xfrm>
                <a:off x="577" y="2084"/>
                <a:ext cx="4847" cy="5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en-US" sz="3200" b="1"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288" y="2050"/>
                <a:ext cx="772" cy="708"/>
                <a:chOff x="1344" y="2744"/>
                <a:chExt cx="386" cy="504"/>
              </a:xfrm>
            </p:grpSpPr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gray">
                <a:xfrm rot="1758052">
                  <a:off x="1408" y="2744"/>
                  <a:ext cx="322" cy="5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gray">
                <a:xfrm rot="1758052">
                  <a:off x="1390" y="2809"/>
                  <a:ext cx="266" cy="4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A731"/>
                    </a:gs>
                    <a:gs pos="100000">
                      <a:srgbClr val="364D1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2" name="Picture 21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2760"/>
                  <a:ext cx="239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gray">
            <a:xfrm>
              <a:off x="381" y="2068"/>
              <a:ext cx="5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21628" y="1655342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44" y="163773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6800" y="154336"/>
            <a:ext cx="9416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16" y="4210244"/>
            <a:ext cx="3452002" cy="830996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227923" y="4345630"/>
            <a:ext cx="42121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 ,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566" y="1918262"/>
            <a:ext cx="38922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,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- 6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13" idx="1"/>
          </p:cNvCxnSpPr>
          <p:nvPr/>
        </p:nvCxnSpPr>
        <p:spPr>
          <a:xfrm flipV="1">
            <a:off x="4150745" y="4668796"/>
            <a:ext cx="2077178" cy="19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32138" y="2343951"/>
            <a:ext cx="9957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21486"/>
              </p:ext>
            </p:extLst>
          </p:nvPr>
        </p:nvGraphicFramePr>
        <p:xfrm>
          <a:off x="1020022" y="1867701"/>
          <a:ext cx="43005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Equation" r:id="rId4" imgW="1002960" imgH="228600" progId="Equation.DSMT4">
                  <p:embed/>
                </p:oleObj>
              </mc:Choice>
              <mc:Fallback>
                <p:oleObj name="Equation" r:id="rId4" imgW="10029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022" y="1867701"/>
                        <a:ext cx="4300538" cy="9525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79014"/>
              </p:ext>
            </p:extLst>
          </p:nvPr>
        </p:nvGraphicFramePr>
        <p:xfrm>
          <a:off x="7125407" y="1820350"/>
          <a:ext cx="3481387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407" y="1820350"/>
                        <a:ext cx="3481387" cy="1677987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244" y="4258101"/>
            <a:ext cx="10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0402" y="4272955"/>
            <a:ext cx="10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550" y="2092544"/>
            <a:ext cx="10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244" y="1852274"/>
            <a:ext cx="10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54392"/>
              </p:ext>
            </p:extLst>
          </p:nvPr>
        </p:nvGraphicFramePr>
        <p:xfrm>
          <a:off x="1020022" y="4177419"/>
          <a:ext cx="3130723" cy="98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6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0022" y="4177419"/>
                        <a:ext cx="3130723" cy="98275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2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0" grpId="0" animBg="1"/>
      <p:bldP spid="6" grpId="0"/>
      <p:bldP spid="15" grpId="0"/>
      <p:bldP spid="15" grpId="1"/>
      <p:bldP spid="17" grpId="0"/>
      <p:bldP spid="17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16" y="117515"/>
            <a:ext cx="11641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HÀM SỐ BẬC HAI. ĐỒ THỊ HÀM SỐ BẬC HAI VÀ ỨNG DỤNG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0751" y="4599333"/>
            <a:ext cx="11600598" cy="215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1816" y="1369816"/>
            <a:ext cx="4005787" cy="791009"/>
            <a:chOff x="288" y="1988"/>
            <a:chExt cx="5136" cy="70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88" y="1988"/>
              <a:ext cx="5136" cy="708"/>
              <a:chOff x="288" y="2050"/>
              <a:chExt cx="5136" cy="708"/>
            </a:xfrm>
          </p:grpSpPr>
          <p:sp>
            <p:nvSpPr>
              <p:cNvPr id="18" name="AutoShape 20"/>
              <p:cNvSpPr>
                <a:spLocks noChangeArrowheads="1"/>
              </p:cNvSpPr>
              <p:nvPr/>
            </p:nvSpPr>
            <p:spPr bwMode="gray">
              <a:xfrm>
                <a:off x="577" y="2084"/>
                <a:ext cx="4847" cy="5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en-US" sz="3200" b="1"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288" y="2050"/>
                <a:ext cx="772" cy="708"/>
                <a:chOff x="1344" y="2744"/>
                <a:chExt cx="386" cy="504"/>
              </a:xfrm>
            </p:grpSpPr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gray">
                <a:xfrm rot="1758052">
                  <a:off x="1408" y="2744"/>
                  <a:ext cx="322" cy="5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gray">
                <a:xfrm rot="1758052">
                  <a:off x="1390" y="2809"/>
                  <a:ext cx="266" cy="4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A731"/>
                    </a:gs>
                    <a:gs pos="100000">
                      <a:srgbClr val="364D1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2" name="Picture 21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2760"/>
                  <a:ext cx="239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gray">
            <a:xfrm>
              <a:off x="381" y="2068"/>
              <a:ext cx="5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3700" y="1480806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99967" y="2219420"/>
            <a:ext cx="5761312" cy="791009"/>
            <a:chOff x="288" y="1988"/>
            <a:chExt cx="5136" cy="708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88" y="1988"/>
              <a:ext cx="5136" cy="708"/>
              <a:chOff x="288" y="2050"/>
              <a:chExt cx="5136" cy="708"/>
            </a:xfrm>
          </p:grpSpPr>
          <p:sp>
            <p:nvSpPr>
              <p:cNvPr id="27" name="AutoShape 20"/>
              <p:cNvSpPr>
                <a:spLocks noChangeArrowheads="1"/>
              </p:cNvSpPr>
              <p:nvPr/>
            </p:nvSpPr>
            <p:spPr bwMode="gray">
              <a:xfrm>
                <a:off x="577" y="2084"/>
                <a:ext cx="4847" cy="5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en-US" sz="3200" b="1"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288" y="2050"/>
                <a:ext cx="772" cy="708"/>
                <a:chOff x="1344" y="2744"/>
                <a:chExt cx="386" cy="504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gray">
                <a:xfrm rot="1758052">
                  <a:off x="1408" y="2744"/>
                  <a:ext cx="322" cy="5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100000">
                      <a:srgbClr val="002F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gray">
                <a:xfrm rot="1758052">
                  <a:off x="1390" y="2809"/>
                  <a:ext cx="266" cy="4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4A731"/>
                    </a:gs>
                    <a:gs pos="100000">
                      <a:srgbClr val="364D1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altLang="en-US" sz="3200" b="1"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1" name="Picture 30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2760"/>
                  <a:ext cx="239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6" name="Text Box 25"/>
            <p:cNvSpPr txBox="1">
              <a:spLocks noChangeArrowheads="1"/>
            </p:cNvSpPr>
            <p:nvPr/>
          </p:nvSpPr>
          <p:spPr bwMode="gray">
            <a:xfrm>
              <a:off x="297" y="2103"/>
              <a:ext cx="67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21912" y="2330410"/>
            <a:ext cx="4913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ĐỒ THỊ HÀM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BẬC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2292824" y="4397693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2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28453"/>
              </p:ext>
            </p:extLst>
          </p:nvPr>
        </p:nvGraphicFramePr>
        <p:xfrm>
          <a:off x="2139065" y="1763450"/>
          <a:ext cx="8060785" cy="1348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71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34" name="Picture 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74" y="101767"/>
            <a:ext cx="2590555" cy="6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4939" y="155224"/>
            <a:ext cx="5181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49D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9292" y="3715117"/>
            <a:ext cx="115344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x;y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9292" y="4755214"/>
            <a:ext cx="114794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4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1"/>
            <a:ext cx="1506140" cy="15877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5012" y="758090"/>
            <a:ext cx="976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4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49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18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924</Words>
  <Application>Microsoft Office PowerPoint</Application>
  <PresentationFormat>Widescreen</PresentationFormat>
  <Paragraphs>144</Paragraphs>
  <Slides>25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174</cp:revision>
  <dcterms:created xsi:type="dcterms:W3CDTF">2022-10-24T14:07:30Z</dcterms:created>
  <dcterms:modified xsi:type="dcterms:W3CDTF">2022-11-13T03:41:34Z</dcterms:modified>
</cp:coreProperties>
</file>