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35"/>
  </p:notesMasterIdLst>
  <p:sldIdLst>
    <p:sldId id="274" r:id="rId2"/>
    <p:sldId id="256" r:id="rId3"/>
    <p:sldId id="258" r:id="rId4"/>
    <p:sldId id="261" r:id="rId5"/>
    <p:sldId id="276" r:id="rId6"/>
    <p:sldId id="294" r:id="rId7"/>
    <p:sldId id="262" r:id="rId8"/>
    <p:sldId id="296" r:id="rId9"/>
    <p:sldId id="298" r:id="rId10"/>
    <p:sldId id="297" r:id="rId11"/>
    <p:sldId id="299" r:id="rId12"/>
    <p:sldId id="494" r:id="rId13"/>
    <p:sldId id="300" r:id="rId14"/>
    <p:sldId id="301" r:id="rId15"/>
    <p:sldId id="302" r:id="rId16"/>
    <p:sldId id="469" r:id="rId17"/>
    <p:sldId id="470" r:id="rId18"/>
    <p:sldId id="471" r:id="rId19"/>
    <p:sldId id="472" r:id="rId20"/>
    <p:sldId id="473" r:id="rId21"/>
    <p:sldId id="474" r:id="rId22"/>
    <p:sldId id="475" r:id="rId23"/>
    <p:sldId id="476" r:id="rId24"/>
    <p:sldId id="477" r:id="rId25"/>
    <p:sldId id="484" r:id="rId26"/>
    <p:sldId id="493" r:id="rId27"/>
    <p:sldId id="492" r:id="rId28"/>
    <p:sldId id="487" r:id="rId29"/>
    <p:sldId id="488" r:id="rId30"/>
    <p:sldId id="489" r:id="rId31"/>
    <p:sldId id="485" r:id="rId32"/>
    <p:sldId id="486" r:id="rId33"/>
    <p:sldId id="311" r:id="rId34"/>
  </p:sldIdLst>
  <p:sldSz cx="9144000" cy="5143500" type="screen16x9"/>
  <p:notesSz cx="6858000" cy="9144000"/>
  <p:embeddedFontLst>
    <p:embeddedFont>
      <p:font typeface=".VnTime" panose="020B7200000000000000"/>
      <p:regular r:id="rId36"/>
      <p:bold r:id="rId37"/>
      <p:italic r:id="rId38"/>
      <p:boldItalic r:id="rId39"/>
    </p:embeddedFont>
    <p:embeddedFont>
      <p:font typeface="Amasis MT Pro Black" panose="020B0604020202020204" charset="0"/>
      <p:bold r:id="rId40"/>
      <p:boldItalic r:id="rId41"/>
    </p:embeddedFont>
    <p:embeddedFont>
      <p:font typeface="Anaheim" panose="020B0604020202020204" charset="0"/>
      <p:regular r:id="rId42"/>
    </p:embeddedFont>
    <p:embeddedFont>
      <p:font typeface="Arial Rounded MT Bold" panose="020F0704030504030204" pitchFamily="34" charset="0"/>
      <p:regular r:id="rId43"/>
    </p:embeddedFont>
    <p:embeddedFont>
      <p:font typeface="Balsamiq Sans" panose="020B0604020202020204" charset="0"/>
      <p:regular r:id="rId44"/>
      <p:bold r:id="rId45"/>
      <p:italic r:id="rId46"/>
      <p:boldItalic r:id="rId47"/>
    </p:embeddedFont>
    <p:embeddedFont>
      <p:font typeface="Bebas Neue" panose="020B0604020202020204" charset="0"/>
      <p:regular r:id="rId48"/>
    </p:embeddedFont>
    <p:embeddedFont>
      <p:font typeface="Rubik" panose="020B0604020202020204" charset="-79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87B"/>
    <a:srgbClr val="F1C63D"/>
    <a:srgbClr val="F6DC8A"/>
    <a:srgbClr val="F4D368"/>
    <a:srgbClr val="FAD260"/>
    <a:srgbClr val="F2CC54"/>
    <a:srgbClr val="FF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0" autoAdjust="0"/>
  </p:normalViewPr>
  <p:slideViewPr>
    <p:cSldViewPr>
      <p:cViewPr varScale="1">
        <p:scale>
          <a:sx n="143" d="100"/>
          <a:sy n="143" d="100"/>
        </p:scale>
        <p:origin x="68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017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0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0158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297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33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729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56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94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328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6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006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443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109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439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713225" y="1453500"/>
            <a:ext cx="30723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1"/>
          </p:nvPr>
        </p:nvSpPr>
        <p:spPr>
          <a:xfrm>
            <a:off x="713225" y="2516700"/>
            <a:ext cx="30723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94400" y="3690000"/>
            <a:ext cx="1342700" cy="15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4436549"/>
            <a:ext cx="2033125" cy="80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6500" y="-49800"/>
            <a:ext cx="1394051" cy="211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4525" y="-78974"/>
            <a:ext cx="3085200" cy="726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8" r:id="rId7"/>
    <p:sldLayoutId id="2147483676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slide" Target="slide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slide" Target="slide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slide" Target="slide31.xml"/><Relationship Id="rId4" Type="http://schemas.openxmlformats.org/officeDocument/2006/relationships/image" Target="../media/image41.png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slide" Target="slide32.xml"/><Relationship Id="rId4" Type="http://schemas.openxmlformats.org/officeDocument/2006/relationships/image" Target="../media/image41.png"/><Relationship Id="rId9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slide" Target="slide2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slide" Target="slide17.xml"/><Relationship Id="rId4" Type="http://schemas.openxmlformats.org/officeDocument/2006/relationships/image" Target="../media/image41.png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9.xml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slide" Target="slide1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slide" Target="slide17.xml"/><Relationship Id="rId4" Type="http://schemas.openxmlformats.org/officeDocument/2006/relationships/image" Target="../media/image41.png"/><Relationship Id="rId9" Type="http://schemas.openxmlformats.org/officeDocument/2006/relationships/slide" Target="slide16.xml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slide" Target="slide18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image" Target="../media/image45.png"/><Relationship Id="rId10" Type="http://schemas.openxmlformats.org/officeDocument/2006/relationships/slide" Target="slide17.xml"/><Relationship Id="rId4" Type="http://schemas.openxmlformats.org/officeDocument/2006/relationships/image" Target="../media/image41.png"/><Relationship Id="rId9" Type="http://schemas.openxmlformats.org/officeDocument/2006/relationships/slide" Target="slide16.xml"/><Relationship Id="rId14" Type="http://schemas.openxmlformats.org/officeDocument/2006/relationships/slide" Target="slide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slide" Target="slide18.xml"/><Relationship Id="rId2" Type="http://schemas.openxmlformats.org/officeDocument/2006/relationships/image" Target="../media/image39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slide" Target="slide26.xml"/><Relationship Id="rId10" Type="http://schemas.openxmlformats.org/officeDocument/2006/relationships/slide" Target="slide17.xml"/><Relationship Id="rId4" Type="http://schemas.openxmlformats.org/officeDocument/2006/relationships/image" Target="../media/image41.png"/><Relationship Id="rId9" Type="http://schemas.openxmlformats.org/officeDocument/2006/relationships/slide" Target="slide16.xml"/><Relationship Id="rId1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9.xml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slide" Target="slide18.xml"/><Relationship Id="rId17" Type="http://schemas.openxmlformats.org/officeDocument/2006/relationships/image" Target="../media/image45.png"/><Relationship Id="rId2" Type="http://schemas.openxmlformats.org/officeDocument/2006/relationships/image" Target="../media/image39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.xml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slide" Target="slide8.xml"/><Relationship Id="rId10" Type="http://schemas.openxmlformats.org/officeDocument/2006/relationships/slide" Target="slide17.xml"/><Relationship Id="rId4" Type="http://schemas.openxmlformats.org/officeDocument/2006/relationships/image" Target="../media/image41.png"/><Relationship Id="rId9" Type="http://schemas.openxmlformats.org/officeDocument/2006/relationships/slide" Target="slide16.xml"/><Relationship Id="rId14" Type="http://schemas.openxmlformats.org/officeDocument/2006/relationships/slide" Target="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17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23.xml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" Target="slide24.xml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33.xml"/><Relationship Id="rId11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21.xml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5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18.xml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7.png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19.xml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8.png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32288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2514600" y="2331302"/>
            <a:ext cx="6248400" cy="697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4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6283" y="1528623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05" y="1128053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3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80221B-A351-70A9-6940-F835B76BB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10" y="1599026"/>
            <a:ext cx="9216019" cy="3600061"/>
          </a:xfrm>
          <a:prstGeom prst="rect">
            <a:avLst/>
          </a:prstGeom>
        </p:spPr>
      </p:pic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2031492" y="35684"/>
            <a:ext cx="4953000" cy="8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Listen, point and say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6" name="Track 57">
            <a:hlinkClick r:id="" action="ppaction://media"/>
            <a:extLst>
              <a:ext uri="{FF2B5EF4-FFF2-40B4-BE49-F238E27FC236}">
                <a16:creationId xmlns:a16="http://schemas.microsoft.com/office/drawing/2014/main" id="{5437A8FE-A4F2-6709-46D2-42F74C201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2612" y="122567"/>
            <a:ext cx="482600" cy="482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4B1989-9CB8-7C63-6059-6780ACC6BFB8}"/>
              </a:ext>
            </a:extLst>
          </p:cNvPr>
          <p:cNvSpPr txBox="1"/>
          <p:nvPr/>
        </p:nvSpPr>
        <p:spPr>
          <a:xfrm>
            <a:off x="7116835" y="2359499"/>
            <a:ext cx="1917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third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5F549-807E-9209-50BE-C9B44A2E4B58}"/>
              </a:ext>
            </a:extLst>
          </p:cNvPr>
          <p:cNvSpPr txBox="1"/>
          <p:nvPr/>
        </p:nvSpPr>
        <p:spPr>
          <a:xfrm>
            <a:off x="6892468" y="2919247"/>
            <a:ext cx="2366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second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54C14D-7230-97B0-A62B-A34BCCCC757F}"/>
              </a:ext>
            </a:extLst>
          </p:cNvPr>
          <p:cNvSpPr txBox="1"/>
          <p:nvPr/>
        </p:nvSpPr>
        <p:spPr>
          <a:xfrm>
            <a:off x="7044392" y="3478995"/>
            <a:ext cx="189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first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3CEC3-8562-F2B8-7396-C6C21F7B85D2}"/>
              </a:ext>
            </a:extLst>
          </p:cNvPr>
          <p:cNvSpPr txBox="1"/>
          <p:nvPr/>
        </p:nvSpPr>
        <p:spPr>
          <a:xfrm>
            <a:off x="6772612" y="4038743"/>
            <a:ext cx="2366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ground</a:t>
            </a:r>
            <a:r>
              <a:rPr lang="vi-VN" sz="2800" i="0" u="none" strike="noStrike" baseline="0" dirty="0">
                <a:solidFill>
                  <a:srgbClr val="373535"/>
                </a:solidFill>
                <a:latin typeface="+mn-lt"/>
              </a:rPr>
              <a:t> </a:t>
            </a:r>
            <a:r>
              <a:rPr lang="vi-VN" sz="2800" i="0" u="none" strike="noStrike" baseline="0" dirty="0" err="1">
                <a:solidFill>
                  <a:srgbClr val="373535"/>
                </a:solidFill>
                <a:latin typeface="+mn-lt"/>
              </a:rPr>
              <a:t>floor</a:t>
            </a:r>
            <a:endParaRPr lang="vi-VN" sz="2800" i="0" u="none" strike="noStrike" baseline="0" dirty="0">
              <a:solidFill>
                <a:srgbClr val="373535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E9A20F-B84D-5BEF-7CA0-16F0DD10AD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94" t="35185" r="66790" b="52963"/>
          <a:stretch/>
        </p:blipFill>
        <p:spPr>
          <a:xfrm>
            <a:off x="968593" y="676410"/>
            <a:ext cx="3650584" cy="11193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EDB3C9-4EF1-8EBE-C8C3-3EFDA62BBF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94" t="49259" r="69753" b="39630"/>
          <a:stretch/>
        </p:blipFill>
        <p:spPr>
          <a:xfrm>
            <a:off x="4678948" y="677166"/>
            <a:ext cx="3396833" cy="1052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073" y="736808"/>
            <a:ext cx="4076104" cy="1058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6115" y="726672"/>
            <a:ext cx="3241276" cy="8690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794092" y="858901"/>
            <a:ext cx="466476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Where’s the ____?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4959002" y="760517"/>
            <a:ext cx="438665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It’s on the ___.</a:t>
            </a:r>
            <a:endParaRPr lang="vi-VN" sz="3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1428750"/>
            <a:ext cx="5143500" cy="29813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57364" y="299920"/>
            <a:ext cx="2377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Time" panose="020B7200000000000000" pitchFamily="34" charset="0"/>
              </a:rPr>
              <a:t>NOTE!</a:t>
            </a:r>
          </a:p>
        </p:txBody>
      </p:sp>
    </p:spTree>
    <p:extLst>
      <p:ext uri="{BB962C8B-B14F-4D97-AF65-F5344CB8AC3E}">
        <p14:creationId xmlns:p14="http://schemas.microsoft.com/office/powerpoint/2010/main" val="24906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724400" y="1142749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3962400" y="2386549"/>
            <a:ext cx="3669063" cy="773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Balsamiq Sans" panose="020B0604020202020204" charset="0"/>
                <a:ea typeface="Balsamiq Sans" panose="020B0604020202020204" charset="0"/>
              </a:rPr>
              <a:t>Let’s talk</a:t>
            </a:r>
            <a:r>
              <a:rPr lang="vi-VN" sz="6000" b="1" dirty="0">
                <a:latin typeface="Balsamiq Sans" panose="020B0604020202020204" charset="0"/>
                <a:ea typeface="Balsamiq Sans" panose="020B0604020202020204" charset="0"/>
              </a:rPr>
              <a:t>.</a:t>
            </a:r>
            <a:endParaRPr sz="60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800" y="1642499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999" y="895350"/>
            <a:ext cx="2011349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61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talk</a:t>
            </a:r>
            <a:r>
              <a:rPr lang="vi-VN" dirty="0"/>
              <a:t>.</a:t>
            </a:r>
            <a:endParaRPr dirty="0"/>
          </a:p>
        </p:txBody>
      </p:sp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5052B8-A5D5-39CC-158F-64F339533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0340"/>
            <a:ext cx="9356786" cy="4188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87A39-EE38-146A-F993-14D086602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88" y="1190590"/>
            <a:ext cx="2924175" cy="10055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3E303-087F-A5FC-2BD5-BE15EEBA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63" y="1476427"/>
            <a:ext cx="1113423" cy="8871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6DD63C-A6EF-FD72-DD65-0297E36AFAF5}"/>
              </a:ext>
            </a:extLst>
          </p:cNvPr>
          <p:cNvSpPr txBox="1"/>
          <p:nvPr/>
        </p:nvSpPr>
        <p:spPr>
          <a:xfrm>
            <a:off x="2907488" y="1309030"/>
            <a:ext cx="3140769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Where’s the _____?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E67C15-6726-D95B-8DC5-48B4D90F0AF3}"/>
              </a:ext>
            </a:extLst>
          </p:cNvPr>
          <p:cNvSpPr txBox="1"/>
          <p:nvPr/>
        </p:nvSpPr>
        <p:spPr>
          <a:xfrm>
            <a:off x="5823402" y="1555763"/>
            <a:ext cx="11380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cs typeface="Times New Roman" panose="02020603050405020304" pitchFamily="18" charset="0"/>
              </a:rPr>
              <a:t>_____.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5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657600" y="2182247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</a:t>
            </a:r>
            <a:r>
              <a:rPr lang="en"/>
              <a:t>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419600" y="506186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05</a:t>
            </a:r>
            <a:endParaRPr sz="9600"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5552" y="17581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0600" y="1276350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8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Elipsa 27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Elipsa 29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31" name="Pierścień 30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12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92166" y="3295650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Pierścień 45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1295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476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lipsa 23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22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ipsa 25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27" name="Pierścień 26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92166" y="3295650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ierścień 41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232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3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216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33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8253548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92166" y="3295650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8257890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erścień 22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334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6464156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92166" y="3295650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6422349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ierścień 21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436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7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03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2000970"/>
            <a:ext cx="6653400" cy="8981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school rooms</a:t>
            </a:r>
            <a:endParaRPr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91034" y="2899131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1 - Period 1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53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1436000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1430621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Pierścień 20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5389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4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67626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3354220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Pierścień 19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641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3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7" name="Picture 3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74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13097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3108163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ierścień 18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7435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7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8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9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1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28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194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69944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9875060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ierścień 16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1948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6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3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0" y="4110039"/>
            <a:ext cx="1164431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a 4"/>
          <p:cNvSpPr/>
          <p:nvPr/>
        </p:nvSpPr>
        <p:spPr>
          <a:xfrm>
            <a:off x="2276475" y="290513"/>
            <a:ext cx="4591050" cy="458986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/>
          </a:p>
        </p:txBody>
      </p:sp>
      <p:pic>
        <p:nvPicPr>
          <p:cNvPr id="204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1446" r="13010" b="10928"/>
          <a:stretch>
            <a:fillRect/>
          </a:stretch>
        </p:blipFill>
        <p:spPr bwMode="auto">
          <a:xfrm>
            <a:off x="2719389" y="789385"/>
            <a:ext cx="3705225" cy="363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 bwMode="auto">
          <a:xfrm>
            <a:off x="3829500" y="1829250"/>
            <a:ext cx="1485000" cy="1485000"/>
          </a:xfrm>
          <a:prstGeom prst="ellipse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  <a:effectLst>
            <a:innerShdw blurRad="63500" dist="76200">
              <a:srgbClr val="000000">
                <a:alpha val="49804"/>
              </a:srgbClr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050"/>
          </a:p>
        </p:txBody>
      </p:sp>
      <p:sp>
        <p:nvSpPr>
          <p:cNvPr id="8" name="Pierścień 7"/>
          <p:cNvSpPr/>
          <p:nvPr/>
        </p:nvSpPr>
        <p:spPr>
          <a:xfrm>
            <a:off x="2763000" y="762750"/>
            <a:ext cx="3618000" cy="3618000"/>
          </a:xfrm>
          <a:prstGeom prst="donut">
            <a:avLst>
              <a:gd name="adj" fmla="val 2806"/>
            </a:avLst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43563">
            <a:off x="4327923" y="209551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7941282">
            <a:off x="3328393" y="1443634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323691">
            <a:off x="4823223" y="1071563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6360000">
            <a:off x="5394722" y="2549128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9810852">
            <a:off x="4535091" y="331470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-497971"/>
          <a:stretch>
            <a:fillRect/>
          </a:stretch>
        </p:blipFill>
        <p:spPr bwMode="auto">
          <a:xfrm rot="14814936">
            <a:off x="4335067" y="198836"/>
            <a:ext cx="461963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erścień 15"/>
          <p:cNvSpPr/>
          <p:nvPr/>
        </p:nvSpPr>
        <p:spPr>
          <a:xfrm>
            <a:off x="2169000" y="168750"/>
            <a:ext cx="4806000" cy="4806000"/>
          </a:xfrm>
          <a:prstGeom prst="donut">
            <a:avLst>
              <a:gd name="adj" fmla="val 3810"/>
            </a:avLst>
          </a:prstGeom>
          <a:solidFill>
            <a:srgbClr val="0070C0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050">
              <a:solidFill>
                <a:schemeClr val="tx1"/>
              </a:solidFill>
            </a:endParaRPr>
          </a:p>
        </p:txBody>
      </p:sp>
      <p:pic>
        <p:nvPicPr>
          <p:cNvPr id="20504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9" t="20349" r="35696" b="39429"/>
          <a:stretch>
            <a:fillRect/>
          </a:stretch>
        </p:blipFill>
        <p:spPr bwMode="auto">
          <a:xfrm>
            <a:off x="4305302" y="945357"/>
            <a:ext cx="592931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7891364">
            <a:off x="5041702" y="3039070"/>
            <a:ext cx="590550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t="35048" r="39900" b="32475"/>
          <a:stretch>
            <a:fillRect/>
          </a:stretch>
        </p:blipFill>
        <p:spPr bwMode="auto">
          <a:xfrm>
            <a:off x="2951560" y="2105025"/>
            <a:ext cx="864394" cy="58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1263189">
            <a:off x="3980260" y="3283744"/>
            <a:ext cx="59055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3360000">
            <a:off x="5264350" y="1460302"/>
            <a:ext cx="591740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2940671">
            <a:off x="3477816" y="3022999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4700982">
            <a:off x="5428656" y="1992511"/>
            <a:ext cx="592931" cy="86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9399544">
            <a:off x="3745706" y="1075136"/>
            <a:ext cx="590550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5" t="20349" r="35048" b="39900"/>
          <a:stretch>
            <a:fillRect/>
          </a:stretch>
        </p:blipFill>
        <p:spPr bwMode="auto">
          <a:xfrm rot="14733076">
            <a:off x="3179566" y="2559249"/>
            <a:ext cx="589359" cy="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r="10609" b="8273"/>
          <a:stretch>
            <a:fillRect/>
          </a:stretch>
        </p:blipFill>
        <p:spPr bwMode="auto">
          <a:xfrm>
            <a:off x="4010025" y="1990725"/>
            <a:ext cx="1123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1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0" y="4286250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1257" y="2671542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976" y="1790479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0791" y="2671542"/>
            <a:ext cx="84173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D3C71699-1D73-77E5-A887-BF7397E3A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561603" y="104452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9F9B3DC1-92D7-AC5F-2E98-63904A42B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7862743" y="3524250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C84938B-D435-0628-2F70-AFDA5568D9AB}"/>
              </a:ext>
            </a:extLst>
          </p:cNvPr>
          <p:cNvGrpSpPr/>
          <p:nvPr/>
        </p:nvGrpSpPr>
        <p:grpSpPr>
          <a:xfrm>
            <a:off x="2585067" y="1225878"/>
            <a:ext cx="4931818" cy="2822456"/>
            <a:chOff x="2585067" y="1225878"/>
            <a:chExt cx="4931818" cy="2822456"/>
          </a:xfrm>
        </p:grpSpPr>
        <p:pic>
          <p:nvPicPr>
            <p:cNvPr id="3076" name="Picture 4" descr="Free grand schools, Download Free grand schools png images, Free ClipArts  on Clipart Library">
              <a:extLst>
                <a:ext uri="{FF2B5EF4-FFF2-40B4-BE49-F238E27FC236}">
                  <a16:creationId xmlns:a16="http://schemas.microsoft.com/office/drawing/2014/main" id="{8CF9F362-5EFE-FD5C-7EB1-97BCB4B688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" t="2534"/>
            <a:stretch/>
          </p:blipFill>
          <p:spPr bwMode="auto">
            <a:xfrm>
              <a:off x="2585067" y="1225878"/>
              <a:ext cx="4931818" cy="282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C37F14B-415D-873B-368D-3B183F216E5A}"/>
                </a:ext>
              </a:extLst>
            </p:cNvPr>
            <p:cNvGrpSpPr/>
            <p:nvPr/>
          </p:nvGrpSpPr>
          <p:grpSpPr>
            <a:xfrm>
              <a:off x="4114800" y="2283140"/>
              <a:ext cx="1600200" cy="288609"/>
              <a:chOff x="4191000" y="2334716"/>
              <a:chExt cx="1567124" cy="22096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0951551-7BD8-3B9B-DBB3-6592283987DF}"/>
                  </a:ext>
                </a:extLst>
              </p:cNvPr>
              <p:cNvSpPr/>
              <p:nvPr/>
            </p:nvSpPr>
            <p:spPr>
              <a:xfrm>
                <a:off x="4191000" y="2334716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95A4102-DE77-6617-C458-4A3B96009819}"/>
                  </a:ext>
                </a:extLst>
              </p:cNvPr>
              <p:cNvSpPr/>
              <p:nvPr/>
            </p:nvSpPr>
            <p:spPr>
              <a:xfrm>
                <a:off x="4615124" y="2334717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0" name="Rounded Rectangular Callout 7">
            <a:extLst>
              <a:ext uri="{FF2B5EF4-FFF2-40B4-BE49-F238E27FC236}">
                <a16:creationId xmlns:a16="http://schemas.microsoft.com/office/drawing/2014/main" id="{3D59B524-BD49-2AC7-8896-6E175CD5896C}"/>
              </a:ext>
            </a:extLst>
          </p:cNvPr>
          <p:cNvSpPr/>
          <p:nvPr/>
        </p:nvSpPr>
        <p:spPr>
          <a:xfrm>
            <a:off x="1562100" y="104452"/>
            <a:ext cx="4604980" cy="612656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</a:rPr>
              <a:t>Where is the library</a:t>
            </a:r>
            <a:r>
              <a:rPr lang="en-US" sz="35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?</a:t>
            </a:r>
          </a:p>
        </p:txBody>
      </p:sp>
      <p:sp>
        <p:nvSpPr>
          <p:cNvPr id="21" name="Rounded Rectangular Callout 12">
            <a:extLst>
              <a:ext uri="{FF2B5EF4-FFF2-40B4-BE49-F238E27FC236}">
                <a16:creationId xmlns:a16="http://schemas.microsoft.com/office/drawing/2014/main" id="{D27EDAC7-2C80-CE43-0142-2968CAAB6497}"/>
              </a:ext>
            </a:extLst>
          </p:cNvPr>
          <p:cNvSpPr/>
          <p:nvPr/>
        </p:nvSpPr>
        <p:spPr>
          <a:xfrm>
            <a:off x="2441126" y="4251796"/>
            <a:ext cx="5219700" cy="610615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  <a:sym typeface="Barriecito"/>
              </a:rPr>
              <a:t>It’s on the ground floor.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9B79B3-3810-924D-935B-68118C86BE88}"/>
              </a:ext>
            </a:extLst>
          </p:cNvPr>
          <p:cNvGrpSpPr/>
          <p:nvPr/>
        </p:nvGrpSpPr>
        <p:grpSpPr>
          <a:xfrm>
            <a:off x="7913582" y="2283140"/>
            <a:ext cx="1158610" cy="847925"/>
            <a:chOff x="2743200" y="1251122"/>
            <a:chExt cx="3505200" cy="238742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FDCD701-02D0-9EA9-8F10-F54A1C370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50000"/>
                      </a14:imgEffect>
                    </a14:imgLayer>
                  </a14:imgProps>
                </a:ext>
              </a:extLst>
            </a:blip>
            <a:srcRect l="8195" t="17920" r="10096" b="21930"/>
            <a:stretch/>
          </p:blipFill>
          <p:spPr>
            <a:xfrm>
              <a:off x="2857500" y="1251122"/>
              <a:ext cx="3276600" cy="228600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793A902-82FD-8B6C-B17A-8692A5532A99}"/>
                </a:ext>
              </a:extLst>
            </p:cNvPr>
            <p:cNvSpPr/>
            <p:nvPr/>
          </p:nvSpPr>
          <p:spPr>
            <a:xfrm>
              <a:off x="2743200" y="1276350"/>
              <a:ext cx="3505200" cy="2362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E20F273-5373-7FB1-D42F-8F595BE48150}"/>
              </a:ext>
            </a:extLst>
          </p:cNvPr>
          <p:cNvCxnSpPr>
            <a:cxnSpLocks/>
          </p:cNvCxnSpPr>
          <p:nvPr/>
        </p:nvCxnSpPr>
        <p:spPr>
          <a:xfrm flipH="1">
            <a:off x="6424391" y="3104236"/>
            <a:ext cx="1616409" cy="11647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37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3" y="4241635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656" y="1462619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756" y="2742089"/>
            <a:ext cx="84173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titled-3.gif">
            <a:extLst>
              <a:ext uri="{FF2B5EF4-FFF2-40B4-BE49-F238E27FC236}">
                <a16:creationId xmlns:a16="http://schemas.microsoft.com/office/drawing/2014/main" id="{9EEAD50E-5A79-5DEE-1BCD-470B319B1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659" y="1895068"/>
            <a:ext cx="81022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Untitled-3.gif">
            <a:extLst>
              <a:ext uri="{FF2B5EF4-FFF2-40B4-BE49-F238E27FC236}">
                <a16:creationId xmlns:a16="http://schemas.microsoft.com/office/drawing/2014/main" id="{EC554771-3E69-286C-94E4-F96AFE202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1" y="3011743"/>
            <a:ext cx="919579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ntitled-3.gif">
            <a:extLst>
              <a:ext uri="{FF2B5EF4-FFF2-40B4-BE49-F238E27FC236}">
                <a16:creationId xmlns:a16="http://schemas.microsoft.com/office/drawing/2014/main" id="{F5611925-74B0-CD96-15AC-D7747A474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705814"/>
            <a:ext cx="825038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80866A6B-9F02-45B4-8DFD-12A3DB560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1518879" y="158686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7E27A0DF-2C5D-8A13-DD27-7AF335983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406611" y="3650595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58;p40">
            <a:extLst>
              <a:ext uri="{FF2B5EF4-FFF2-40B4-BE49-F238E27FC236}">
                <a16:creationId xmlns:a16="http://schemas.microsoft.com/office/drawing/2014/main" id="{9AB7E3EF-C3D3-2D37-D68D-9112614AE7D7}"/>
              </a:ext>
            </a:extLst>
          </p:cNvPr>
          <p:cNvSpPr txBox="1">
            <a:spLocks/>
          </p:cNvSpPr>
          <p:nvPr/>
        </p:nvSpPr>
        <p:spPr>
          <a:xfrm>
            <a:off x="2321009" y="17871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lsamiq Sans" panose="02010600030101010101" charset="0"/>
                <a:ea typeface="Balsamiq Sans" panose="02010600030101010101" charset="0"/>
                <a:cs typeface="Arial"/>
                <a:sym typeface="Arial"/>
              </a:rPr>
              <a:t>Unscramble</a:t>
            </a:r>
          </a:p>
        </p:txBody>
      </p:sp>
      <p:sp>
        <p:nvSpPr>
          <p:cNvPr id="12" name="Rounded Rectangular Callout 12">
            <a:extLst>
              <a:ext uri="{FF2B5EF4-FFF2-40B4-BE49-F238E27FC236}">
                <a16:creationId xmlns:a16="http://schemas.microsoft.com/office/drawing/2014/main" id="{33648ABE-8443-435E-7643-1634A5DCE8C3}"/>
              </a:ext>
            </a:extLst>
          </p:cNvPr>
          <p:cNvSpPr/>
          <p:nvPr/>
        </p:nvSpPr>
        <p:spPr>
          <a:xfrm>
            <a:off x="1371601" y="3511779"/>
            <a:ext cx="5638800" cy="1015663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202C70"/>
              </a:solidFill>
              <a:effectLst/>
              <a:uLnTx/>
              <a:uFillTx/>
              <a:latin typeface="Amasis MT Pro Black" panose="02040A04050005020304" pitchFamily="18" charset="0"/>
              <a:ea typeface="Barriecito"/>
              <a:cs typeface="Barriecito"/>
              <a:sym typeface="Barriecito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69821F-4E69-C88F-7E1A-121A52BED6C3}"/>
              </a:ext>
            </a:extLst>
          </p:cNvPr>
          <p:cNvSpPr/>
          <p:nvPr/>
        </p:nvSpPr>
        <p:spPr>
          <a:xfrm>
            <a:off x="1594738" y="3620337"/>
            <a:ext cx="588610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Balsamiq Sans" panose="020B0604020202020204" charset="0"/>
                <a:ea typeface="Balsamiq Sans" panose="020B0604020202020204" charset="0"/>
                <a:sym typeface="Arial"/>
              </a:rPr>
              <a:t>s_c_nd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Balsamiq Sans" panose="020B0604020202020204" charset="0"/>
                <a:ea typeface="Balsamiq Sans" panose="020B060402020202020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704848"/>
                </a:solidFill>
                <a:effectLst/>
                <a:uLnTx/>
                <a:uFillTx/>
                <a:latin typeface="Balsamiq Sans" panose="020B0604020202020204" charset="0"/>
                <a:ea typeface="Balsamiq Sans" panose="020B0604020202020204" charset="0"/>
                <a:sym typeface="Arial"/>
              </a:rPr>
              <a:t>f_o_r</a:t>
            </a:r>
            <a:endParaRPr kumimoji="0" lang="en-US" sz="6000" b="1" i="0" u="none" strike="noStrike" kern="0" cap="none" spc="0" normalizeH="0" baseline="0" noProof="0" dirty="0">
              <a:ln w="0"/>
              <a:solidFill>
                <a:srgbClr val="202C70"/>
              </a:solidFill>
              <a:effectLst>
                <a:outerShdw blurRad="38100" dist="19050" dir="2700000" algn="tl" rotWithShape="0">
                  <a:srgbClr val="202C70">
                    <a:alpha val="40000"/>
                  </a:srgbClr>
                </a:outerShdw>
              </a:effectLst>
              <a:uLnTx/>
              <a:uFillTx/>
              <a:latin typeface="Balsamiq Sans" panose="020B0604020202020204" charset="0"/>
              <a:ea typeface="Balsamiq Sans" panose="020B060402020202020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C64194-AFE4-68D3-1B4A-14944C8EC81F}"/>
              </a:ext>
            </a:extLst>
          </p:cNvPr>
          <p:cNvSpPr txBox="1"/>
          <p:nvPr/>
        </p:nvSpPr>
        <p:spPr>
          <a:xfrm>
            <a:off x="2486945" y="2721955"/>
            <a:ext cx="5309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 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e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98E39-18DD-8CE7-DCB3-DC141C2C2E45}"/>
              </a:ext>
            </a:extLst>
          </p:cNvPr>
          <p:cNvSpPr txBox="1"/>
          <p:nvPr/>
        </p:nvSpPr>
        <p:spPr>
          <a:xfrm>
            <a:off x="3339138" y="3563742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5CF417-ABFB-9350-2568-5FB153B8D47E}"/>
              </a:ext>
            </a:extLst>
          </p:cNvPr>
          <p:cNvSpPr txBox="1"/>
          <p:nvPr/>
        </p:nvSpPr>
        <p:spPr>
          <a:xfrm>
            <a:off x="5229913" y="3471181"/>
            <a:ext cx="5309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169EAF-E6D2-67A2-2241-E3104EAC2F3E}"/>
              </a:ext>
            </a:extLst>
          </p:cNvPr>
          <p:cNvSpPr txBox="1"/>
          <p:nvPr/>
        </p:nvSpPr>
        <p:spPr>
          <a:xfrm>
            <a:off x="5983965" y="3563742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cs typeface="Arial"/>
                <a:sym typeface="Arial"/>
              </a:rPr>
              <a:t>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10491-803D-269D-09D6-D91AEEC0617A}"/>
              </a:ext>
            </a:extLst>
          </p:cNvPr>
          <p:cNvGrpSpPr/>
          <p:nvPr/>
        </p:nvGrpSpPr>
        <p:grpSpPr>
          <a:xfrm>
            <a:off x="2360700" y="977959"/>
            <a:ext cx="4422601" cy="2355791"/>
            <a:chOff x="2585067" y="1225878"/>
            <a:chExt cx="4931818" cy="2822456"/>
          </a:xfrm>
        </p:grpSpPr>
        <p:pic>
          <p:nvPicPr>
            <p:cNvPr id="5" name="Picture 4" descr="Free grand schools, Download Free grand schools png images, Free ClipArts  on Clipart Library">
              <a:extLst>
                <a:ext uri="{FF2B5EF4-FFF2-40B4-BE49-F238E27FC236}">
                  <a16:creationId xmlns:a16="http://schemas.microsoft.com/office/drawing/2014/main" id="{F073F8E2-E041-6AA6-9F28-A0B8BFD690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" t="2534"/>
            <a:stretch/>
          </p:blipFill>
          <p:spPr bwMode="auto">
            <a:xfrm>
              <a:off x="2585067" y="1225878"/>
              <a:ext cx="4931818" cy="282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E41011-46DE-5C8C-8537-C2A846CED2D1}"/>
                </a:ext>
              </a:extLst>
            </p:cNvPr>
            <p:cNvGrpSpPr/>
            <p:nvPr/>
          </p:nvGrpSpPr>
          <p:grpSpPr>
            <a:xfrm>
              <a:off x="4114800" y="2283140"/>
              <a:ext cx="1600200" cy="288609"/>
              <a:chOff x="4191000" y="2334716"/>
              <a:chExt cx="1567124" cy="220964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9764F22-7A53-91EA-EA58-606860E3BE7B}"/>
                  </a:ext>
                </a:extLst>
              </p:cNvPr>
              <p:cNvSpPr/>
              <p:nvPr/>
            </p:nvSpPr>
            <p:spPr>
              <a:xfrm>
                <a:off x="4191000" y="2334716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BF3F5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AA958A2-CBAE-1BFE-0BFC-927180FDE056}"/>
                  </a:ext>
                </a:extLst>
              </p:cNvPr>
              <p:cNvSpPr/>
              <p:nvPr/>
            </p:nvSpPr>
            <p:spPr>
              <a:xfrm>
                <a:off x="4615124" y="2334717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BF3F5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</p:grp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F631A7-B101-5587-3434-09A3DD96B926}"/>
              </a:ext>
            </a:extLst>
          </p:cNvPr>
          <p:cNvCxnSpPr>
            <a:cxnSpLocks/>
          </p:cNvCxnSpPr>
          <p:nvPr/>
        </p:nvCxnSpPr>
        <p:spPr>
          <a:xfrm flipV="1">
            <a:off x="2832487" y="2101302"/>
            <a:ext cx="280399" cy="1462440"/>
          </a:xfrm>
          <a:prstGeom prst="straightConnector1">
            <a:avLst/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54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3" y="4210050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5051" y="1181923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033" y="2345804"/>
            <a:ext cx="84173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titled-3.gif">
            <a:extLst>
              <a:ext uri="{FF2B5EF4-FFF2-40B4-BE49-F238E27FC236}">
                <a16:creationId xmlns:a16="http://schemas.microsoft.com/office/drawing/2014/main" id="{CA506F38-1D76-7FAC-67CC-3056B7D2A3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4358" y="2004747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1C9A9F3F-BAC1-6EAE-A0BD-EBB13A41A6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52" t="25537" r="31424" b="55640"/>
          <a:stretch/>
        </p:blipFill>
        <p:spPr>
          <a:xfrm>
            <a:off x="7736279" y="4739454"/>
            <a:ext cx="1407721" cy="404197"/>
          </a:xfrm>
          <a:prstGeom prst="rect">
            <a:avLst/>
          </a:prstGeom>
        </p:spPr>
      </p:pic>
      <p:pic>
        <p:nvPicPr>
          <p:cNvPr id="7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E9BAD724-F35A-DD7E-1784-3BD9DC05A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1344224" y="110323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2A6D2BFD-C81D-9881-262F-F3DFBD04E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182560" y="3181350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358;p40">
            <a:extLst>
              <a:ext uri="{FF2B5EF4-FFF2-40B4-BE49-F238E27FC236}">
                <a16:creationId xmlns:a16="http://schemas.microsoft.com/office/drawing/2014/main" id="{9989A290-B62D-1F12-909A-6D05216B9F4A}"/>
              </a:ext>
            </a:extLst>
          </p:cNvPr>
          <p:cNvSpPr txBox="1">
            <a:spLocks/>
          </p:cNvSpPr>
          <p:nvPr/>
        </p:nvSpPr>
        <p:spPr>
          <a:xfrm>
            <a:off x="3048000" y="0"/>
            <a:ext cx="4086300" cy="9785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Unscramble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AB225014-1C17-1335-21EE-B712FAF03E4F}"/>
              </a:ext>
            </a:extLst>
          </p:cNvPr>
          <p:cNvSpPr/>
          <p:nvPr/>
        </p:nvSpPr>
        <p:spPr>
          <a:xfrm>
            <a:off x="2904656" y="3714102"/>
            <a:ext cx="3270757" cy="1150188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b="1" dirty="0">
              <a:solidFill>
                <a:schemeClr val="tx1"/>
              </a:solidFill>
              <a:latin typeface="Amasis MT Pro Black" panose="02040A04050005020304" pitchFamily="18" charset="0"/>
              <a:ea typeface="Barriecito"/>
              <a:cs typeface="Barriecito"/>
              <a:sym typeface="Barrieci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BB49D0-7104-33F9-4425-E69C4655B22B}"/>
              </a:ext>
            </a:extLst>
          </p:cNvPr>
          <p:cNvSpPr/>
          <p:nvPr/>
        </p:nvSpPr>
        <p:spPr>
          <a:xfrm>
            <a:off x="2000757" y="3831740"/>
            <a:ext cx="49933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l_br_r</a:t>
            </a:r>
            <a:r>
              <a:rPr lang="en-US" sz="60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samiq Sans" panose="02010600030101010101" charset="0"/>
              <a:ea typeface="Balsamiq Sans" panose="02010600030101010101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CD802C-001D-3A23-8730-5AC43442C39C}"/>
              </a:ext>
            </a:extLst>
          </p:cNvPr>
          <p:cNvSpPr txBox="1"/>
          <p:nvPr/>
        </p:nvSpPr>
        <p:spPr>
          <a:xfrm>
            <a:off x="3403078" y="3728820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4C7CFF-285D-C50F-7354-284DF606D4F6}"/>
              </a:ext>
            </a:extLst>
          </p:cNvPr>
          <p:cNvSpPr txBox="1"/>
          <p:nvPr/>
        </p:nvSpPr>
        <p:spPr>
          <a:xfrm>
            <a:off x="4517951" y="2843819"/>
            <a:ext cx="374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D446D3-21D2-F19F-6136-31CAF0082884}"/>
              </a:ext>
            </a:extLst>
          </p:cNvPr>
          <p:cNvSpPr txBox="1"/>
          <p:nvPr/>
        </p:nvSpPr>
        <p:spPr>
          <a:xfrm>
            <a:off x="5323045" y="3781364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y</a:t>
            </a:r>
            <a:endParaRPr lang="en-US" sz="54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445D839-B317-7767-93E3-C2AA1F6C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2429612" y="917752"/>
            <a:ext cx="5158712" cy="264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5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67" y="4110039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631" y="670495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2873" y="2879665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7776" y="483763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2567" y="2932744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2754" y="1364826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0521" y="2154997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8508" y="1304271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2466" y="2112236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9624" y="1273934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4220" y="2094442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Gift GIFs | Teno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4636" y="302125"/>
            <a:ext cx="3887526" cy="3887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01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22" y="4237825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" descr="Cartoon running man Royalty Free Vector Image - Vecto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 sz="1800"/>
          </a:p>
        </p:txBody>
      </p:sp>
      <p:pic>
        <p:nvPicPr>
          <p:cNvPr id="12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81" y="2228850"/>
            <a:ext cx="810349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9270" y="949380"/>
            <a:ext cx="896444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369" y="2228850"/>
            <a:ext cx="84173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863" y="759266"/>
            <a:ext cx="87866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12">
            <a:extLst>
              <a:ext uri="{FF2B5EF4-FFF2-40B4-BE49-F238E27FC236}">
                <a16:creationId xmlns:a16="http://schemas.microsoft.com/office/drawing/2014/main" id="{173079D1-0A54-F060-F7C6-179F6E68D38E}"/>
              </a:ext>
            </a:extLst>
          </p:cNvPr>
          <p:cNvSpPr/>
          <p:nvPr/>
        </p:nvSpPr>
        <p:spPr>
          <a:xfrm>
            <a:off x="1907487" y="3569783"/>
            <a:ext cx="5495127" cy="1147763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 b="1" dirty="0">
              <a:solidFill>
                <a:schemeClr val="tx1"/>
              </a:solidFill>
              <a:latin typeface="Amasis MT Pro Black" panose="02040A04050005020304" pitchFamily="18" charset="0"/>
              <a:ea typeface="Barriecito"/>
              <a:cs typeface="Barriecito"/>
              <a:sym typeface="Barriecito"/>
            </a:endParaRPr>
          </a:p>
        </p:txBody>
      </p:sp>
      <p:pic>
        <p:nvPicPr>
          <p:cNvPr id="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B7BD75E1-F377-57FA-25E6-5070E331A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1518879" y="158686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8695FB99-07B9-E0EC-B854-B8B6A5CCC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406611" y="3650595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773168-132F-4F41-9EDD-32B02AFB8D54}"/>
              </a:ext>
            </a:extLst>
          </p:cNvPr>
          <p:cNvSpPr/>
          <p:nvPr/>
        </p:nvSpPr>
        <p:spPr>
          <a:xfrm>
            <a:off x="1759451" y="3674304"/>
            <a:ext cx="587770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 _</a:t>
            </a:r>
            <a:r>
              <a:rPr lang="en-US" sz="6000" b="1" dirty="0" err="1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s</a:t>
            </a:r>
            <a:r>
              <a:rPr lang="en-US" sz="5500" b="1" dirty="0" err="1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</a:t>
            </a:r>
            <a:r>
              <a:rPr lang="en-US" sz="6000" b="1" dirty="0" err="1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c</a:t>
            </a:r>
            <a:r>
              <a:rPr lang="en-US" sz="55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  </a:t>
            </a:r>
            <a:r>
              <a:rPr lang="en-US" sz="60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r</a:t>
            </a:r>
            <a:r>
              <a:rPr lang="en-US" sz="55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 </a:t>
            </a:r>
            <a:r>
              <a:rPr lang="en-US" altLang="zh-CN" sz="55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_</a:t>
            </a:r>
            <a:r>
              <a:rPr lang="en-US" altLang="zh-CN" sz="6000" b="1" dirty="0">
                <a:solidFill>
                  <a:srgbClr val="704848"/>
                </a:solidFill>
                <a:latin typeface="Balsamiq Sans" panose="02010600030101010101" charset="0"/>
                <a:ea typeface="Balsamiq Sans" panose="02010600030101010101" charset="0"/>
              </a:rPr>
              <a:t>m</a:t>
            </a:r>
            <a:endParaRPr lang="en-US" sz="55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lsamiq Sans" panose="02010600030101010101" charset="0"/>
              <a:ea typeface="Balsamiq Sans" panose="02010600030101010101" charset="0"/>
            </a:endParaRPr>
          </a:p>
        </p:txBody>
      </p:sp>
      <p:sp>
        <p:nvSpPr>
          <p:cNvPr id="10" name="Google Shape;358;p40">
            <a:extLst>
              <a:ext uri="{FF2B5EF4-FFF2-40B4-BE49-F238E27FC236}">
                <a16:creationId xmlns:a16="http://schemas.microsoft.com/office/drawing/2014/main" id="{2450CEA0-F7DC-B9D6-E5B3-4D2CCD78A907}"/>
              </a:ext>
            </a:extLst>
          </p:cNvPr>
          <p:cNvSpPr txBox="1">
            <a:spLocks/>
          </p:cNvSpPr>
          <p:nvPr/>
        </p:nvSpPr>
        <p:spPr>
          <a:xfrm>
            <a:off x="2903925" y="97882"/>
            <a:ext cx="3727624" cy="7212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Unscramble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5F744E-E494-2EF9-F7F0-CC849A42D94D}"/>
              </a:ext>
            </a:extLst>
          </p:cNvPr>
          <p:cNvSpPr txBox="1"/>
          <p:nvPr/>
        </p:nvSpPr>
        <p:spPr>
          <a:xfrm>
            <a:off x="2210810" y="3588520"/>
            <a:ext cx="500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C9D924-FC2F-00F3-4930-0C66FF2D9393}"/>
              </a:ext>
            </a:extLst>
          </p:cNvPr>
          <p:cNvSpPr txBox="1"/>
          <p:nvPr/>
        </p:nvSpPr>
        <p:spPr>
          <a:xfrm>
            <a:off x="2903925" y="3569783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FF869-AD2E-2158-E750-F1784B2D66B8}"/>
              </a:ext>
            </a:extLst>
          </p:cNvPr>
          <p:cNvSpPr txBox="1"/>
          <p:nvPr/>
        </p:nvSpPr>
        <p:spPr>
          <a:xfrm>
            <a:off x="3789491" y="3588521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95CBE-D091-9273-B02F-CD366356C86D}"/>
              </a:ext>
            </a:extLst>
          </p:cNvPr>
          <p:cNvSpPr txBox="1"/>
          <p:nvPr/>
        </p:nvSpPr>
        <p:spPr>
          <a:xfrm>
            <a:off x="5205972" y="3576406"/>
            <a:ext cx="514430" cy="103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778F08-9F36-2CC5-5B3E-78A4CB54B552}"/>
              </a:ext>
            </a:extLst>
          </p:cNvPr>
          <p:cNvSpPr txBox="1"/>
          <p:nvPr/>
        </p:nvSpPr>
        <p:spPr>
          <a:xfrm>
            <a:off x="5720676" y="3597098"/>
            <a:ext cx="530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726C7-7E02-20C1-55A9-1B8AE8044F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500" t="50545" r="12500" b="4363"/>
          <a:stretch/>
        </p:blipFill>
        <p:spPr>
          <a:xfrm>
            <a:off x="2210810" y="983424"/>
            <a:ext cx="541431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200400" y="277816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087516" y="3638551"/>
            <a:ext cx="3810000" cy="6129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Listen, point and say.</a:t>
            </a:r>
            <a:endParaRPr sz="28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1944348" y="2407864"/>
            <a:ext cx="4075451" cy="687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2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956666" y="1026991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01</a:t>
            </a:r>
            <a:endParaRPr sz="4800"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192249" y="3557082"/>
            <a:ext cx="1013906" cy="8686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03</a:t>
            </a:r>
            <a:endParaRPr sz="4800" dirty="0"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020716" y="2384531"/>
            <a:ext cx="1066800" cy="842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02</a:t>
            </a:r>
            <a:endParaRPr sz="4800" dirty="0"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1944348" y="857159"/>
            <a:ext cx="4075450" cy="9840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2800" dirty="0">
              <a:latin typeface="Balsamiq Sans"/>
              <a:ea typeface="Balsamiq Sans"/>
              <a:cs typeface="Balsamiq Sans"/>
              <a:sym typeface="Balsamiq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28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6884700" y="-38036"/>
            <a:ext cx="2305501" cy="54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1625" y="3095250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-953072" y="863584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884700" y="1260283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2800" b="1" dirty="0">
                <a:latin typeface="Balsamiq Sans" panose="020B0604020202020204" charset="0"/>
                <a:ea typeface="Balsamiq Sans" panose="020B0604020202020204" charset="0"/>
              </a:rPr>
              <a:t>Let's talk.</a:t>
            </a:r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851813" y="1093817"/>
            <a:ext cx="1194900" cy="98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sz="4800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866774" y="2155819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sz="4800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884700" y="2941036"/>
            <a:ext cx="23055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800" dirty="0">
                <a:latin typeface="Balsamiq Sans"/>
                <a:ea typeface="Balsamiq Sans"/>
                <a:cs typeface="Balsamiq Sans"/>
                <a:sym typeface="Balsamiq Sans"/>
              </a:rPr>
              <a:t>Fun corner &amp; 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198144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uclear Explosion Nuclear Weapon Clip Art - Explosion Bomb Gif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13838" y="411512"/>
            <a:ext cx="3077282" cy="3119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Hình chữ nhật: Góc Tròn 11"/>
          <p:cNvSpPr/>
          <p:nvPr/>
        </p:nvSpPr>
        <p:spPr>
          <a:xfrm>
            <a:off x="3113839" y="3731419"/>
            <a:ext cx="3987403" cy="971550"/>
          </a:xfrm>
          <a:prstGeom prst="roundRect">
            <a:avLst/>
          </a:prstGeom>
          <a:solidFill>
            <a:srgbClr val="B00058"/>
          </a:solidFill>
          <a:ln>
            <a:solidFill>
              <a:srgbClr val="B000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950" dirty="0">
                <a:latin typeface="Amasis MT Pro Black" panose="02040A04050005020304" pitchFamily="18" charset="0"/>
              </a:rPr>
              <a:t>- 3 stars</a:t>
            </a:r>
          </a:p>
        </p:txBody>
      </p:sp>
    </p:spTree>
    <p:extLst>
      <p:ext uri="{BB962C8B-B14F-4D97-AF65-F5344CB8AC3E}">
        <p14:creationId xmlns:p14="http://schemas.microsoft.com/office/powerpoint/2010/main" val="150377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9" y="4272787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149" y="1809750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882" y="2800350"/>
            <a:ext cx="861246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7">
            <a:extLst>
              <a:ext uri="{FF2B5EF4-FFF2-40B4-BE49-F238E27FC236}">
                <a16:creationId xmlns:a16="http://schemas.microsoft.com/office/drawing/2014/main" id="{25D6F5CE-8857-54D4-0249-718DF2FB2907}"/>
              </a:ext>
            </a:extLst>
          </p:cNvPr>
          <p:cNvSpPr/>
          <p:nvPr/>
        </p:nvSpPr>
        <p:spPr>
          <a:xfrm>
            <a:off x="1490613" y="104452"/>
            <a:ext cx="6438900" cy="612656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</a:rPr>
              <a:t>Where is the computer room</a:t>
            </a:r>
            <a:r>
              <a:rPr lang="en-US" sz="35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?</a:t>
            </a:r>
          </a:p>
        </p:txBody>
      </p:sp>
      <p:sp>
        <p:nvSpPr>
          <p:cNvPr id="5" name="Rounded Rectangular Callout 12">
            <a:extLst>
              <a:ext uri="{FF2B5EF4-FFF2-40B4-BE49-F238E27FC236}">
                <a16:creationId xmlns:a16="http://schemas.microsoft.com/office/drawing/2014/main" id="{857988B5-F85B-FE1D-DE36-7856CFA8BBEF}"/>
              </a:ext>
            </a:extLst>
          </p:cNvPr>
          <p:cNvSpPr/>
          <p:nvPr/>
        </p:nvSpPr>
        <p:spPr>
          <a:xfrm>
            <a:off x="3276600" y="4406548"/>
            <a:ext cx="4572000" cy="541324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  <a:sym typeface="Barriecito"/>
              </a:rPr>
              <a:t>It’s on the third floor.</a:t>
            </a:r>
          </a:p>
        </p:txBody>
      </p:sp>
      <p:pic>
        <p:nvPicPr>
          <p:cNvPr id="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E818CFDD-3092-DD20-939B-796670FE61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561603" y="104452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9213AFD1-FB03-C18A-0613-C3B273007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039100" y="3562350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DA1CE27-CCD9-1378-58A8-F7FB7F3CFC5B}"/>
              </a:ext>
            </a:extLst>
          </p:cNvPr>
          <p:cNvGrpSpPr/>
          <p:nvPr/>
        </p:nvGrpSpPr>
        <p:grpSpPr>
          <a:xfrm>
            <a:off x="1403424" y="889172"/>
            <a:ext cx="4931818" cy="3200400"/>
            <a:chOff x="2585067" y="1225878"/>
            <a:chExt cx="4931818" cy="2822456"/>
          </a:xfrm>
        </p:grpSpPr>
        <p:pic>
          <p:nvPicPr>
            <p:cNvPr id="14" name="Picture 4" descr="Free grand schools, Download Free grand schools png images, Free ClipArts  on Clipart Library">
              <a:extLst>
                <a:ext uri="{FF2B5EF4-FFF2-40B4-BE49-F238E27FC236}">
                  <a16:creationId xmlns:a16="http://schemas.microsoft.com/office/drawing/2014/main" id="{E62E0C30-3482-B9C9-95E5-F662452CC7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" t="2534"/>
            <a:stretch/>
          </p:blipFill>
          <p:spPr bwMode="auto">
            <a:xfrm>
              <a:off x="2585067" y="1225878"/>
              <a:ext cx="4931818" cy="282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0D1BDC4-DEF8-8B70-A633-BC78810F45E8}"/>
                </a:ext>
              </a:extLst>
            </p:cNvPr>
            <p:cNvGrpSpPr/>
            <p:nvPr/>
          </p:nvGrpSpPr>
          <p:grpSpPr>
            <a:xfrm>
              <a:off x="4114800" y="2283140"/>
              <a:ext cx="1600200" cy="288609"/>
              <a:chOff x="4191000" y="2334716"/>
              <a:chExt cx="1567124" cy="22096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A84240B-6F2C-86DD-6F15-8C2667C251AC}"/>
                  </a:ext>
                </a:extLst>
              </p:cNvPr>
              <p:cNvSpPr/>
              <p:nvPr/>
            </p:nvSpPr>
            <p:spPr>
              <a:xfrm>
                <a:off x="4191000" y="2334716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0A1B541-399D-08D8-3C39-0BBFB8C5D997}"/>
                  </a:ext>
                </a:extLst>
              </p:cNvPr>
              <p:cNvSpPr/>
              <p:nvPr/>
            </p:nvSpPr>
            <p:spPr>
              <a:xfrm>
                <a:off x="4615124" y="2334717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396AA5-74B1-CA41-526B-E5E9F8870757}"/>
              </a:ext>
            </a:extLst>
          </p:cNvPr>
          <p:cNvCxnSpPr>
            <a:cxnSpLocks/>
          </p:cNvCxnSpPr>
          <p:nvPr/>
        </p:nvCxnSpPr>
        <p:spPr>
          <a:xfrm flipH="1">
            <a:off x="4533357" y="1733550"/>
            <a:ext cx="1715043" cy="228600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BAB6F3-9CA8-F642-AFEE-C5D875820255}"/>
              </a:ext>
            </a:extLst>
          </p:cNvPr>
          <p:cNvGrpSpPr/>
          <p:nvPr/>
        </p:nvGrpSpPr>
        <p:grpSpPr>
          <a:xfrm>
            <a:off x="6248400" y="811968"/>
            <a:ext cx="2805271" cy="2335616"/>
            <a:chOff x="2743200" y="1276350"/>
            <a:chExt cx="3505200" cy="237384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56945B-D3CB-1C6E-3E80-8AC060112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50000"/>
                      </a14:imgEffect>
                    </a14:imgLayer>
                  </a14:imgProps>
                </a:ext>
              </a:extLst>
            </a:blip>
            <a:srcRect l="61667" t="2545" r="4167" b="52365"/>
            <a:stretch/>
          </p:blipFill>
          <p:spPr>
            <a:xfrm>
              <a:off x="2971800" y="1280791"/>
              <a:ext cx="3133725" cy="2369402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B1CC6F5-16DF-DA26-46B2-7C2128C31312}"/>
                </a:ext>
              </a:extLst>
            </p:cNvPr>
            <p:cNvSpPr/>
            <p:nvPr/>
          </p:nvSpPr>
          <p:spPr>
            <a:xfrm>
              <a:off x="2743200" y="1276350"/>
              <a:ext cx="3505200" cy="2362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428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10050"/>
            <a:ext cx="1175147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43" y="1072577"/>
            <a:ext cx="79851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titled-3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64" y="2424531"/>
            <a:ext cx="79851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ute boy and girl with happy face Stock Vector Image &amp; Art - Alamy">
            <a:extLst>
              <a:ext uri="{FF2B5EF4-FFF2-40B4-BE49-F238E27FC236}">
                <a16:creationId xmlns:a16="http://schemas.microsoft.com/office/drawing/2014/main" id="{E34B36A4-41F3-A6AE-7CCE-56107FACB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2188" l="6390" r="89457">
                        <a14:foregroundMark x1="11182" y1="10938" x2="36741" y2="5938"/>
                        <a14:foregroundMark x1="36741" y1="5938" x2="39297" y2="6250"/>
                        <a14:foregroundMark x1="52077" y1="34375" x2="45687" y2="44375"/>
                        <a14:foregroundMark x1="45687" y1="44375" x2="45687" y2="44688"/>
                        <a14:foregroundMark x1="32907" y1="42188" x2="26837" y2="48750"/>
                        <a14:foregroundMark x1="18530" y1="41250" x2="14058" y2="45313"/>
                        <a14:foregroundMark x1="14058" y1="45313" x2="6390" y2="57188"/>
                        <a14:foregroundMark x1="18211" y1="89688" x2="22684" y2="86563"/>
                        <a14:foregroundMark x1="39936" y1="89063" x2="33227" y2="84375"/>
                        <a14:foregroundMark x1="37061" y1="44063" x2="30032" y2="39688"/>
                        <a14:foregroundMark x1="7348" y1="7813" x2="8307" y2="27813"/>
                        <a14:foregroundMark x1="8307" y1="27813" x2="8307" y2="29063"/>
                        <a14:foregroundMark x1="23003" y1="1250" x2="23003" y2="1250"/>
                        <a14:foregroundMark x1="31310" y1="3750" x2="31310" y2="3750"/>
                        <a14:foregroundMark x1="43450" y1="25625" x2="43450" y2="25625"/>
                        <a14:foregroundMark x1="26518" y1="22188" x2="33227" y2="28438"/>
                        <a14:foregroundMark x1="16294" y1="22188" x2="23323" y2="31563"/>
                        <a14:foregroundMark x1="40256" y1="12188" x2="45048" y2="24063"/>
                        <a14:foregroundMark x1="22045" y1="51563" x2="20447" y2="60938"/>
                        <a14:foregroundMark x1="19489" y1="90313" x2="17572" y2="91250"/>
                        <a14:foregroundMark x1="35783" y1="88750" x2="38339" y2="90938"/>
                        <a14:foregroundMark x1="40256" y1="91563" x2="43131" y2="92188"/>
                        <a14:foregroundMark x1="36422" y1="91250" x2="33546" y2="89063"/>
                        <a14:foregroundMark x1="24281" y1="90938" x2="21086" y2="9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09" b="7614"/>
          <a:stretch/>
        </p:blipFill>
        <p:spPr bwMode="auto">
          <a:xfrm>
            <a:off x="418876" y="98077"/>
            <a:ext cx="841821" cy="141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Boy And Girl, Download Free Boy And Girl png images, Free ClipArts on  Clipart Library">
            <a:extLst>
              <a:ext uri="{FF2B5EF4-FFF2-40B4-BE49-F238E27FC236}">
                <a16:creationId xmlns:a16="http://schemas.microsoft.com/office/drawing/2014/main" id="{86EB3F46-A202-BC71-D769-3516571B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943" l="16100" r="87900">
                        <a14:foregroundMark x1="23300" y1="10057" x2="28450" y2="17314"/>
                        <a14:foregroundMark x1="17700" y1="22800" x2="16100" y2="31429"/>
                        <a14:foregroundMark x1="27650" y1="23943" x2="25650" y2="29657"/>
                        <a14:foregroundMark x1="25450" y1="16857" x2="24400" y2="27429"/>
                        <a14:foregroundMark x1="24400" y1="27429" x2="24650" y2="28286"/>
                        <a14:foregroundMark x1="35050" y1="19371" x2="34850" y2="23714"/>
                        <a14:foregroundMark x1="37450" y1="19143" x2="38250" y2="20057"/>
                        <a14:foregroundMark x1="39250" y1="19371" x2="37850" y2="17314"/>
                        <a14:foregroundMark x1="32450" y1="30286" x2="30650" y2="33943"/>
                        <a14:foregroundMark x1="36450" y1="22343" x2="29950" y2="37486"/>
                        <a14:foregroundMark x1="29950" y1="37486" x2="29850" y2="38286"/>
                        <a14:foregroundMark x1="19900" y1="62457" x2="22500" y2="66571"/>
                        <a14:foregroundMark x1="26250" y1="85714" x2="27450" y2="91829"/>
                        <a14:foregroundMark x1="34250" y1="91143" x2="36850" y2="93657"/>
                        <a14:foregroundMark x1="37450" y1="93200" x2="28050" y2="94571"/>
                        <a14:foregroundMark x1="73150" y1="16857" x2="70350" y2="31200"/>
                        <a14:foregroundMark x1="66550" y1="16400" x2="60100" y2="25600"/>
                        <a14:foregroundMark x1="60100" y1="25600" x2="59750" y2="26914"/>
                        <a14:foregroundMark x1="65750" y1="13886" x2="71900" y2="14000"/>
                        <a14:foregroundMark x1="71900" y1="14000" x2="81800" y2="19257"/>
                        <a14:foregroundMark x1="81800" y1="19257" x2="83900" y2="34571"/>
                        <a14:foregroundMark x1="83900" y1="34571" x2="78750" y2="41657"/>
                        <a14:foregroundMark x1="78750" y1="41657" x2="71700" y2="47086"/>
                        <a14:foregroundMark x1="71700" y1="47086" x2="71000" y2="58457"/>
                        <a14:foregroundMark x1="71000" y1="58457" x2="75600" y2="70286"/>
                        <a14:foregroundMark x1="75600" y1="70286" x2="74750" y2="78857"/>
                        <a14:foregroundMark x1="78300" y1="50114" x2="72850" y2="41486"/>
                        <a14:foregroundMark x1="72850" y1="41486" x2="67050" y2="19029"/>
                        <a14:foregroundMark x1="67050" y1="19029" x2="60150" y2="18000"/>
                        <a14:foregroundMark x1="69150" y1="11371" x2="76200" y2="12057"/>
                        <a14:foregroundMark x1="76200" y1="12057" x2="82050" y2="15371"/>
                        <a14:foregroundMark x1="82050" y1="15371" x2="84700" y2="26457"/>
                        <a14:foregroundMark x1="81700" y1="12057" x2="84700" y2="18686"/>
                        <a14:foregroundMark x1="87900" y1="17086" x2="87900" y2="17086"/>
                        <a14:foregroundMark x1="35850" y1="13200" x2="22700" y2="19143"/>
                        <a14:foregroundMark x1="21900" y1="14343" x2="19100" y2="19829"/>
                        <a14:foregroundMark x1="39450" y1="11600" x2="39450" y2="11600"/>
                        <a14:foregroundMark x1="25250" y1="36686" x2="26050" y2="68400"/>
                        <a14:foregroundMark x1="37050" y1="45600" x2="37850" y2="49486"/>
                        <a14:foregroundMark x1="20500" y1="46057" x2="19500" y2="51714"/>
                        <a14:foregroundMark x1="25650" y1="70629" x2="25050" y2="80000"/>
                        <a14:foregroundMark x1="33250" y1="68629" x2="33450" y2="78171"/>
                        <a14:foregroundMark x1="32050" y1="84571" x2="32250" y2="88229"/>
                        <a14:foregroundMark x1="73350" y1="94114" x2="68550" y2="95943"/>
                        <a14:foregroundMark x1="68550" y1="95943" x2="68350" y2="95943"/>
                        <a14:foregroundMark x1="64150" y1="93429" x2="69350" y2="92971"/>
                        <a14:foregroundMark x1="74150" y1="23257" x2="73350" y2="28514"/>
                        <a14:foregroundMark x1="65150" y1="23943" x2="63350" y2="29886"/>
                        <a14:foregroundMark x1="74350" y1="23486" x2="72750" y2="32343"/>
                        <a14:foregroundMark x1="65750" y1="23714" x2="65150" y2="29886"/>
                        <a14:foregroundMark x1="65150" y1="29886" x2="65150" y2="29886"/>
                        <a14:foregroundMark x1="76300" y1="25314" x2="74150" y2="29657"/>
                        <a14:foregroundMark x1="82500" y1="12514" x2="82900" y2="18914"/>
                        <a14:foregroundMark x1="29050" y1="56971" x2="31250" y2="62457"/>
                        <a14:foregroundMark x1="35650" y1="24171" x2="36650" y2="26229"/>
                        <a14:foregroundMark x1="26450" y1="88229" x2="25650" y2="90457"/>
                        <a14:foregroundMark x1="16500" y1="19829" x2="16500" y2="246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3" t="6296" r="51944"/>
          <a:stretch/>
        </p:blipFill>
        <p:spPr bwMode="auto">
          <a:xfrm flipH="1">
            <a:off x="8028733" y="3519703"/>
            <a:ext cx="626467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7">
            <a:extLst>
              <a:ext uri="{FF2B5EF4-FFF2-40B4-BE49-F238E27FC236}">
                <a16:creationId xmlns:a16="http://schemas.microsoft.com/office/drawing/2014/main" id="{00D1D155-B185-3410-A053-522CD6A927F6}"/>
              </a:ext>
            </a:extLst>
          </p:cNvPr>
          <p:cNvSpPr/>
          <p:nvPr/>
        </p:nvSpPr>
        <p:spPr>
          <a:xfrm>
            <a:off x="1447800" y="98076"/>
            <a:ext cx="5029200" cy="625469"/>
          </a:xfrm>
          <a:prstGeom prst="wedgeRoundRectCallout">
            <a:avLst>
              <a:gd name="adj1" fmla="val -45901"/>
              <a:gd name="adj2" fmla="val 3306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</a:rPr>
              <a:t>Where is the art room</a:t>
            </a:r>
            <a:r>
              <a:rPr lang="en-US" sz="3500" b="1" dirty="0">
                <a:solidFill>
                  <a:srgbClr val="002060"/>
                </a:solidFill>
                <a:latin typeface="Amasis MT Pro Black" panose="02040A04050005020304" pitchFamily="18" charset="0"/>
                <a:ea typeface="Barriecito"/>
                <a:cs typeface="Barriecito"/>
              </a:rPr>
              <a:t>?</a:t>
            </a:r>
          </a:p>
        </p:txBody>
      </p:sp>
      <p:sp>
        <p:nvSpPr>
          <p:cNvPr id="8" name="Rounded Rectangular Callout 12">
            <a:extLst>
              <a:ext uri="{FF2B5EF4-FFF2-40B4-BE49-F238E27FC236}">
                <a16:creationId xmlns:a16="http://schemas.microsoft.com/office/drawing/2014/main" id="{50BA3D81-F09B-1B24-4933-4EAA089A25C6}"/>
              </a:ext>
            </a:extLst>
          </p:cNvPr>
          <p:cNvSpPr/>
          <p:nvPr/>
        </p:nvSpPr>
        <p:spPr>
          <a:xfrm>
            <a:off x="3093592" y="4386251"/>
            <a:ext cx="4614813" cy="599417"/>
          </a:xfrm>
          <a:prstGeom prst="wedgeRoundRectCallout">
            <a:avLst>
              <a:gd name="adj1" fmla="val 36834"/>
              <a:gd name="adj2" fmla="val -4640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Balsamiq Sans" panose="02010600030101010101" charset="0"/>
                <a:ea typeface="Balsamiq Sans" panose="02010600030101010101" charset="0"/>
                <a:cs typeface="Barriecito"/>
                <a:sym typeface="Barriecito"/>
              </a:rPr>
              <a:t>It’s on the first floor.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63AE90-F59C-6A48-DE5D-4DECD191A595}"/>
              </a:ext>
            </a:extLst>
          </p:cNvPr>
          <p:cNvGrpSpPr/>
          <p:nvPr/>
        </p:nvGrpSpPr>
        <p:grpSpPr>
          <a:xfrm>
            <a:off x="2776587" y="1105950"/>
            <a:ext cx="4931818" cy="3104100"/>
            <a:chOff x="2585067" y="1225878"/>
            <a:chExt cx="4931818" cy="2822456"/>
          </a:xfrm>
        </p:grpSpPr>
        <p:pic>
          <p:nvPicPr>
            <p:cNvPr id="12" name="Picture 4" descr="Free grand schools, Download Free grand schools png images, Free ClipArts  on Clipart Library">
              <a:extLst>
                <a:ext uri="{FF2B5EF4-FFF2-40B4-BE49-F238E27FC236}">
                  <a16:creationId xmlns:a16="http://schemas.microsoft.com/office/drawing/2014/main" id="{A9920F64-3F50-1FDA-39BD-E88724D15A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" t="2534"/>
            <a:stretch/>
          </p:blipFill>
          <p:spPr bwMode="auto">
            <a:xfrm>
              <a:off x="2585067" y="1225878"/>
              <a:ext cx="4931818" cy="282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B7C6AC3-5DFE-CDF8-9F4B-AE3D1C8914D6}"/>
                </a:ext>
              </a:extLst>
            </p:cNvPr>
            <p:cNvGrpSpPr/>
            <p:nvPr/>
          </p:nvGrpSpPr>
          <p:grpSpPr>
            <a:xfrm>
              <a:off x="4114800" y="2283140"/>
              <a:ext cx="1600200" cy="288609"/>
              <a:chOff x="4191000" y="2334716"/>
              <a:chExt cx="1567124" cy="22096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B9CC51-3396-CA96-D634-8BB376BC7654}"/>
                  </a:ext>
                </a:extLst>
              </p:cNvPr>
              <p:cNvSpPr/>
              <p:nvPr/>
            </p:nvSpPr>
            <p:spPr>
              <a:xfrm>
                <a:off x="4191000" y="2334716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1648AAB-B5AE-33DD-819A-C1400F146DD8}"/>
                  </a:ext>
                </a:extLst>
              </p:cNvPr>
              <p:cNvSpPr/>
              <p:nvPr/>
            </p:nvSpPr>
            <p:spPr>
              <a:xfrm>
                <a:off x="4615124" y="2334717"/>
                <a:ext cx="1143000" cy="220963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399957-0DAF-360C-8022-555348BD8392}"/>
              </a:ext>
            </a:extLst>
          </p:cNvPr>
          <p:cNvCxnSpPr>
            <a:cxnSpLocks/>
          </p:cNvCxnSpPr>
          <p:nvPr/>
        </p:nvCxnSpPr>
        <p:spPr>
          <a:xfrm>
            <a:off x="2667000" y="2876550"/>
            <a:ext cx="914400" cy="0"/>
          </a:xfrm>
          <a:prstGeom prst="straightConnector1">
            <a:avLst/>
          </a:prstGeom>
          <a:ln w="57150">
            <a:solidFill>
              <a:schemeClr val="tx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94743DE-77F9-196F-3477-7DD5A99131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58" y="1633549"/>
            <a:ext cx="2655442" cy="22336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2438400" y="1366848"/>
            <a:ext cx="457200" cy="671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8400" y="3295650"/>
            <a:ext cx="338187" cy="838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51347" y="1633549"/>
            <a:ext cx="653653" cy="214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2291729" y="2308101"/>
            <a:ext cx="6295279" cy="5272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4800" dirty="0"/>
              <a:t>Warm-up &amp; Review</a:t>
            </a:r>
            <a:endParaRPr sz="4800"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843929" y="1219851"/>
            <a:ext cx="14478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01</a:t>
            </a:r>
            <a:endParaRPr sz="8000" dirty="0"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929" y="2876550"/>
            <a:ext cx="925863" cy="13041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18C747-DBEB-057A-9608-72AB9C5E07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6" name="Google Shape;646;p55"/>
          <p:cNvGrpSpPr/>
          <p:nvPr/>
        </p:nvGrpSpPr>
        <p:grpSpPr>
          <a:xfrm>
            <a:off x="1595221" y="133350"/>
            <a:ext cx="6705600" cy="5010150"/>
            <a:chOff x="4883250" y="1352500"/>
            <a:chExt cx="3340500" cy="2615556"/>
          </a:xfrm>
        </p:grpSpPr>
        <p:sp>
          <p:nvSpPr>
            <p:cNvPr id="647" name="Google Shape;647;p55"/>
            <p:cNvSpPr/>
            <p:nvPr/>
          </p:nvSpPr>
          <p:spPr>
            <a:xfrm>
              <a:off x="4883250" y="1352500"/>
              <a:ext cx="3340500" cy="2100000"/>
            </a:xfrm>
            <a:prstGeom prst="roundRect">
              <a:avLst>
                <a:gd name="adj" fmla="val 293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5"/>
            <p:cNvSpPr/>
            <p:nvPr/>
          </p:nvSpPr>
          <p:spPr>
            <a:xfrm>
              <a:off x="6136700" y="3414150"/>
              <a:ext cx="834269" cy="485544"/>
            </a:xfrm>
            <a:custGeom>
              <a:avLst/>
              <a:gdLst/>
              <a:ahLst/>
              <a:cxnLst/>
              <a:rect l="l" t="t" r="r" b="b"/>
              <a:pathLst>
                <a:path w="73960" h="32402" extrusionOk="0">
                  <a:moveTo>
                    <a:pt x="7960" y="1"/>
                  </a:moveTo>
                  <a:cubicBezTo>
                    <a:pt x="5284" y="10848"/>
                    <a:pt x="2607" y="21625"/>
                    <a:pt x="1" y="32402"/>
                  </a:cubicBezTo>
                  <a:lnTo>
                    <a:pt x="73960" y="32402"/>
                  </a:lnTo>
                  <a:lnTo>
                    <a:pt x="6607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5"/>
            <p:cNvSpPr/>
            <p:nvPr/>
          </p:nvSpPr>
          <p:spPr>
            <a:xfrm>
              <a:off x="5946775" y="3839674"/>
              <a:ext cx="1213235" cy="128381"/>
            </a:xfrm>
            <a:custGeom>
              <a:avLst/>
              <a:gdLst/>
              <a:ahLst/>
              <a:cxnLst/>
              <a:rect l="l" t="t" r="r" b="b"/>
              <a:pathLst>
                <a:path w="90794" h="6199" extrusionOk="0">
                  <a:moveTo>
                    <a:pt x="3875" y="0"/>
                  </a:moveTo>
                  <a:cubicBezTo>
                    <a:pt x="1761" y="0"/>
                    <a:pt x="1" y="2043"/>
                    <a:pt x="1" y="4508"/>
                  </a:cubicBezTo>
                  <a:lnTo>
                    <a:pt x="1" y="6199"/>
                  </a:lnTo>
                  <a:lnTo>
                    <a:pt x="90794" y="6199"/>
                  </a:lnTo>
                  <a:lnTo>
                    <a:pt x="90794" y="4508"/>
                  </a:lnTo>
                  <a:cubicBezTo>
                    <a:pt x="90794" y="2043"/>
                    <a:pt x="89103" y="0"/>
                    <a:pt x="869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498CC-BCCC-61DF-86CA-BF649C27D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820" y="0"/>
            <a:ext cx="7618380" cy="52387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37C4BC-BF63-E4BD-D168-7160AFDDA8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7" r="36985" b="8455"/>
          <a:stretch/>
        </p:blipFill>
        <p:spPr>
          <a:xfrm>
            <a:off x="97734" y="2000250"/>
            <a:ext cx="1490889" cy="1143000"/>
          </a:xfrm>
          <a:prstGeom prst="rect">
            <a:avLst/>
          </a:prstGeom>
        </p:spPr>
      </p:pic>
      <p:pic>
        <p:nvPicPr>
          <p:cNvPr id="3" name="Track 54">
            <a:hlinkClick r:id="" action="ppaction://media"/>
            <a:extLst>
              <a:ext uri="{FF2B5EF4-FFF2-40B4-BE49-F238E27FC236}">
                <a16:creationId xmlns:a16="http://schemas.microsoft.com/office/drawing/2014/main" id="{0BE4D96B-1E78-D400-C582-7E8CD8008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624" y="1377769"/>
            <a:ext cx="406400" cy="406400"/>
          </a:xfrm>
          <a:prstGeom prst="rect">
            <a:avLst/>
          </a:prstGeom>
        </p:spPr>
      </p:pic>
      <p:pic>
        <p:nvPicPr>
          <p:cNvPr id="361" name="Google Shape;361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30027" y="-59346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1;p40">
            <a:extLst>
              <a:ext uri="{FF2B5EF4-FFF2-40B4-BE49-F238E27FC236}">
                <a16:creationId xmlns:a16="http://schemas.microsoft.com/office/drawing/2014/main" id="{5AD76B28-8429-2949-5623-51281D58C3F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14600" y="3477706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67653E-AC05-F47C-E2B0-6DF9FA6238B1}"/>
              </a:ext>
            </a:extLst>
          </p:cNvPr>
          <p:cNvSpPr txBox="1"/>
          <p:nvPr/>
        </p:nvSpPr>
        <p:spPr>
          <a:xfrm>
            <a:off x="1620172" y="176680"/>
            <a:ext cx="4313434" cy="18819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Teacher, teacher, teacher.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Would you like to be a teacher?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Yes, I would. I’d like to be a teacher.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I’d like to be a teacher in the future.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E785C-EA58-129D-ECFF-8C0A2CAE5145}"/>
              </a:ext>
            </a:extLst>
          </p:cNvPr>
          <p:cNvSpPr txBox="1"/>
          <p:nvPr/>
        </p:nvSpPr>
        <p:spPr>
          <a:xfrm>
            <a:off x="4926034" y="2432213"/>
            <a:ext cx="4313434" cy="1881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Dentist, dentist, dentist.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Would you like to be a dentist?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Yes, I would. I’d like to be a dentist.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I’d like to be a dentist in the future.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D8311152-64F5-E242-D1B2-9B6FC516468D}"/>
              </a:ext>
            </a:extLst>
          </p:cNvPr>
          <p:cNvSpPr/>
          <p:nvPr/>
        </p:nvSpPr>
        <p:spPr>
          <a:xfrm>
            <a:off x="45567" y="91767"/>
            <a:ext cx="1595221" cy="1203492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LET’S SING!</a:t>
            </a:r>
          </a:p>
        </p:txBody>
      </p:sp>
      <p:pic>
        <p:nvPicPr>
          <p:cNvPr id="8" name="Track 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747" y="370460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555331" y="1039350"/>
            <a:ext cx="1616869" cy="11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02</a:t>
            </a:r>
            <a:endParaRPr sz="8000" dirty="0"/>
          </a:p>
        </p:txBody>
      </p:sp>
      <p:sp>
        <p:nvSpPr>
          <p:cNvPr id="360" name="Google Shape;360;p40"/>
          <p:cNvSpPr txBox="1">
            <a:spLocks noGrp="1"/>
          </p:cNvSpPr>
          <p:nvPr>
            <p:ph type="subTitle" idx="1"/>
          </p:nvPr>
        </p:nvSpPr>
        <p:spPr>
          <a:xfrm>
            <a:off x="2209800" y="2329685"/>
            <a:ext cx="6364014" cy="8824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Balsamiq Sans" panose="020B0604020202020204" charset="0"/>
                <a:ea typeface="Balsamiq Sans" panose="020B0604020202020204" charset="0"/>
              </a:rPr>
              <a:t>Look, listen and repeat.</a:t>
            </a:r>
            <a:endParaRPr sz="44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9200" y="1615594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86" y="1067994"/>
            <a:ext cx="2021976" cy="2406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5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5619D9-4E0D-3B3F-B855-CB8379DF5B1F}"/>
              </a:ext>
            </a:extLst>
          </p:cNvPr>
          <p:cNvSpPr/>
          <p:nvPr/>
        </p:nvSpPr>
        <p:spPr>
          <a:xfrm>
            <a:off x="3247931" y="305415"/>
            <a:ext cx="310533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Who are they?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C40F4-2EC6-BDF8-D3EC-7712C050027E}"/>
              </a:ext>
            </a:extLst>
          </p:cNvPr>
          <p:cNvSpPr/>
          <p:nvPr/>
        </p:nvSpPr>
        <p:spPr>
          <a:xfrm>
            <a:off x="3124200" y="305415"/>
            <a:ext cx="354456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Where are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13BD75-7F33-FFEA-D1FA-ED8C09553607}"/>
              </a:ext>
            </a:extLst>
          </p:cNvPr>
          <p:cNvSpPr/>
          <p:nvPr/>
        </p:nvSpPr>
        <p:spPr>
          <a:xfrm>
            <a:off x="2553830" y="305415"/>
            <a:ext cx="449353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What are they doing?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5106F6-FE9A-D61A-EBF6-DF8B796E01A6}"/>
              </a:ext>
            </a:extLst>
          </p:cNvPr>
          <p:cNvSpPr/>
          <p:nvPr/>
        </p:nvSpPr>
        <p:spPr>
          <a:xfrm>
            <a:off x="2770620" y="310792"/>
            <a:ext cx="39100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Listen and repeat.</a:t>
            </a:r>
          </a:p>
        </p:txBody>
      </p:sp>
      <p:pic>
        <p:nvPicPr>
          <p:cNvPr id="10" name="Track 56 (mp3cut.net)">
            <a:hlinkClick r:id="" action="ppaction://media"/>
            <a:extLst>
              <a:ext uri="{FF2B5EF4-FFF2-40B4-BE49-F238E27FC236}">
                <a16:creationId xmlns:a16="http://schemas.microsoft.com/office/drawing/2014/main" id="{AA19F561-96A2-24AB-2FC4-95277BC56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7801" y="36195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A9E82-7BF3-BC5F-5A33-A6B1CC55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786" y="948263"/>
            <a:ext cx="6618427" cy="39388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11BFD7-57DA-A014-1556-6BB07453A051}"/>
              </a:ext>
            </a:extLst>
          </p:cNvPr>
          <p:cNvSpPr/>
          <p:nvPr/>
        </p:nvSpPr>
        <p:spPr>
          <a:xfrm>
            <a:off x="2669262" y="1047750"/>
            <a:ext cx="44935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Good morning. Could you show us around your school?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30436-9ADD-0CFB-F198-A97BC6B50E10}"/>
              </a:ext>
            </a:extLst>
          </p:cNvPr>
          <p:cNvSpPr/>
          <p:nvPr/>
        </p:nvSpPr>
        <p:spPr>
          <a:xfrm>
            <a:off x="3162299" y="4324350"/>
            <a:ext cx="3238501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Yes, of course. Let’s go!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5619D9-4E0D-3B3F-B855-CB8379DF5B1F}"/>
              </a:ext>
            </a:extLst>
          </p:cNvPr>
          <p:cNvSpPr/>
          <p:nvPr/>
        </p:nvSpPr>
        <p:spPr>
          <a:xfrm>
            <a:off x="2845582" y="305415"/>
            <a:ext cx="39100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C40F4-2EC6-BDF8-D3EC-7712C050027E}"/>
              </a:ext>
            </a:extLst>
          </p:cNvPr>
          <p:cNvSpPr/>
          <p:nvPr/>
        </p:nvSpPr>
        <p:spPr>
          <a:xfrm>
            <a:off x="3513056" y="312768"/>
            <a:ext cx="211788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dirty="0">
                <a:solidFill>
                  <a:srgbClr val="002060"/>
                </a:solidFill>
                <a:latin typeface="Balsamiq Sans" panose="02010600030101010101" charset="0"/>
                <a:ea typeface="Balsamiq Sans" panose="02010600030101010101" charset="0"/>
              </a:rPr>
              <a:t>Act it out.</a:t>
            </a:r>
          </a:p>
        </p:txBody>
      </p:sp>
      <p:pic>
        <p:nvPicPr>
          <p:cNvPr id="9" name="Track 56 (mp3cut.net) (1)">
            <a:hlinkClick r:id="" action="ppaction://media"/>
            <a:extLst>
              <a:ext uri="{FF2B5EF4-FFF2-40B4-BE49-F238E27FC236}">
                <a16:creationId xmlns:a16="http://schemas.microsoft.com/office/drawing/2014/main" id="{D45FC2F3-19FC-A327-0B07-0958FBD6A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425039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59474F-E28C-A065-2B94-B70D93233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3865" y="936357"/>
            <a:ext cx="6356269" cy="40184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6223B9-B73A-E2A9-2111-6A9C842E736C}"/>
              </a:ext>
            </a:extLst>
          </p:cNvPr>
          <p:cNvSpPr/>
          <p:nvPr/>
        </p:nvSpPr>
        <p:spPr>
          <a:xfrm>
            <a:off x="2895600" y="1094169"/>
            <a:ext cx="27432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Where’s the library?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C49C29-FB54-CBCE-1FF9-4817071E8AB7}"/>
              </a:ext>
            </a:extLst>
          </p:cNvPr>
          <p:cNvSpPr/>
          <p:nvPr/>
        </p:nvSpPr>
        <p:spPr>
          <a:xfrm>
            <a:off x="1524000" y="4440206"/>
            <a:ext cx="320040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200" dirty="0">
                <a:solidFill>
                  <a:schemeClr val="bg1">
                    <a:lumMod val="10000"/>
                  </a:schemeClr>
                </a:solidFill>
                <a:latin typeface="+mj-lt"/>
                <a:ea typeface="Balsamiq Sans" panose="02010600030101010101" charset="0"/>
              </a:rPr>
              <a:t>It’s on the second floor.</a:t>
            </a:r>
          </a:p>
        </p:txBody>
      </p:sp>
    </p:spTree>
    <p:extLst>
      <p:ext uri="{BB962C8B-B14F-4D97-AF65-F5344CB8AC3E}">
        <p14:creationId xmlns:p14="http://schemas.microsoft.com/office/powerpoint/2010/main" val="27402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93" y="4237701"/>
            <a:ext cx="462117" cy="83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BFD4F2-0A1B-80BC-5E06-AB920EEC0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67" y="1079914"/>
            <a:ext cx="4723208" cy="1624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4D639B-18C6-CDA3-F90B-BCDEE728B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88" y="2715204"/>
            <a:ext cx="5516512" cy="194554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B7F12F-189B-5681-AC86-C781F0811357}"/>
              </a:ext>
            </a:extLst>
          </p:cNvPr>
          <p:cNvSpPr txBox="1"/>
          <p:nvPr/>
        </p:nvSpPr>
        <p:spPr>
          <a:xfrm>
            <a:off x="821631" y="1328453"/>
            <a:ext cx="4664769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  <a:cs typeface="Times New Roman" panose="02020603050405020304" pitchFamily="18" charset="0"/>
              </a:rPr>
              <a:t>Where’s the library?</a:t>
            </a:r>
            <a:endParaRPr lang="vi-VN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4D4F-093D-E5C4-CF64-50D1FD8F74A1}"/>
              </a:ext>
            </a:extLst>
          </p:cNvPr>
          <p:cNvSpPr txBox="1"/>
          <p:nvPr/>
        </p:nvSpPr>
        <p:spPr>
          <a:xfrm>
            <a:off x="3154015" y="3132346"/>
            <a:ext cx="545594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  <a:cs typeface="Times New Roman" panose="02020603050405020304" pitchFamily="18" charset="0"/>
              </a:rPr>
              <a:t>It’s on the second floor.</a:t>
            </a:r>
            <a:endParaRPr lang="vi-VN" sz="3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202C70"/>
    </a:dk1>
    <a:lt1>
      <a:srgbClr val="FBF3F5"/>
    </a:lt1>
    <a:dk2>
      <a:srgbClr val="DC60B4"/>
    </a:dk2>
    <a:lt2>
      <a:srgbClr val="B7290E"/>
    </a:lt2>
    <a:accent1>
      <a:srgbClr val="F1CB4B"/>
    </a:accent1>
    <a:accent2>
      <a:srgbClr val="6CAB8C"/>
    </a:accent2>
    <a:accent3>
      <a:srgbClr val="3B51A5"/>
    </a:accent3>
    <a:accent4>
      <a:srgbClr val="FFFFFF"/>
    </a:accent4>
    <a:accent5>
      <a:srgbClr val="FFFFFF"/>
    </a:accent5>
    <a:accent6>
      <a:srgbClr val="FFFFFF"/>
    </a:accent6>
    <a:hlink>
      <a:srgbClr val="202C70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</TotalTime>
  <Words>333</Words>
  <Application>Microsoft Office PowerPoint</Application>
  <PresentationFormat>On-screen Show (16:9)</PresentationFormat>
  <Paragraphs>83</Paragraphs>
  <Slides>33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 Rounded MT Bold</vt:lpstr>
      <vt:lpstr>Balsamiq Sans</vt:lpstr>
      <vt:lpstr>Amasis MT Pro Black</vt:lpstr>
      <vt:lpstr>Anaheim</vt:lpstr>
      <vt:lpstr>Bebas Neue</vt:lpstr>
      <vt:lpstr>Rubik</vt:lpstr>
      <vt:lpstr>.VnTime</vt:lpstr>
      <vt:lpstr>Times New Roman</vt:lpstr>
      <vt:lpstr>Arial</vt:lpstr>
      <vt:lpstr>Basic School Supplies for Pre-K by Slidesgo</vt:lpstr>
      <vt:lpstr>PowerPoint Presentation</vt:lpstr>
      <vt:lpstr>Our school rooms</vt:lpstr>
      <vt:lpstr>Table of contents</vt:lpstr>
      <vt:lpstr>Warm-up &amp; Review</vt:lpstr>
      <vt:lpstr>PowerPoint Presentation</vt:lpstr>
      <vt:lpstr>02</vt:lpstr>
      <vt:lpstr>PowerPoint Presentation</vt:lpstr>
      <vt:lpstr>PowerPoint Presentation</vt:lpstr>
      <vt:lpstr>PowerPoint Presentation</vt:lpstr>
      <vt:lpstr>03</vt:lpstr>
      <vt:lpstr>Listen, point and say.</vt:lpstr>
      <vt:lpstr>PowerPoint Presentation</vt:lpstr>
      <vt:lpstr>04</vt:lpstr>
      <vt:lpstr>Let’s talk.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34</cp:revision>
  <dcterms:modified xsi:type="dcterms:W3CDTF">2024-08-23T07:26:52Z</dcterms:modified>
  <cp:category>9Slide.vn</cp:category>
</cp:coreProperties>
</file>