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35"/>
  </p:notesMasterIdLst>
  <p:sldIdLst>
    <p:sldId id="475" r:id="rId2"/>
    <p:sldId id="443" r:id="rId3"/>
    <p:sldId id="483" r:id="rId4"/>
    <p:sldId id="445" r:id="rId5"/>
    <p:sldId id="418" r:id="rId6"/>
    <p:sldId id="449" r:id="rId7"/>
    <p:sldId id="446" r:id="rId8"/>
    <p:sldId id="450" r:id="rId9"/>
    <p:sldId id="451" r:id="rId10"/>
    <p:sldId id="454" r:id="rId11"/>
    <p:sldId id="455" r:id="rId12"/>
    <p:sldId id="477" r:id="rId13"/>
    <p:sldId id="447" r:id="rId14"/>
    <p:sldId id="456" r:id="rId15"/>
    <p:sldId id="457" r:id="rId16"/>
    <p:sldId id="458" r:id="rId17"/>
    <p:sldId id="459" r:id="rId18"/>
    <p:sldId id="460" r:id="rId19"/>
    <p:sldId id="463" r:id="rId20"/>
    <p:sldId id="464" r:id="rId21"/>
    <p:sldId id="465" r:id="rId22"/>
    <p:sldId id="466" r:id="rId23"/>
    <p:sldId id="467" r:id="rId24"/>
    <p:sldId id="461" r:id="rId25"/>
    <p:sldId id="462" r:id="rId26"/>
    <p:sldId id="478" r:id="rId27"/>
    <p:sldId id="479" r:id="rId28"/>
    <p:sldId id="480" r:id="rId29"/>
    <p:sldId id="481" r:id="rId30"/>
    <p:sldId id="482" r:id="rId31"/>
    <p:sldId id="469" r:id="rId32"/>
    <p:sldId id="432" r:id="rId33"/>
    <p:sldId id="470" r:id="rId34"/>
  </p:sldIdLst>
  <p:sldSz cx="9144000" cy="5143500" type="screen16x9"/>
  <p:notesSz cx="6858000" cy="9144000"/>
  <p:embeddedFontLst>
    <p:embeddedFont>
      <p:font typeface="Comic Sans MS" pitchFamily="66" charset="0"/>
      <p:regular r:id="rId36"/>
      <p:bold r:id="rId37"/>
    </p:embeddedFont>
    <p:embeddedFont>
      <p:font typeface="Nixie One" charset="0"/>
      <p:regular r:id="rId38"/>
    </p:embeddedFont>
    <p:embeddedFont>
      <p:font typeface="Calibri" pitchFamily="34" charset="0"/>
      <p:regular r:id="rId39"/>
      <p:bold r:id="rId40"/>
      <p:italic r:id="rId41"/>
      <p:boldItalic r:id="rId42"/>
    </p:embeddedFont>
    <p:embeddedFont>
      <p:font typeface="Nunito" charset="0"/>
      <p:regular r:id="rId43"/>
      <p:bold r:id="rId44"/>
      <p:italic r:id="rId45"/>
      <p:boldItalic r:id="rId46"/>
    </p:embeddedFont>
    <p:embeddedFont>
      <p:font typeface="Kirang Haerang" charset="-127"/>
      <p:regular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hung Nguyễn" initials="NN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D774"/>
    <a:srgbClr val="EC0089"/>
    <a:srgbClr val="E0B07C"/>
    <a:srgbClr val="008448"/>
    <a:srgbClr val="F9C7CA"/>
    <a:srgbClr val="98C3E8"/>
    <a:srgbClr val="FDD39D"/>
    <a:srgbClr val="783F04"/>
    <a:srgbClr val="7443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44" autoAdjust="0"/>
    <p:restoredTop sz="94280" autoAdjust="0"/>
  </p:normalViewPr>
  <p:slideViewPr>
    <p:cSldViewPr snapToGrid="0">
      <p:cViewPr>
        <p:scale>
          <a:sx n="80" d="100"/>
          <a:sy n="80" d="100"/>
        </p:scale>
        <p:origin x="-1092" y="-3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4312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63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2642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63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07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239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269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459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5191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342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63544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3513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887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8453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8215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815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746309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3691949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08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156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xmlns="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jpe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9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3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0300" y="1195387"/>
            <a:ext cx="4981234" cy="2752725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8001" y="8583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Track 5">
            <a:hlinkClick r:id="" action="ppaction://media"/>
            <a:extLst>
              <a:ext uri="{FF2B5EF4-FFF2-40B4-BE49-F238E27FC236}">
                <a16:creationId xmlns:a16="http://schemas.microsoft.com/office/drawing/2014/main" xmlns="" id="{775C04CA-56D6-81E3-A00D-C7C917DB30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951" end="1370.40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67108" y="13591"/>
            <a:ext cx="609600" cy="609600"/>
          </a:xfrm>
          <a:prstGeom prst="rect">
            <a:avLst/>
          </a:prstGeom>
        </p:spPr>
      </p:pic>
      <p:pic>
        <p:nvPicPr>
          <p:cNvPr id="17" name="Track 5">
            <a:hlinkClick r:id="" action="ppaction://media"/>
            <a:extLst>
              <a:ext uri="{FF2B5EF4-FFF2-40B4-BE49-F238E27FC236}">
                <a16:creationId xmlns:a16="http://schemas.microsoft.com/office/drawing/2014/main" xmlns="" id="{77347D9C-892A-81EE-B3BD-ABA663032A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728" end="14497.40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13175" y="1270383"/>
            <a:ext cx="609600" cy="609600"/>
          </a:xfrm>
          <a:prstGeom prst="rect">
            <a:avLst/>
          </a:prstGeom>
        </p:spPr>
      </p:pic>
      <p:pic>
        <p:nvPicPr>
          <p:cNvPr id="18" name="Track 5">
            <a:hlinkClick r:id="" action="ppaction://media"/>
            <a:extLst>
              <a:ext uri="{FF2B5EF4-FFF2-40B4-BE49-F238E27FC236}">
                <a16:creationId xmlns:a16="http://schemas.microsoft.com/office/drawing/2014/main" xmlns="" id="{62F078D9-0075-3F70-10CF-EAF3C5564F1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347" end="7614.40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13175" y="2145020"/>
            <a:ext cx="609600" cy="609600"/>
          </a:xfrm>
          <a:prstGeom prst="rect">
            <a:avLst/>
          </a:prstGeom>
        </p:spPr>
      </p:pic>
      <p:pic>
        <p:nvPicPr>
          <p:cNvPr id="23" name="Track 5">
            <a:hlinkClick r:id="" action="ppaction://media"/>
            <a:extLst>
              <a:ext uri="{FF2B5EF4-FFF2-40B4-BE49-F238E27FC236}">
                <a16:creationId xmlns:a16="http://schemas.microsoft.com/office/drawing/2014/main" xmlns="" id="{556CEDF8-0C8B-187B-D8E7-9158530CCF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868" end="0.40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13175" y="2958718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21182" y="1270383"/>
            <a:ext cx="3657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Can you tell me about yourself, Lan?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55722" y="3198986"/>
            <a:ext cx="22340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Well, I’m in Class 5C.</a:t>
            </a:r>
          </a:p>
          <a:p>
            <a:r>
              <a:rPr lang="en-US" dirty="0">
                <a:latin typeface="Comic Sans MS" panose="030F0702030302020204" pitchFamily="66" charset="0"/>
              </a:rPr>
              <a:t>I live in the countryside.</a:t>
            </a:r>
          </a:p>
          <a:p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64282" y="3337882"/>
            <a:ext cx="2556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I’m in Class 5B.</a:t>
            </a:r>
          </a:p>
          <a:p>
            <a:r>
              <a:rPr lang="en-US" dirty="0">
                <a:latin typeface="Comic Sans MS" panose="030F0702030302020204" pitchFamily="66" charset="0"/>
              </a:rPr>
              <a:t>I live in the city.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40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69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5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4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69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95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4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51426"/>
            <a:ext cx="8956964" cy="3042796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Track 5">
            <a:hlinkClick r:id="" action="ppaction://media"/>
            <a:extLst>
              <a:ext uri="{FF2B5EF4-FFF2-40B4-BE49-F238E27FC236}">
                <a16:creationId xmlns:a16="http://schemas.microsoft.com/office/drawing/2014/main" xmlns="" id="{08E4C23B-19D0-2964-D774-6BEC5031B2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29" end="0.40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67108" y="13591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C6C510D-E10A-BEC8-B3BA-4C6601889CD7}"/>
              </a:ext>
            </a:extLst>
          </p:cNvPr>
          <p:cNvSpPr txBox="1"/>
          <p:nvPr/>
        </p:nvSpPr>
        <p:spPr>
          <a:xfrm>
            <a:off x="644176" y="1103723"/>
            <a:ext cx="3262807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Hello. I’m Ben. Nice to meet you.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24757" y="1103723"/>
            <a:ext cx="3657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Can you tell me about yourself, Lan?</a:t>
            </a:r>
          </a:p>
          <a:p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4556413" y="3224781"/>
            <a:ext cx="22340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Well, I’m in Class 5C.</a:t>
            </a:r>
          </a:p>
          <a:p>
            <a:r>
              <a:rPr lang="en-US" dirty="0">
                <a:latin typeface="Comic Sans MS" panose="030F0702030302020204" pitchFamily="66" charset="0"/>
              </a:rPr>
              <a:t>I live in the countryside.</a:t>
            </a:r>
          </a:p>
          <a:p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53557" y="3347891"/>
            <a:ext cx="158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I’m in Class 5B.</a:t>
            </a:r>
          </a:p>
          <a:p>
            <a:r>
              <a:rPr lang="en-US" dirty="0">
                <a:latin typeface="Comic Sans MS" panose="030F0702030302020204" pitchFamily="66" charset="0"/>
              </a:rPr>
              <a:t>I live in the city.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29550" y="3207598"/>
            <a:ext cx="20677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Hello, Ben. I’m Lan.</a:t>
            </a:r>
          </a:p>
          <a:p>
            <a:r>
              <a:rPr lang="en-US" dirty="0">
                <a:latin typeface="Comic Sans MS" panose="030F0702030302020204" pitchFamily="66" charset="0"/>
              </a:rPr>
              <a:t>Nice to </a:t>
            </a:r>
            <a:r>
              <a:rPr lang="en-US" sz="16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meet</a:t>
            </a:r>
            <a:r>
              <a:rPr lang="en-US" dirty="0">
                <a:latin typeface="Comic Sans MS" panose="030F0702030302020204" pitchFamily="66" charset="0"/>
              </a:rPr>
              <a:t> you, too.</a:t>
            </a:r>
          </a:p>
          <a:p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10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284A23AF-92F9-239F-48ED-888A49BA8D34}"/>
              </a:ext>
            </a:extLst>
          </p:cNvPr>
          <p:cNvGrpSpPr/>
          <p:nvPr/>
        </p:nvGrpSpPr>
        <p:grpSpPr>
          <a:xfrm>
            <a:off x="476351" y="1113017"/>
            <a:ext cx="7883878" cy="1135858"/>
            <a:chOff x="1779004" y="1127577"/>
            <a:chExt cx="2215833" cy="1160849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xmlns="" id="{2F43626B-4FE9-32A7-42BA-DA3B60E6897E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95A049D-7B10-C121-A11C-99929325BBB2}"/>
                </a:ext>
              </a:extLst>
            </p:cNvPr>
            <p:cNvSpPr txBox="1"/>
            <p:nvPr/>
          </p:nvSpPr>
          <p:spPr>
            <a:xfrm>
              <a:off x="1806386" y="1187507"/>
              <a:ext cx="2188451" cy="1100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i="1" dirty="0"/>
                <a:t>Can you tell me about yourself, Lan? </a:t>
              </a:r>
              <a:endParaRPr lang="en-US" sz="32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5C53C340-6DE1-0100-B555-F9ABAC38010C}"/>
              </a:ext>
            </a:extLst>
          </p:cNvPr>
          <p:cNvGrpSpPr/>
          <p:nvPr/>
        </p:nvGrpSpPr>
        <p:grpSpPr>
          <a:xfrm>
            <a:off x="359228" y="2894624"/>
            <a:ext cx="8934602" cy="1218963"/>
            <a:chOff x="4022858" y="1319374"/>
            <a:chExt cx="2320749" cy="1145031"/>
          </a:xfrm>
        </p:grpSpPr>
        <p:sp>
          <p:nvSpPr>
            <p:cNvPr id="14" name="Speech Bubble: Rectangle with Corners Rounded 1">
              <a:extLst>
                <a:ext uri="{FF2B5EF4-FFF2-40B4-BE49-F238E27FC236}">
                  <a16:creationId xmlns:a16="http://schemas.microsoft.com/office/drawing/2014/main" xmlns="" id="{8184EB1B-B749-4F6C-1234-FE0CB87A3D5F}"/>
                </a:ext>
              </a:extLst>
            </p:cNvPr>
            <p:cNvSpPr/>
            <p:nvPr/>
          </p:nvSpPr>
          <p:spPr>
            <a:xfrm flipV="1">
              <a:off x="4022858" y="1319374"/>
              <a:ext cx="2233056" cy="109705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0356DE3F-3DF4-FC81-5A3B-90DCC1276814}"/>
                </a:ext>
              </a:extLst>
            </p:cNvPr>
            <p:cNvSpPr txBox="1"/>
            <p:nvPr/>
          </p:nvSpPr>
          <p:spPr>
            <a:xfrm>
              <a:off x="4076621" y="1452522"/>
              <a:ext cx="2266986" cy="10118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i="1" dirty="0"/>
                <a:t>Well, I’m in Class 5C. I live in the countryside.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9511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128493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6600" b="1">
                <a:solidFill>
                  <a:srgbClr val="FFFF00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2</a:t>
            </a:r>
            <a:endParaRPr kumimoji="0" lang="en" sz="66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18B77DC7-795E-47C0-859B-27CA5D195A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730" y="783648"/>
            <a:ext cx="6276975" cy="3638550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05462" y="2177487"/>
            <a:ext cx="1059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Class 5A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91015" y="2147498"/>
            <a:ext cx="1224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Class 5B</a:t>
            </a:r>
          </a:p>
        </p:txBody>
      </p:sp>
      <p:sp>
        <p:nvSpPr>
          <p:cNvPr id="6" name="Rectangle 5"/>
          <p:cNvSpPr/>
          <p:nvPr/>
        </p:nvSpPr>
        <p:spPr>
          <a:xfrm>
            <a:off x="2683857" y="4018855"/>
            <a:ext cx="5517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city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10245" y="4018855"/>
            <a:ext cx="13051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countryside</a:t>
            </a:r>
          </a:p>
        </p:txBody>
      </p:sp>
    </p:spTree>
    <p:extLst>
      <p:ext uri="{BB962C8B-B14F-4D97-AF65-F5344CB8AC3E}">
        <p14:creationId xmlns:p14="http://schemas.microsoft.com/office/powerpoint/2010/main" val="120557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Track 6">
            <a:hlinkClick r:id="" action="ppaction://media"/>
            <a:extLst>
              <a:ext uri="{FF2B5EF4-FFF2-40B4-BE49-F238E27FC236}">
                <a16:creationId xmlns:a16="http://schemas.microsoft.com/office/drawing/2014/main" xmlns="" id="{CF5B1C38-B13A-5DC9-0A32-98513E6C17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689" end="55188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8824" y="34574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2162" y="1090612"/>
            <a:ext cx="5019675" cy="29622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34245" y="3447330"/>
            <a:ext cx="1527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Class 5A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12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Track 6">
            <a:hlinkClick r:id="" action="ppaction://media"/>
            <a:extLst>
              <a:ext uri="{FF2B5EF4-FFF2-40B4-BE49-F238E27FC236}">
                <a16:creationId xmlns:a16="http://schemas.microsoft.com/office/drawing/2014/main" xmlns="" id="{CF5B1C38-B13A-5DC9-0A32-98513E6C17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291" end="49074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8824" y="34574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3112" y="1062037"/>
            <a:ext cx="5057775" cy="30194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34245" y="3447330"/>
            <a:ext cx="1527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Class 5B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37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7724" y="1084118"/>
            <a:ext cx="4873246" cy="2864427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Track 6">
            <a:hlinkClick r:id="" action="ppaction://media"/>
            <a:extLst>
              <a:ext uri="{FF2B5EF4-FFF2-40B4-BE49-F238E27FC236}">
                <a16:creationId xmlns:a16="http://schemas.microsoft.com/office/drawing/2014/main" xmlns="" id="{CF5B1C38-B13A-5DC9-0A32-98513E6C17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724" end="44977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68824" y="34574"/>
            <a:ext cx="609600" cy="6096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46A47CA-9B60-97D9-24A7-FA449C65221B}"/>
              </a:ext>
            </a:extLst>
          </p:cNvPr>
          <p:cNvSpPr txBox="1"/>
          <p:nvPr/>
        </p:nvSpPr>
        <p:spPr>
          <a:xfrm>
            <a:off x="3513925" y="3327439"/>
            <a:ext cx="1935678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city</a:t>
            </a:r>
          </a:p>
        </p:txBody>
      </p:sp>
    </p:spTree>
    <p:extLst>
      <p:ext uri="{BB962C8B-B14F-4D97-AF65-F5344CB8AC3E}">
        <p14:creationId xmlns:p14="http://schemas.microsoft.com/office/powerpoint/2010/main" val="411478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0738" y="1038225"/>
            <a:ext cx="4678608" cy="2891577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Track 6">
            <a:hlinkClick r:id="" action="ppaction://media"/>
            <a:extLst>
              <a:ext uri="{FF2B5EF4-FFF2-40B4-BE49-F238E27FC236}">
                <a16:creationId xmlns:a16="http://schemas.microsoft.com/office/drawing/2014/main" xmlns="" id="{CF5B1C38-B13A-5DC9-0A32-98513E6C17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29" end="40713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68824" y="34574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37287" y="3322664"/>
            <a:ext cx="19855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countryside</a:t>
            </a:r>
          </a:p>
        </p:txBody>
      </p:sp>
    </p:spTree>
    <p:extLst>
      <p:ext uri="{BB962C8B-B14F-4D97-AF65-F5344CB8AC3E}">
        <p14:creationId xmlns:p14="http://schemas.microsoft.com/office/powerpoint/2010/main" val="3122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xmlns="" id="{2E0F232A-9210-DDAA-B50C-8D5C3E086563}"/>
              </a:ext>
            </a:extLst>
          </p:cNvPr>
          <p:cNvSpPr/>
          <p:nvPr/>
        </p:nvSpPr>
        <p:spPr>
          <a:xfrm>
            <a:off x="2783205" y="770569"/>
            <a:ext cx="3063834" cy="1142685"/>
          </a:xfrm>
          <a:prstGeom prst="wedgeRoundRectCallout">
            <a:avLst>
              <a:gd name="adj1" fmla="val -46149"/>
              <a:gd name="adj2" fmla="val 75291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002B8A4-E524-FB42-5108-DDA4A7A6E183}"/>
              </a:ext>
            </a:extLst>
          </p:cNvPr>
          <p:cNvSpPr txBox="1"/>
          <p:nvPr/>
        </p:nvSpPr>
        <p:spPr>
          <a:xfrm>
            <a:off x="2965006" y="898875"/>
            <a:ext cx="2882032" cy="1014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Can you tell me about yourself?</a:t>
            </a:r>
            <a:endParaRPr lang="en-US" sz="28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Track 6">
            <a:hlinkClick r:id="" action="ppaction://media"/>
            <a:extLst>
              <a:ext uri="{FF2B5EF4-FFF2-40B4-BE49-F238E27FC236}">
                <a16:creationId xmlns:a16="http://schemas.microsoft.com/office/drawing/2014/main" xmlns="" id="{2F908A8C-925F-8FB1-ADB1-2DA936E2F0F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418" end="34528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44173" y="970123"/>
            <a:ext cx="460326" cy="460326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7BA94AF3-4182-E699-0221-94338BD04847}"/>
              </a:ext>
            </a:extLst>
          </p:cNvPr>
          <p:cNvSpPr/>
          <p:nvPr/>
        </p:nvSpPr>
        <p:spPr>
          <a:xfrm>
            <a:off x="2783204" y="2339088"/>
            <a:ext cx="2466528" cy="643634"/>
          </a:xfrm>
          <a:prstGeom prst="wedgeRoundRectCallout">
            <a:avLst>
              <a:gd name="adj1" fmla="val -4583"/>
              <a:gd name="adj2" fmla="val 82565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23AF7E9-4FEC-61E2-AC3F-30E5D322BA1B}"/>
              </a:ext>
            </a:extLst>
          </p:cNvPr>
          <p:cNvSpPr txBox="1"/>
          <p:nvPr/>
        </p:nvSpPr>
        <p:spPr>
          <a:xfrm>
            <a:off x="2955947" y="2454500"/>
            <a:ext cx="2409590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I’m in ____ .</a:t>
            </a:r>
            <a:endParaRPr lang="en-US" sz="28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16FB1FB6-0CA2-A930-6E4B-11C5104F4942}"/>
              </a:ext>
            </a:extLst>
          </p:cNvPr>
          <p:cNvSpPr/>
          <p:nvPr/>
        </p:nvSpPr>
        <p:spPr>
          <a:xfrm>
            <a:off x="2763125" y="3591880"/>
            <a:ext cx="2970701" cy="775725"/>
          </a:xfrm>
          <a:prstGeom prst="wedgeRoundRectCallout">
            <a:avLst>
              <a:gd name="adj1" fmla="val -4583"/>
              <a:gd name="adj2" fmla="val 82565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8049D5D-92FD-75EA-FD96-FB8448135D1A}"/>
              </a:ext>
            </a:extLst>
          </p:cNvPr>
          <p:cNvSpPr txBox="1"/>
          <p:nvPr/>
        </p:nvSpPr>
        <p:spPr>
          <a:xfrm>
            <a:off x="2763125" y="3690210"/>
            <a:ext cx="3083913" cy="548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live in the ___.</a:t>
            </a:r>
            <a:endParaRPr lang="en-US" sz="28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9FE7D1FD-4071-2816-5108-5D56233F3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259173" y="657050"/>
            <a:ext cx="2143744" cy="38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9E9651ED-4B2A-6436-ADD6-DA8A2F00C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6380876" y="935827"/>
            <a:ext cx="2143744" cy="38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4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" grpId="0"/>
      <p:bldP spid="5" grpId="0" animBg="1"/>
      <p:bldP spid="7" grpId="0"/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xmlns="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29105" y="1353598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Unit 1. All about me!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xmlns="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27005" y="2461719"/>
            <a:ext cx="4978384" cy="7109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Lesson </a:t>
            </a:r>
            <a:r>
              <a:rPr lang="en-US" sz="3600" b="1" smtClean="0">
                <a:solidFill>
                  <a:srgbClr val="0070C0"/>
                </a:solidFill>
                <a:latin typeface="Comic Sans MS" panose="030F0702030302020204" pitchFamily="66" charset="0"/>
              </a:rPr>
              <a:t>1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xmlns="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xmlns="" id="{4153C18E-953A-0401-18A6-34390F0E3EA1}"/>
              </a:ext>
            </a:extLst>
          </p:cNvPr>
          <p:cNvGrpSpPr/>
          <p:nvPr/>
        </p:nvGrpSpPr>
        <p:grpSpPr>
          <a:xfrm>
            <a:off x="6868762" y="3059296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xmlns="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xmlns="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xmlns="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xmlns="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xmlns="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xmlns="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xmlns="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xmlns="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xmlns="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xmlns="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xmlns="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xmlns="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xmlns="" id="{76E4DCB2-7201-0D5C-D384-40D12F5F2F77}"/>
              </a:ext>
            </a:extLst>
          </p:cNvPr>
          <p:cNvGrpSpPr/>
          <p:nvPr/>
        </p:nvGrpSpPr>
        <p:grpSpPr>
          <a:xfrm>
            <a:off x="1390380" y="2943084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xmlns="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xmlns="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xmlns="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xmlns="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xmlns="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xmlns="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xmlns="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xmlns="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xmlns="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xmlns="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xmlns="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xmlns="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xmlns="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xmlns="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xmlns="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xmlns="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xmlns="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Track 6">
            <a:hlinkClick r:id="" action="ppaction://media"/>
            <a:extLst>
              <a:ext uri="{FF2B5EF4-FFF2-40B4-BE49-F238E27FC236}">
                <a16:creationId xmlns:a16="http://schemas.microsoft.com/office/drawing/2014/main" xmlns="" id="{CF5B1C38-B13A-5DC9-0A32-98513E6C17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740" end="30759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99524" y="80853"/>
            <a:ext cx="609600" cy="609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2E3F7DF-4CA4-64D0-E46B-B7D5E9198801}"/>
              </a:ext>
            </a:extLst>
          </p:cNvPr>
          <p:cNvGrpSpPr/>
          <p:nvPr/>
        </p:nvGrpSpPr>
        <p:grpSpPr>
          <a:xfrm>
            <a:off x="559650" y="1340541"/>
            <a:ext cx="2151532" cy="861326"/>
            <a:chOff x="2783204" y="770570"/>
            <a:chExt cx="2098653" cy="861326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xmlns="" id="{C471C40E-8B51-11CC-032A-BEC4BD6FA8DF}"/>
                </a:ext>
              </a:extLst>
            </p:cNvPr>
            <p:cNvSpPr/>
            <p:nvPr/>
          </p:nvSpPr>
          <p:spPr>
            <a:xfrm>
              <a:off x="2783204" y="770570"/>
              <a:ext cx="2078103" cy="861326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363F54BA-AF6F-4E5E-F1E7-87CF51222D18}"/>
                </a:ext>
              </a:extLst>
            </p:cNvPr>
            <p:cNvSpPr txBox="1"/>
            <p:nvPr/>
          </p:nvSpPr>
          <p:spPr>
            <a:xfrm>
              <a:off x="2803754" y="799319"/>
              <a:ext cx="2078103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Can you tell me about yourself?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59826F2-3635-F13E-6958-491C3ED648E3}"/>
              </a:ext>
            </a:extLst>
          </p:cNvPr>
          <p:cNvGrpSpPr/>
          <p:nvPr/>
        </p:nvGrpSpPr>
        <p:grpSpPr>
          <a:xfrm>
            <a:off x="559132" y="2628307"/>
            <a:ext cx="2130982" cy="588025"/>
            <a:chOff x="2873035" y="2274979"/>
            <a:chExt cx="2130982" cy="588025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xmlns="" id="{9F19A41D-92D8-0C5D-130D-406A55C5B15D}"/>
                </a:ext>
              </a:extLst>
            </p:cNvPr>
            <p:cNvSpPr/>
            <p:nvPr/>
          </p:nvSpPr>
          <p:spPr>
            <a:xfrm>
              <a:off x="2873035" y="2274979"/>
              <a:ext cx="2130982" cy="58802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0DEDABE3-9FA5-B99E-E391-11D9142941A6}"/>
                </a:ext>
              </a:extLst>
            </p:cNvPr>
            <p:cNvSpPr txBox="1"/>
            <p:nvPr/>
          </p:nvSpPr>
          <p:spPr>
            <a:xfrm>
              <a:off x="2873035" y="2376318"/>
              <a:ext cx="2130982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I’m in Class 5A .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4544" y="1147169"/>
            <a:ext cx="5019675" cy="29622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00649" y="3499284"/>
            <a:ext cx="1527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Class 5A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2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Track 6">
            <a:hlinkClick r:id="" action="ppaction://media"/>
            <a:extLst>
              <a:ext uri="{FF2B5EF4-FFF2-40B4-BE49-F238E27FC236}">
                <a16:creationId xmlns:a16="http://schemas.microsoft.com/office/drawing/2014/main" xmlns="" id="{CF5B1C38-B13A-5DC9-0A32-98513E6C17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407" end="20528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8824" y="34574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4B583C3-BD3C-F043-8F24-E5E706FE36D0}"/>
              </a:ext>
            </a:extLst>
          </p:cNvPr>
          <p:cNvGrpSpPr/>
          <p:nvPr/>
        </p:nvGrpSpPr>
        <p:grpSpPr>
          <a:xfrm>
            <a:off x="453088" y="1384731"/>
            <a:ext cx="2151532" cy="861326"/>
            <a:chOff x="2783204" y="770570"/>
            <a:chExt cx="2098653" cy="861326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xmlns="" id="{4DAE5464-62AB-ECE9-3490-C2EEB46F0050}"/>
                </a:ext>
              </a:extLst>
            </p:cNvPr>
            <p:cNvSpPr/>
            <p:nvPr/>
          </p:nvSpPr>
          <p:spPr>
            <a:xfrm>
              <a:off x="2783204" y="770570"/>
              <a:ext cx="2078103" cy="861326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6DBF3FDD-02A4-3B19-D635-A5B787284BDB}"/>
                </a:ext>
              </a:extLst>
            </p:cNvPr>
            <p:cNvSpPr txBox="1"/>
            <p:nvPr/>
          </p:nvSpPr>
          <p:spPr>
            <a:xfrm>
              <a:off x="2803754" y="799319"/>
              <a:ext cx="2078103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Can you tell me about yourself?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7D30C2E-07AF-D63E-12D4-D6C372202DBA}"/>
              </a:ext>
            </a:extLst>
          </p:cNvPr>
          <p:cNvGrpSpPr/>
          <p:nvPr/>
        </p:nvGrpSpPr>
        <p:grpSpPr>
          <a:xfrm>
            <a:off x="452570" y="2718835"/>
            <a:ext cx="2130982" cy="588025"/>
            <a:chOff x="2873035" y="2274979"/>
            <a:chExt cx="2130982" cy="588025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xmlns="" id="{AEEC4D9E-5222-5788-51FF-D57D364A9971}"/>
                </a:ext>
              </a:extLst>
            </p:cNvPr>
            <p:cNvSpPr/>
            <p:nvPr/>
          </p:nvSpPr>
          <p:spPr>
            <a:xfrm>
              <a:off x="2873035" y="2274979"/>
              <a:ext cx="2130982" cy="58802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DA73CC69-992C-A44A-7593-46286864EB8A}"/>
                </a:ext>
              </a:extLst>
            </p:cNvPr>
            <p:cNvSpPr txBox="1"/>
            <p:nvPr/>
          </p:nvSpPr>
          <p:spPr>
            <a:xfrm>
              <a:off x="2873035" y="2376318"/>
              <a:ext cx="2130982" cy="421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I’m in Class 5B.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5331" y="1113991"/>
            <a:ext cx="5057775" cy="30194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39591" y="3468112"/>
            <a:ext cx="1527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Class 5B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35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Track 6">
            <a:hlinkClick r:id="" action="ppaction://media"/>
            <a:extLst>
              <a:ext uri="{FF2B5EF4-FFF2-40B4-BE49-F238E27FC236}">
                <a16:creationId xmlns:a16="http://schemas.microsoft.com/office/drawing/2014/main" xmlns="" id="{CF5B1C38-B13A-5DC9-0A32-98513E6C17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594" end="11744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8824" y="34574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B2C26D8-2F96-3686-EF98-8110C074974D}"/>
              </a:ext>
            </a:extLst>
          </p:cNvPr>
          <p:cNvGrpSpPr/>
          <p:nvPr/>
        </p:nvGrpSpPr>
        <p:grpSpPr>
          <a:xfrm>
            <a:off x="354758" y="1479064"/>
            <a:ext cx="2187184" cy="861326"/>
            <a:chOff x="2848333" y="817781"/>
            <a:chExt cx="2133429" cy="861326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xmlns="" id="{52C655C8-EFB9-8822-5103-7AAF2D21469F}"/>
                </a:ext>
              </a:extLst>
            </p:cNvPr>
            <p:cNvSpPr/>
            <p:nvPr/>
          </p:nvSpPr>
          <p:spPr>
            <a:xfrm>
              <a:off x="2848333" y="817781"/>
              <a:ext cx="2078103" cy="861326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1B3D538-13B6-ECDF-A433-E83FB7449F11}"/>
                </a:ext>
              </a:extLst>
            </p:cNvPr>
            <p:cNvSpPr txBox="1"/>
            <p:nvPr/>
          </p:nvSpPr>
          <p:spPr>
            <a:xfrm>
              <a:off x="2903659" y="881933"/>
              <a:ext cx="2078103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Can you tell me about yourself?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FA41E56-C1FD-65E5-D719-0062074FE265}"/>
              </a:ext>
            </a:extLst>
          </p:cNvPr>
          <p:cNvGrpSpPr/>
          <p:nvPr/>
        </p:nvGrpSpPr>
        <p:grpSpPr>
          <a:xfrm>
            <a:off x="382100" y="2852796"/>
            <a:ext cx="2377444" cy="588025"/>
            <a:chOff x="2939806" y="2280593"/>
            <a:chExt cx="2377444" cy="588025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xmlns="" id="{A1B3D789-50F5-53AE-513E-B096C447C0AC}"/>
                </a:ext>
              </a:extLst>
            </p:cNvPr>
            <p:cNvSpPr/>
            <p:nvPr/>
          </p:nvSpPr>
          <p:spPr>
            <a:xfrm>
              <a:off x="2939806" y="2280593"/>
              <a:ext cx="2130982" cy="58802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D5D1371D-0B01-997F-9A49-23C911D6FCB2}"/>
                </a:ext>
              </a:extLst>
            </p:cNvPr>
            <p:cNvSpPr txBox="1"/>
            <p:nvPr/>
          </p:nvSpPr>
          <p:spPr>
            <a:xfrm>
              <a:off x="2939806" y="2372755"/>
              <a:ext cx="2377444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I live in the city.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3624" y="1302327"/>
            <a:ext cx="4873246" cy="28644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46A47CA-9B60-97D9-24A7-FA449C65221B}"/>
              </a:ext>
            </a:extLst>
          </p:cNvPr>
          <p:cNvSpPr txBox="1"/>
          <p:nvPr/>
        </p:nvSpPr>
        <p:spPr>
          <a:xfrm>
            <a:off x="4958261" y="3495561"/>
            <a:ext cx="1935678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city</a:t>
            </a:r>
          </a:p>
        </p:txBody>
      </p:sp>
    </p:spTree>
    <p:extLst>
      <p:ext uri="{BB962C8B-B14F-4D97-AF65-F5344CB8AC3E}">
        <p14:creationId xmlns:p14="http://schemas.microsoft.com/office/powerpoint/2010/main" val="52357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Track 6">
            <a:hlinkClick r:id="" action="ppaction://media"/>
            <a:extLst>
              <a:ext uri="{FF2B5EF4-FFF2-40B4-BE49-F238E27FC236}">
                <a16:creationId xmlns:a16="http://schemas.microsoft.com/office/drawing/2014/main" xmlns="" id="{CF5B1C38-B13A-5DC9-0A32-98513E6C17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244" end="0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8824" y="34574"/>
            <a:ext cx="609600" cy="609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4C64FA8-08E3-33BA-3C2D-694C727AC961}"/>
              </a:ext>
            </a:extLst>
          </p:cNvPr>
          <p:cNvGrpSpPr/>
          <p:nvPr/>
        </p:nvGrpSpPr>
        <p:grpSpPr>
          <a:xfrm>
            <a:off x="420865" y="1372892"/>
            <a:ext cx="2151532" cy="861326"/>
            <a:chOff x="2783204" y="770570"/>
            <a:chExt cx="2098653" cy="861326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xmlns="" id="{4CB4A169-A05D-4EE9-B8F3-BB1F5251B7F4}"/>
                </a:ext>
              </a:extLst>
            </p:cNvPr>
            <p:cNvSpPr/>
            <p:nvPr/>
          </p:nvSpPr>
          <p:spPr>
            <a:xfrm>
              <a:off x="2783204" y="770570"/>
              <a:ext cx="2078103" cy="861326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898D0DD8-2DA1-6EF6-9372-6DF0B2435654}"/>
                </a:ext>
              </a:extLst>
            </p:cNvPr>
            <p:cNvSpPr txBox="1"/>
            <p:nvPr/>
          </p:nvSpPr>
          <p:spPr>
            <a:xfrm>
              <a:off x="2803754" y="799319"/>
              <a:ext cx="2078103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Can you tell me about yourself?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748244E-0428-5325-65A3-D6131589F0B7}"/>
              </a:ext>
            </a:extLst>
          </p:cNvPr>
          <p:cNvGrpSpPr/>
          <p:nvPr/>
        </p:nvGrpSpPr>
        <p:grpSpPr>
          <a:xfrm>
            <a:off x="441933" y="2719987"/>
            <a:ext cx="2151533" cy="861326"/>
            <a:chOff x="2873035" y="2274979"/>
            <a:chExt cx="2151533" cy="861326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xmlns="" id="{64B79DCB-7CDE-A13C-B1B4-D4779B78D0E2}"/>
                </a:ext>
              </a:extLst>
            </p:cNvPr>
            <p:cNvSpPr/>
            <p:nvPr/>
          </p:nvSpPr>
          <p:spPr>
            <a:xfrm>
              <a:off x="2873035" y="2274979"/>
              <a:ext cx="2130982" cy="86132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CB12E69-95A8-634C-B3D0-B73E1F667B13}"/>
                </a:ext>
              </a:extLst>
            </p:cNvPr>
            <p:cNvSpPr txBox="1"/>
            <p:nvPr/>
          </p:nvSpPr>
          <p:spPr>
            <a:xfrm>
              <a:off x="2893586" y="2311616"/>
              <a:ext cx="2130982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I live in the countryside.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6395" y="1310835"/>
            <a:ext cx="4420642" cy="273214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881857" y="3487945"/>
            <a:ext cx="19855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countryside</a:t>
            </a:r>
          </a:p>
        </p:txBody>
      </p:sp>
    </p:spTree>
    <p:extLst>
      <p:ext uri="{BB962C8B-B14F-4D97-AF65-F5344CB8AC3E}">
        <p14:creationId xmlns:p14="http://schemas.microsoft.com/office/powerpoint/2010/main" val="16808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xmlns="" id="{2041FBDA-F8C4-B26E-802F-1E29EC395C67}"/>
              </a:ext>
            </a:extLst>
          </p:cNvPr>
          <p:cNvSpPr/>
          <p:nvPr/>
        </p:nvSpPr>
        <p:spPr>
          <a:xfrm>
            <a:off x="204248" y="877796"/>
            <a:ext cx="1971304" cy="816346"/>
          </a:xfrm>
          <a:prstGeom prst="wedgeRoundRectCallout">
            <a:avLst>
              <a:gd name="adj1" fmla="val -46149"/>
              <a:gd name="adj2" fmla="val 75291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8EB33D8-205E-1E60-AC92-45D9866557C2}"/>
              </a:ext>
            </a:extLst>
          </p:cNvPr>
          <p:cNvSpPr txBox="1"/>
          <p:nvPr/>
        </p:nvSpPr>
        <p:spPr>
          <a:xfrm>
            <a:off x="201552" y="874294"/>
            <a:ext cx="2124582" cy="668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Can you tell me about yourself?</a:t>
            </a:r>
            <a:endParaRPr lang="en-US" sz="18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xmlns="" id="{65757952-CBFF-C857-078B-6D8AD8E8B081}"/>
              </a:ext>
            </a:extLst>
          </p:cNvPr>
          <p:cNvSpPr/>
          <p:nvPr/>
        </p:nvSpPr>
        <p:spPr>
          <a:xfrm>
            <a:off x="204486" y="2270233"/>
            <a:ext cx="1560573" cy="573349"/>
          </a:xfrm>
          <a:prstGeom prst="wedgeRoundRectCallout">
            <a:avLst>
              <a:gd name="adj1" fmla="val -4583"/>
              <a:gd name="adj2" fmla="val 82565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4E340B8-2FC8-5BFB-B9EC-D8C867B43213}"/>
              </a:ext>
            </a:extLst>
          </p:cNvPr>
          <p:cNvSpPr txBox="1"/>
          <p:nvPr/>
        </p:nvSpPr>
        <p:spPr>
          <a:xfrm>
            <a:off x="162112" y="2362560"/>
            <a:ext cx="2124582" cy="388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I’m in ____.</a:t>
            </a:r>
            <a:endParaRPr lang="en-US" sz="18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xmlns="" id="{E5BFAEBB-995C-578E-3C92-5B0AAB3B6CC9}"/>
              </a:ext>
            </a:extLst>
          </p:cNvPr>
          <p:cNvSpPr/>
          <p:nvPr/>
        </p:nvSpPr>
        <p:spPr>
          <a:xfrm>
            <a:off x="162112" y="3283006"/>
            <a:ext cx="1769422" cy="575229"/>
          </a:xfrm>
          <a:prstGeom prst="wedgeRoundRectCallout">
            <a:avLst>
              <a:gd name="adj1" fmla="val -4583"/>
              <a:gd name="adj2" fmla="val 82565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36D752B-48B4-1DCA-B477-7237A097EF66}"/>
              </a:ext>
            </a:extLst>
          </p:cNvPr>
          <p:cNvSpPr txBox="1"/>
          <p:nvPr/>
        </p:nvSpPr>
        <p:spPr>
          <a:xfrm>
            <a:off x="177825" y="3402463"/>
            <a:ext cx="1865373" cy="388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live in the __.</a:t>
            </a:r>
            <a:endParaRPr lang="en-US" sz="18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212" y="737632"/>
            <a:ext cx="6276975" cy="36385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51874" y="2136492"/>
            <a:ext cx="1059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Class 5A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61279" y="2131320"/>
            <a:ext cx="1224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Class 5B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91775" y="4000430"/>
            <a:ext cx="5517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city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76600" y="4000430"/>
            <a:ext cx="13051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countryside</a:t>
            </a:r>
          </a:p>
        </p:txBody>
      </p:sp>
    </p:spTree>
    <p:extLst>
      <p:ext uri="{BB962C8B-B14F-4D97-AF65-F5344CB8AC3E}">
        <p14:creationId xmlns:p14="http://schemas.microsoft.com/office/powerpoint/2010/main" val="342249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 animBg="1"/>
      <p:bldP spid="32" grpId="0"/>
      <p:bldP spid="33" grpId="0" animBg="1"/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77B537B3-1A7D-99C5-096A-CDDE19519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74"/>
          <a:stretch/>
        </p:blipFill>
        <p:spPr bwMode="auto">
          <a:xfrm>
            <a:off x="3793919" y="526072"/>
            <a:ext cx="4150673" cy="38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xmlns="" id="{2E0F232A-9210-DDAA-B50C-8D5C3E086563}"/>
              </a:ext>
            </a:extLst>
          </p:cNvPr>
          <p:cNvSpPr/>
          <p:nvPr/>
        </p:nvSpPr>
        <p:spPr>
          <a:xfrm>
            <a:off x="843148" y="904412"/>
            <a:ext cx="1971304" cy="816346"/>
          </a:xfrm>
          <a:prstGeom prst="wedgeRoundRectCallout">
            <a:avLst>
              <a:gd name="adj1" fmla="val -46149"/>
              <a:gd name="adj2" fmla="val 75291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002B8A4-E524-FB42-5108-DDA4A7A6E183}"/>
              </a:ext>
            </a:extLst>
          </p:cNvPr>
          <p:cNvSpPr txBox="1"/>
          <p:nvPr/>
        </p:nvSpPr>
        <p:spPr>
          <a:xfrm>
            <a:off x="843148" y="916485"/>
            <a:ext cx="2124582" cy="733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kern="10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Can you tell me about yourself?</a:t>
            </a:r>
            <a:endParaRPr lang="en-US" sz="20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4BBDBD0A-BB5B-4D02-8B4E-568F349F572D}"/>
              </a:ext>
            </a:extLst>
          </p:cNvPr>
          <p:cNvSpPr/>
          <p:nvPr/>
        </p:nvSpPr>
        <p:spPr>
          <a:xfrm>
            <a:off x="843148" y="2353202"/>
            <a:ext cx="1769423" cy="578840"/>
          </a:xfrm>
          <a:prstGeom prst="wedgeRoundRectCallout">
            <a:avLst>
              <a:gd name="adj1" fmla="val -4583"/>
              <a:gd name="adj2" fmla="val 82565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70660F3-0A99-F397-6CBA-E223DC1F0145}"/>
              </a:ext>
            </a:extLst>
          </p:cNvPr>
          <p:cNvSpPr txBox="1"/>
          <p:nvPr/>
        </p:nvSpPr>
        <p:spPr>
          <a:xfrm>
            <a:off x="843148" y="2440772"/>
            <a:ext cx="2124582" cy="42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kern="10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I’m in ____.</a:t>
            </a:r>
            <a:endParaRPr lang="en-US" sz="20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xmlns="" id="{89B87FC1-D311-1404-DE56-5DFDA9B06624}"/>
              </a:ext>
            </a:extLst>
          </p:cNvPr>
          <p:cNvSpPr/>
          <p:nvPr/>
        </p:nvSpPr>
        <p:spPr>
          <a:xfrm>
            <a:off x="843148" y="3433888"/>
            <a:ext cx="2232561" cy="578840"/>
          </a:xfrm>
          <a:prstGeom prst="wedgeRoundRectCallout">
            <a:avLst>
              <a:gd name="adj1" fmla="val -4583"/>
              <a:gd name="adj2" fmla="val 82565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366D8E6-6396-4211-D28D-28DC1F8B5D0B}"/>
              </a:ext>
            </a:extLst>
          </p:cNvPr>
          <p:cNvSpPr txBox="1"/>
          <p:nvPr/>
        </p:nvSpPr>
        <p:spPr>
          <a:xfrm>
            <a:off x="843148" y="3521458"/>
            <a:ext cx="2327564" cy="42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kern="10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live in the ___.</a:t>
            </a:r>
            <a:endParaRPr lang="en-US" sz="20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Nhạc nền">
            <a:hlinkClick r:id="" action="ppaction://media"/>
            <a:extLst>
              <a:ext uri="{FF2B5EF4-FFF2-40B4-BE49-F238E27FC236}">
                <a16:creationId xmlns:a16="http://schemas.microsoft.com/office/drawing/2014/main" xmlns="" id="{5DBAB63F-BA8A-0578-5F31-52F24DD90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38629" y="2292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4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14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3" grpId="0" animBg="1"/>
      <p:bldP spid="4" grpId="0"/>
      <p:bldP spid="6" grpId="0" animBg="1"/>
      <p:bldP spid="14" grpId="0"/>
      <p:bldP spid="16" grpId="0" animBg="1"/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20338" y="2424249"/>
            <a:ext cx="7478596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6600" b="1">
                <a:solidFill>
                  <a:srgbClr val="FFFF00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4</a:t>
            </a:r>
            <a:endParaRPr kumimoji="0" lang="en" sz="66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962DECCF-B0D4-42B5-B41A-47BA7C9BEA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1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5007" y="896883"/>
            <a:ext cx="8304103" cy="3580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6404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3780" y="1541463"/>
            <a:ext cx="8533524" cy="1848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pic>
        <p:nvPicPr>
          <p:cNvPr id="2" name="Track 7">
            <a:hlinkClick r:id="" action="ppaction://media"/>
            <a:extLst>
              <a:ext uri="{FF2B5EF4-FFF2-40B4-BE49-F238E27FC236}">
                <a16:creationId xmlns:a16="http://schemas.microsoft.com/office/drawing/2014/main" xmlns="" id="{1FAC58A2-54B4-4049-6FB9-FA61141B10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59" end="22577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199" y="3418018"/>
            <a:ext cx="508523" cy="5085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69E7848-37B6-4A32-A91B-7B0A63161D2B}"/>
              </a:ext>
            </a:extLst>
          </p:cNvPr>
          <p:cNvSpPr txBox="1"/>
          <p:nvPr/>
        </p:nvSpPr>
        <p:spPr>
          <a:xfrm>
            <a:off x="2721437" y="2910503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0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3173" y="1471667"/>
            <a:ext cx="8214272" cy="174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pic>
        <p:nvPicPr>
          <p:cNvPr id="2" name="Track 7">
            <a:hlinkClick r:id="" action="ppaction://media"/>
            <a:extLst>
              <a:ext uri="{FF2B5EF4-FFF2-40B4-BE49-F238E27FC236}">
                <a16:creationId xmlns:a16="http://schemas.microsoft.com/office/drawing/2014/main" xmlns="" id="{1FAC58A2-54B4-4049-6FB9-FA61141B10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025" end="0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97505" y="3260240"/>
            <a:ext cx="508523" cy="5085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EE56719-8F06-4F85-A2F5-3835B6A4704B}"/>
              </a:ext>
            </a:extLst>
          </p:cNvPr>
          <p:cNvSpPr txBox="1"/>
          <p:nvPr/>
        </p:nvSpPr>
        <p:spPr>
          <a:xfrm>
            <a:off x="8401721" y="2737020"/>
            <a:ext cx="408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87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503" y="118753"/>
            <a:ext cx="891836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 </a:t>
            </a:r>
            <a:r>
              <a:rPr lang="en-US" sz="1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OBJECTIVES.</a:t>
            </a:r>
            <a:endParaRPr lang="en-US" sz="1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>
                <a:latin typeface="Times New Roman" pitchFamily="18" charset="0"/>
                <a:cs typeface="Times New Roman" pitchFamily="18" charset="0"/>
              </a:rPr>
              <a:t>By the end of this lesson, pupils will be able to:</a:t>
            </a:r>
          </a:p>
          <a:p>
            <a:r>
              <a:rPr lang="en-US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Knowledge </a:t>
            </a:r>
            <a:r>
              <a:rPr lang="en-US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1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skills:</a:t>
            </a:r>
            <a:endParaRPr lang="en-US" sz="1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>
                <a:latin typeface="Times New Roman" pitchFamily="18" charset="0"/>
                <a:cs typeface="Times New Roman" pitchFamily="18" charset="0"/>
              </a:rPr>
              <a:t>- understand and correctly repeat the sentences in two communicative contexts focusing on asking and answering questions about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personal </a:t>
            </a:r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information. correctly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say the words and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use </a:t>
            </a:r>
            <a:endParaRPr lang="en-US" sz="18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smtClean="0">
                <a:latin typeface="Times New Roman" pitchFamily="18" charset="0"/>
                <a:cs typeface="Times New Roman" pitchFamily="18" charset="0"/>
              </a:rPr>
              <a:t>                     Can 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you tell me about 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yourself</a:t>
            </a:r>
            <a:r>
              <a:rPr lang="en-US" sz="1800" i="1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1800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smtClean="0">
                <a:latin typeface="Times New Roman" pitchFamily="18" charset="0"/>
                <a:cs typeface="Times New Roman" pitchFamily="18" charset="0"/>
              </a:rPr>
              <a:t>                             I’m 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1800" i="1" smtClean="0">
                <a:latin typeface="Times New Roman" pitchFamily="18" charset="0"/>
                <a:cs typeface="Times New Roman" pitchFamily="18" charset="0"/>
              </a:rPr>
              <a:t>_____.</a:t>
            </a:r>
          </a:p>
          <a:p>
            <a:r>
              <a:rPr lang="en-US" sz="1800" i="1" smtClean="0">
                <a:latin typeface="Times New Roman" pitchFamily="18" charset="0"/>
                <a:cs typeface="Times New Roman" pitchFamily="18" charset="0"/>
              </a:rPr>
              <a:t>                             I 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live in the 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_____.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8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use 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Can you tell me about yourself? - I’m in _____.; I live in the ______.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 in freer contexts.</a:t>
            </a:r>
          </a:p>
          <a:p>
            <a:r>
              <a:rPr lang="en-US" sz="1800">
                <a:latin typeface="Times New Roman" pitchFamily="18" charset="0"/>
                <a:cs typeface="Times New Roman" pitchFamily="18" charset="0"/>
              </a:rPr>
              <a:t>- use the words 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city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Class 5A, Class 5B,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countryside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 in relation to the topic “All about me!”.</a:t>
            </a:r>
          </a:p>
          <a:p>
            <a:r>
              <a:rPr lang="en-US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Competences:</a:t>
            </a:r>
            <a:endParaRPr lang="en-US" sz="1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>
                <a:latin typeface="Times New Roman" pitchFamily="18" charset="0"/>
                <a:cs typeface="Times New Roman" pitchFamily="18" charset="0"/>
              </a:rPr>
              <a:t>- Critical thinking and creativity: learn how to ask and answer questions about personal information correctly and fluently. </a:t>
            </a:r>
          </a:p>
          <a:p>
            <a:r>
              <a:rPr lang="en-US" sz="1800">
                <a:latin typeface="Times New Roman" pitchFamily="18" charset="0"/>
                <a:cs typeface="Times New Roman" pitchFamily="18" charset="0"/>
              </a:rPr>
              <a:t>- Communication and collaboration: work in pairs and groups to complete the learning tasks.</a:t>
            </a:r>
          </a:p>
          <a:p>
            <a:r>
              <a:rPr lang="en-US" sz="1800">
                <a:latin typeface="Times New Roman" pitchFamily="18" charset="0"/>
                <a:cs typeface="Times New Roman" pitchFamily="18" charset="0"/>
              </a:rPr>
              <a:t>- Self-control &amp; independent learning: perform pronunciation and speaking tasks.</a:t>
            </a:r>
          </a:p>
          <a:p>
            <a:r>
              <a:rPr lang="en-US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Attributes:</a:t>
            </a:r>
            <a:endParaRPr lang="en-US" sz="1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>
                <a:latin typeface="Times New Roman" pitchFamily="18" charset="0"/>
                <a:cs typeface="Times New Roman" pitchFamily="18" charset="0"/>
              </a:rPr>
              <a:t>- Show their pride in their personal information and where they live.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50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5007" y="896883"/>
            <a:ext cx="8304103" cy="3580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76EAD19-89F3-4AFC-2630-A378F7FC3404}"/>
              </a:ext>
            </a:extLst>
          </p:cNvPr>
          <p:cNvSpPr txBox="1"/>
          <p:nvPr/>
        </p:nvSpPr>
        <p:spPr>
          <a:xfrm>
            <a:off x="2983454" y="2200992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7C6EFBF-C1E2-4173-A55C-281A4C7BF0A2}"/>
              </a:ext>
            </a:extLst>
          </p:cNvPr>
          <p:cNvSpPr txBox="1"/>
          <p:nvPr/>
        </p:nvSpPr>
        <p:spPr>
          <a:xfrm>
            <a:off x="8328396" y="4005917"/>
            <a:ext cx="408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Track 7">
            <a:hlinkClick r:id="" action="ppaction://media"/>
            <a:extLst>
              <a:ext uri="{FF2B5EF4-FFF2-40B4-BE49-F238E27FC236}">
                <a16:creationId xmlns:a16="http://schemas.microsoft.com/office/drawing/2014/main" xmlns="" id="{B10E0C3A-0F5A-C116-D570-F19CFEBE7B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60" end="0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79341" y="105839"/>
            <a:ext cx="508523" cy="50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93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14486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899DDE3C-D7EF-42B0-9A4C-705009B6FE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ife Story Interview — The Interview Game">
            <a:extLst>
              <a:ext uri="{FF2B5EF4-FFF2-40B4-BE49-F238E27FC236}">
                <a16:creationId xmlns:a16="http://schemas.microsoft.com/office/drawing/2014/main" xmlns="" id="{12709834-3193-42BA-8177-F85FC6252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3363"/>
            <a:ext cx="9144000" cy="213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6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 descr="Interview kid vector">
            <a:extLst>
              <a:ext uri="{FF2B5EF4-FFF2-40B4-BE49-F238E27FC236}">
                <a16:creationId xmlns:a16="http://schemas.microsoft.com/office/drawing/2014/main" xmlns="" id="{D5C8CAC4-264E-7832-2F77-76FEB5346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83" y="1007925"/>
            <a:ext cx="7940668" cy="446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CD0EC1B-19EA-6168-79DE-3E2F91FB037F}"/>
              </a:ext>
            </a:extLst>
          </p:cNvPr>
          <p:cNvGrpSpPr/>
          <p:nvPr/>
        </p:nvGrpSpPr>
        <p:grpSpPr>
          <a:xfrm>
            <a:off x="3728126" y="749471"/>
            <a:ext cx="2124582" cy="816346"/>
            <a:chOff x="3716976" y="1150135"/>
            <a:chExt cx="2124582" cy="816346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xmlns="" id="{D655D12B-19AD-E229-5A6B-3BD030A9BCA9}"/>
                </a:ext>
              </a:extLst>
            </p:cNvPr>
            <p:cNvSpPr/>
            <p:nvPr/>
          </p:nvSpPr>
          <p:spPr>
            <a:xfrm>
              <a:off x="3716976" y="1150135"/>
              <a:ext cx="1971304" cy="816346"/>
            </a:xfrm>
            <a:prstGeom prst="wedgeRoundRectCallout">
              <a:avLst>
                <a:gd name="adj1" fmla="val -270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5444B7B-948B-C58F-388A-8FF59BC647E4}"/>
                </a:ext>
              </a:extLst>
            </p:cNvPr>
            <p:cNvSpPr txBox="1"/>
            <p:nvPr/>
          </p:nvSpPr>
          <p:spPr>
            <a:xfrm>
              <a:off x="3716976" y="1162208"/>
              <a:ext cx="2124582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Can you tell me about yourself?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05D8E75-41D7-F696-A8A9-1E65C9E8F9AE}"/>
              </a:ext>
            </a:extLst>
          </p:cNvPr>
          <p:cNvGrpSpPr/>
          <p:nvPr/>
        </p:nvGrpSpPr>
        <p:grpSpPr>
          <a:xfrm>
            <a:off x="6719561" y="868224"/>
            <a:ext cx="1309419" cy="578840"/>
            <a:chOff x="6378986" y="1387641"/>
            <a:chExt cx="1309419" cy="578840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xmlns="" id="{8494A4A4-322F-F9DD-3671-1D85DF77AEDA}"/>
                </a:ext>
              </a:extLst>
            </p:cNvPr>
            <p:cNvSpPr/>
            <p:nvPr/>
          </p:nvSpPr>
          <p:spPr>
            <a:xfrm>
              <a:off x="6378986" y="1387641"/>
              <a:ext cx="1174338" cy="578840"/>
            </a:xfrm>
            <a:prstGeom prst="wedgeRoundRectCallout">
              <a:avLst>
                <a:gd name="adj1" fmla="val 4068"/>
                <a:gd name="adj2" fmla="val 7253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85799459-2646-3F02-01A2-2728CAA0409E}"/>
                </a:ext>
              </a:extLst>
            </p:cNvPr>
            <p:cNvSpPr txBox="1"/>
            <p:nvPr/>
          </p:nvSpPr>
          <p:spPr>
            <a:xfrm>
              <a:off x="6514067" y="1527342"/>
              <a:ext cx="1174338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____.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Nhạc nền">
            <a:hlinkClick r:id="" action="ppaction://media"/>
            <a:extLst>
              <a:ext uri="{FF2B5EF4-FFF2-40B4-BE49-F238E27FC236}">
                <a16:creationId xmlns:a16="http://schemas.microsoft.com/office/drawing/2014/main" xmlns="" id="{088D46C8-19B8-9C53-858E-9655B32769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38629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14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470770" y="1358993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pic>
        <p:nvPicPr>
          <p:cNvPr id="7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41E39262-7B00-453F-8A30-434DD5F19E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xmlns="" id="{741EB74F-CCB8-500E-B59C-C3642D3F7944}"/>
              </a:ext>
            </a:extLst>
          </p:cNvPr>
          <p:cNvSpPr/>
          <p:nvPr/>
        </p:nvSpPr>
        <p:spPr>
          <a:xfrm>
            <a:off x="-8506" y="-2518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1768;p43">
            <a:extLst>
              <a:ext uri="{FF2B5EF4-FFF2-40B4-BE49-F238E27FC236}">
                <a16:creationId xmlns:a16="http://schemas.microsoft.com/office/drawing/2014/main" xmlns="" id="{92EC49FA-DC43-04F9-0462-AA0BF2EC8B9A}"/>
              </a:ext>
            </a:extLst>
          </p:cNvPr>
          <p:cNvSpPr txBox="1">
            <a:spLocks/>
          </p:cNvSpPr>
          <p:nvPr/>
        </p:nvSpPr>
        <p:spPr>
          <a:xfrm>
            <a:off x="167437" y="0"/>
            <a:ext cx="2920147" cy="645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C00000"/>
                </a:solidFill>
                <a:latin typeface="Comic Sans MS" panose="030F0702030302020204" pitchFamily="66" charset="0"/>
              </a:rPr>
              <a:t>Let’s sing.</a:t>
            </a:r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55FF1EC-B991-D625-B47C-7002D8BBB89C}"/>
              </a:ext>
            </a:extLst>
          </p:cNvPr>
          <p:cNvSpPr txBox="1"/>
          <p:nvPr/>
        </p:nvSpPr>
        <p:spPr>
          <a:xfrm>
            <a:off x="167437" y="1136474"/>
            <a:ext cx="6057067" cy="1959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3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Back to school.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300" kern="10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Happy to see my friends!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300" kern="10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Back to school.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3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Learning and playing are really cool!</a:t>
            </a:r>
          </a:p>
        </p:txBody>
      </p:sp>
      <p:pic>
        <p:nvPicPr>
          <p:cNvPr id="4" name="Track 1">
            <a:hlinkClick r:id="" action="ppaction://media"/>
            <a:extLst>
              <a:ext uri="{FF2B5EF4-FFF2-40B4-BE49-F238E27FC236}">
                <a16:creationId xmlns:a16="http://schemas.microsoft.com/office/drawing/2014/main" xmlns="" id="{A510075C-D3A0-1EF4-405F-711EC9ED65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1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9190" y="31026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2C266C4-C638-152F-CEB3-E2BD68488DC9}"/>
              </a:ext>
            </a:extLst>
          </p:cNvPr>
          <p:cNvSpPr txBox="1"/>
          <p:nvPr/>
        </p:nvSpPr>
        <p:spPr>
          <a:xfrm>
            <a:off x="3924132" y="3137684"/>
            <a:ext cx="6057067" cy="1959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3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Back to school.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300" kern="10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Happy to see my teachers!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300" kern="10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Back to school.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3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Learning and playing are really cool!</a:t>
            </a: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xmlns="" id="{7E7C0EA0-A979-D3B3-9064-A49F57F70885}"/>
              </a:ext>
            </a:extLst>
          </p:cNvPr>
          <p:cNvSpPr txBox="1">
            <a:spLocks/>
          </p:cNvSpPr>
          <p:nvPr/>
        </p:nvSpPr>
        <p:spPr>
          <a:xfrm>
            <a:off x="1699855" y="690926"/>
            <a:ext cx="444855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 b="1">
                <a:solidFill>
                  <a:srgbClr val="EC0089"/>
                </a:solidFill>
                <a:latin typeface="Comic Sans MS" panose="030F0702030302020204" pitchFamily="66" charset="0"/>
              </a:rPr>
              <a:t>Back to school</a:t>
            </a:r>
            <a:endParaRPr lang="en-US" sz="2800" b="1" dirty="0">
              <a:solidFill>
                <a:srgbClr val="EC0089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5541" y="182016"/>
            <a:ext cx="37338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61969"/>
            <a:ext cx="3577787" cy="1618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9019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646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emph" presetSubtype="2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7" presetID="3" presetClass="emph" presetSubtype="2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9" presetID="3" presetClass="emph" presetSubtype="2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" presetID="3" presetClass="emph" presetSubtype="2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" presetID="3" presetClass="emph" presetSubtype="2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5" presetID="3" presetClass="emph" presetSubtype="2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7" presetID="3" presetClass="emph" presetSubtype="2" fill="hold" nodeType="withEffect">
                                  <p:stCondLst>
                                    <p:cond delay="49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3" presetClass="emph" presetSubtype="2" fill="hold" nodeType="withEffect">
                                  <p:stCondLst>
                                    <p:cond delay="5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13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remium Vector | Happy cute kid girl sing with smile">
            <a:extLst>
              <a:ext uri="{FF2B5EF4-FFF2-40B4-BE49-F238E27FC236}">
                <a16:creationId xmlns:a16="http://schemas.microsoft.com/office/drawing/2014/main" xmlns="" id="{FED0FB5E-E827-B035-9370-0B6123AD3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7FD"/>
              </a:clrFrom>
              <a:clrTo>
                <a:srgbClr val="FFF7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349" y="691374"/>
            <a:ext cx="5320764" cy="430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hạc back to school">
            <a:hlinkClick r:id="" action="ppaction://media"/>
            <a:extLst>
              <a:ext uri="{FF2B5EF4-FFF2-40B4-BE49-F238E27FC236}">
                <a16:creationId xmlns:a16="http://schemas.microsoft.com/office/drawing/2014/main" xmlns="" id="{F6287053-F5EC-B713-33D6-9A3F38CE6F2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3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0"/>
            <a:ext cx="609600" cy="609600"/>
          </a:xfrm>
          <a:prstGeom prst="rect">
            <a:avLst/>
          </a:prstGeom>
        </p:spPr>
      </p:pic>
      <p:sp>
        <p:nvSpPr>
          <p:cNvPr id="6" name="Explosion: 14 Points 5">
            <a:extLst>
              <a:ext uri="{FF2B5EF4-FFF2-40B4-BE49-F238E27FC236}">
                <a16:creationId xmlns:a16="http://schemas.microsoft.com/office/drawing/2014/main" xmlns="" id="{232CEAD6-234A-9577-1B1D-864CD6409866}"/>
              </a:ext>
            </a:extLst>
          </p:cNvPr>
          <p:cNvSpPr/>
          <p:nvPr/>
        </p:nvSpPr>
        <p:spPr>
          <a:xfrm>
            <a:off x="178130" y="142817"/>
            <a:ext cx="4963886" cy="1520042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5BF0146-453A-4902-265B-D727AB505C5B}"/>
              </a:ext>
            </a:extLst>
          </p:cNvPr>
          <p:cNvSpPr txBox="1"/>
          <p:nvPr/>
        </p:nvSpPr>
        <p:spPr>
          <a:xfrm rot="21096443">
            <a:off x="1471922" y="579672"/>
            <a:ext cx="19742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Perform</a:t>
            </a:r>
            <a:endParaRPr lang="en-US" sz="3600" b="1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79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9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76574" y="2326560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710526" y="562048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6600" b="1">
                <a:solidFill>
                  <a:srgbClr val="FFFF00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1</a:t>
            </a:r>
            <a:endParaRPr kumimoji="0" lang="en" sz="66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07074A97-4B50-4304-8BD4-E7A115B008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546AB810-394C-6A85-B838-FD7A6BDFFA8A}"/>
              </a:ext>
            </a:extLst>
          </p:cNvPr>
          <p:cNvGrpSpPr/>
          <p:nvPr/>
        </p:nvGrpSpPr>
        <p:grpSpPr>
          <a:xfrm>
            <a:off x="292008" y="1165207"/>
            <a:ext cx="8559983" cy="2989697"/>
            <a:chOff x="196815" y="920235"/>
            <a:chExt cx="8559983" cy="298969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DC250F4-78C4-3C2A-DD87-230F3E0E79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332" r="2653"/>
            <a:stretch/>
          </p:blipFill>
          <p:spPr>
            <a:xfrm>
              <a:off x="197084" y="1166201"/>
              <a:ext cx="8559714" cy="2633902"/>
            </a:xfrm>
            <a:prstGeom prst="rect">
              <a:avLst/>
            </a:prstGeom>
          </p:spPr>
        </p:pic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xmlns="" id="{03807185-0D9C-5B4D-9BF5-D5529BB354C0}"/>
                </a:ext>
              </a:extLst>
            </p:cNvPr>
            <p:cNvSpPr/>
            <p:nvPr/>
          </p:nvSpPr>
          <p:spPr>
            <a:xfrm flipV="1">
              <a:off x="670008" y="920235"/>
              <a:ext cx="3027499" cy="541854"/>
            </a:xfrm>
            <a:prstGeom prst="wedgeRoundRectCallout">
              <a:avLst>
                <a:gd name="adj1" fmla="val -37673"/>
                <a:gd name="adj2" fmla="val -102488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A3F71A2D-252A-C20B-7C53-8B4550078FEB}"/>
                </a:ext>
              </a:extLst>
            </p:cNvPr>
            <p:cNvSpPr/>
            <p:nvPr/>
          </p:nvSpPr>
          <p:spPr>
            <a:xfrm>
              <a:off x="5143291" y="979828"/>
              <a:ext cx="3325091" cy="522514"/>
            </a:xfrm>
            <a:prstGeom prst="wedgeRoundRectCallout">
              <a:avLst>
                <a:gd name="adj1" fmla="val 37037"/>
                <a:gd name="adj2" fmla="val 105407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xmlns="" id="{44561E28-A19F-A0BC-4C71-28A55E587275}"/>
                </a:ext>
              </a:extLst>
            </p:cNvPr>
            <p:cNvSpPr/>
            <p:nvPr/>
          </p:nvSpPr>
          <p:spPr>
            <a:xfrm flipV="1">
              <a:off x="859885" y="3179133"/>
              <a:ext cx="2037503" cy="620969"/>
            </a:xfrm>
            <a:prstGeom prst="wedgeRoundRectCallout">
              <a:avLst>
                <a:gd name="adj1" fmla="val -1268"/>
                <a:gd name="adj2" fmla="val 65802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xmlns="" id="{FA5FF3B9-1D41-D0F5-3B07-786F8035A614}"/>
                </a:ext>
              </a:extLst>
            </p:cNvPr>
            <p:cNvSpPr/>
            <p:nvPr/>
          </p:nvSpPr>
          <p:spPr>
            <a:xfrm flipV="1">
              <a:off x="4500883" y="3179134"/>
              <a:ext cx="2304954" cy="620969"/>
            </a:xfrm>
            <a:prstGeom prst="wedgeRoundRectCallout">
              <a:avLst>
                <a:gd name="adj1" fmla="val -5390"/>
                <a:gd name="adj2" fmla="val 83014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A1C816B1-6B66-EE76-86A0-B2DAED6DC6B7}"/>
                </a:ext>
              </a:extLst>
            </p:cNvPr>
            <p:cNvSpPr/>
            <p:nvPr/>
          </p:nvSpPr>
          <p:spPr>
            <a:xfrm flipV="1">
              <a:off x="6899563" y="3387418"/>
              <a:ext cx="1835035" cy="522514"/>
            </a:xfrm>
            <a:prstGeom prst="wedgeRoundRectCallout">
              <a:avLst>
                <a:gd name="adj1" fmla="val -1268"/>
                <a:gd name="adj2" fmla="val 65802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EF824A45-8DCE-75B9-3988-2E1013307EC1}"/>
                </a:ext>
              </a:extLst>
            </p:cNvPr>
            <p:cNvSpPr/>
            <p:nvPr/>
          </p:nvSpPr>
          <p:spPr>
            <a:xfrm>
              <a:off x="196815" y="1186539"/>
              <a:ext cx="451262" cy="451262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a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1E6DC5A6-5F77-1F3C-D0BC-185B310036F2}"/>
                </a:ext>
              </a:extLst>
            </p:cNvPr>
            <p:cNvSpPr/>
            <p:nvPr/>
          </p:nvSpPr>
          <p:spPr>
            <a:xfrm>
              <a:off x="4561034" y="1166201"/>
              <a:ext cx="451262" cy="451262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9909" y="1238250"/>
            <a:ext cx="4572000" cy="2667000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469253" y="1881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Track 5">
            <a:hlinkClick r:id="" action="ppaction://media"/>
            <a:extLst>
              <a:ext uri="{FF2B5EF4-FFF2-40B4-BE49-F238E27FC236}">
                <a16:creationId xmlns:a16="http://schemas.microsoft.com/office/drawing/2014/main" xmlns="" id="{775C04CA-56D6-81E3-A00D-C7C917DB30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29" end="20937.40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67108" y="13591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C6C510D-E10A-BEC8-B3BA-4C6601889CD7}"/>
              </a:ext>
            </a:extLst>
          </p:cNvPr>
          <p:cNvSpPr txBox="1"/>
          <p:nvPr/>
        </p:nvSpPr>
        <p:spPr>
          <a:xfrm>
            <a:off x="3017087" y="1272750"/>
            <a:ext cx="4859621" cy="34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Hello. I’m Ben. Nice to meet you.</a:t>
            </a:r>
            <a:endParaRPr lang="en-US" sz="16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Track 5">
            <a:hlinkClick r:id="" action="ppaction://media"/>
            <a:extLst>
              <a:ext uri="{FF2B5EF4-FFF2-40B4-BE49-F238E27FC236}">
                <a16:creationId xmlns:a16="http://schemas.microsoft.com/office/drawing/2014/main" xmlns="" id="{77347D9C-892A-81EE-B3BD-ABA663032A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200" end="26841.40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13175" y="1270383"/>
            <a:ext cx="609600" cy="609600"/>
          </a:xfrm>
          <a:prstGeom prst="rect">
            <a:avLst/>
          </a:prstGeom>
        </p:spPr>
      </p:pic>
      <p:pic>
        <p:nvPicPr>
          <p:cNvPr id="18" name="Track 5">
            <a:hlinkClick r:id="" action="ppaction://media"/>
            <a:extLst>
              <a:ext uri="{FF2B5EF4-FFF2-40B4-BE49-F238E27FC236}">
                <a16:creationId xmlns:a16="http://schemas.microsoft.com/office/drawing/2014/main" xmlns="" id="{62F078D9-0075-3F70-10CF-EAF3C5564F1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655" end="20908.40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13175" y="214502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23369" y="3261588"/>
            <a:ext cx="20677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Hello, Ben. I’m Lan.</a:t>
            </a:r>
          </a:p>
          <a:p>
            <a:r>
              <a:rPr lang="en-US" dirty="0">
                <a:latin typeface="Comic Sans MS" panose="030F0702030302020204" pitchFamily="66" charset="0"/>
              </a:rPr>
              <a:t>Nice to </a:t>
            </a:r>
            <a:r>
              <a:rPr lang="en-US" sz="16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meet</a:t>
            </a:r>
            <a:r>
              <a:rPr lang="en-US" dirty="0">
                <a:latin typeface="Comic Sans MS" panose="030F0702030302020204" pitchFamily="66" charset="0"/>
              </a:rPr>
              <a:t> you, too.</a:t>
            </a:r>
          </a:p>
          <a:p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66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74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22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22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74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7806</TotalTime>
  <Words>472</Words>
  <Application>Microsoft Office PowerPoint</Application>
  <PresentationFormat>On-screen Show (16:9)</PresentationFormat>
  <Paragraphs>114</Paragraphs>
  <Slides>33</Slides>
  <Notes>27</Notes>
  <HiddenSlides>0</HiddenSlides>
  <MMClips>29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Comic Sans MS</vt:lpstr>
      <vt:lpstr>Nixie One</vt:lpstr>
      <vt:lpstr>Calibri</vt:lpstr>
      <vt:lpstr>Nunito</vt:lpstr>
      <vt:lpstr>Kirang Haerang</vt:lpstr>
      <vt:lpstr>Wingdings</vt:lpstr>
      <vt:lpstr>Times New Roman</vt:lpstr>
      <vt:lpstr>Math Subject for Elementary - 1st Grade: Time by Slidesgo</vt:lpstr>
      <vt:lpstr>PowerPoint Presentation</vt:lpstr>
      <vt:lpstr>Unit 1. All about me!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</cp:lastModifiedBy>
  <cp:revision>111</cp:revision>
  <dcterms:modified xsi:type="dcterms:W3CDTF">2024-09-07T13:49:21Z</dcterms:modified>
  <cp:category>9Slide.vn</cp:category>
</cp:coreProperties>
</file>