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57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81" r:id="rId24"/>
    <p:sldId id="282" r:id="rId25"/>
    <p:sldId id="283" r:id="rId26"/>
  </p:sldIdLst>
  <p:sldSz cx="9144000" cy="5143500" type="screen16x9"/>
  <p:notesSz cx="6858000" cy="9144000"/>
  <p:embeddedFontLst>
    <p:embeddedFont>
      <p:font typeface="Encode Sans" charset="0"/>
      <p:regular r:id="rId28"/>
      <p:bold r:id="rId29"/>
    </p:embeddedFont>
    <p:embeddedFont>
      <p:font typeface="Wingdings 2" charset="2"/>
      <p:regular r:id="rId30"/>
    </p:embeddedFont>
    <p:embeddedFont>
      <p:font typeface="Comic Sans MS" pitchFamily="66" charset="0"/>
      <p:regular r:id="rId31"/>
      <p:bold r:id="rId32"/>
    </p:embeddedFont>
    <p:embeddedFont>
      <p:font typeface=".VnCooper" pitchFamily="34" charset="0"/>
      <p:regular r:id="rId33"/>
    </p:embeddedFont>
    <p:embeddedFont>
      <p:font typeface="Arvo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684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300503d765_0_3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300503d765_0_3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Link: https://youtu.be/SSl-SbVz2oA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Divide pupils into teams.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Show the scrambled letters. Have pupils think and whisper the answer to their friend.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Teacher calls out the representatives to race to the board and write the answer.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/>
              <a:t>- Teacher gives stars/ points to the team with correct answer. Give extra stars/ points to the fast team(s).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on the red button to reveal the answer.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rot="-2880928" flipH="1">
              <a:off x="2792501" y="320720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rot="-2880928" flipH="1">
              <a:off x="2973675" y="3393675"/>
              <a:ext cx="41713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rot="-2880928" flipH="1">
              <a:off x="2610062" y="3062426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rot="-2880928" flipH="1">
              <a:off x="3128520" y="3545836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rot="-2880928" flipH="1">
              <a:off x="2403679" y="2958417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rot="-2880928" flipH="1">
              <a:off x="3260641" y="3731586"/>
              <a:ext cx="64427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rot="-2880928" flipH="1">
              <a:off x="2172789" y="2828973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rot="-2880928" flipH="1">
              <a:off x="3395799" y="396167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rot="-2880928" flipH="1">
              <a:off x="1958456" y="2736448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rot="-2880928" flipH="1">
              <a:off x="3493911" y="4151908"/>
              <a:ext cx="93130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rot="-2880928" flipH="1">
              <a:off x="1738296" y="2683791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-2880928" flipH="1">
              <a:off x="3579422" y="4367488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-2880928" flipH="1">
              <a:off x="1486172" y="2601319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-2880928" flipH="1">
              <a:off x="3660149" y="4624815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-2880928" flipH="1">
              <a:off x="1262333" y="2542130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-2880928" flipH="1">
              <a:off x="1042055" y="2509627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rot="-2880928" flipH="1">
              <a:off x="791396" y="2437386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rot="-2880928" flipH="1">
              <a:off x="571381" y="2373446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rot="-2880928" flipH="1">
              <a:off x="355731" y="232595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rot="-2880928" flipH="1">
              <a:off x="115635" y="2223772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rot="-2880928" flipH="1">
              <a:off x="-83672" y="2120473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rot="1116195" flipH="1">
            <a:off x="8207404" y="3235502"/>
            <a:ext cx="97919" cy="203387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rot="1116195" flipH="1">
            <a:off x="8057057" y="3497682"/>
            <a:ext cx="69420" cy="144685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rot="1116195" flipH="1">
            <a:off x="7901758" y="3727009"/>
            <a:ext cx="72830" cy="18633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1116195" flipH="1">
            <a:off x="7796272" y="3952289"/>
            <a:ext cx="56023" cy="211668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rot="6967252" flipH="1">
            <a:off x="3991874" y="3555624"/>
            <a:ext cx="49203" cy="210937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rot="6967252" flipH="1">
            <a:off x="4227800" y="3675769"/>
            <a:ext cx="57485" cy="189259"/>
          </a:xfrm>
          <a:custGeom>
            <a:avLst/>
            <a:gdLst/>
            <a:ahLst/>
            <a:cxnLst/>
            <a:rect l="l" t="t" r="r" b="b"/>
            <a:pathLst>
              <a:path w="236" h="777" extrusionOk="0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rot="6967252" flipH="1">
            <a:off x="4503170" y="3775457"/>
            <a:ext cx="74292" cy="144197"/>
          </a:xfrm>
          <a:custGeom>
            <a:avLst/>
            <a:gdLst/>
            <a:ahLst/>
            <a:cxnLst/>
            <a:rect l="l" t="t" r="r" b="b"/>
            <a:pathLst>
              <a:path w="305" h="592" extrusionOk="0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rot="6967252" flipH="1">
              <a:off x="122733" y="1738189"/>
              <a:ext cx="116431" cy="121788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rot="6967252" flipH="1">
              <a:off x="3743959" y="3439974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rot="6967252" flipH="1">
              <a:off x="3499986" y="3242457"/>
              <a:ext cx="77702" cy="186823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rot="6967252" flipH="1">
              <a:off x="388506" y="1653029"/>
              <a:ext cx="141764" cy="180490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rot="6967252" flipH="1">
              <a:off x="3291968" y="3060966"/>
              <a:ext cx="94753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rot="6967252" flipH="1">
              <a:off x="3094840" y="2892457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rot="6967252" flipH="1">
              <a:off x="662625" y="1630834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rot="6967252" flipH="1">
              <a:off x="2879423" y="2663313"/>
              <a:ext cx="94753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rot="6967252" flipH="1">
              <a:off x="2690313" y="2470319"/>
              <a:ext cx="97919" cy="203386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rot="6967252" flipH="1">
              <a:off x="971971" y="1647886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rot="6967252" flipH="1">
              <a:off x="2495268" y="2306029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rot="6967252" flipH="1">
              <a:off x="1252568" y="1651044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6967252" flipH="1">
              <a:off x="2265654" y="2100202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rot="6967252" flipH="1">
              <a:off x="1517784" y="1721257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rot="6967252" flipH="1">
              <a:off x="2053057" y="1943496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rot="6967252" flipH="1">
              <a:off x="1807864" y="1844223"/>
              <a:ext cx="45549" cy="145902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>
            <a:spLocks noGrp="1"/>
          </p:cNvSpPr>
          <p:nvPr>
            <p:ph type="subTitle" idx="1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/>
          <p:nvPr/>
        </p:nvSpPr>
        <p:spPr>
          <a:xfrm rot="1116195" flipH="1">
            <a:off x="9025248" y="2114653"/>
            <a:ext cx="59190" cy="147851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rot="1116195" flipH="1">
            <a:off x="8870199" y="2351159"/>
            <a:ext cx="77702" cy="186824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rot="1116195" flipH="1">
            <a:off x="8716294" y="2563040"/>
            <a:ext cx="94752" cy="203874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rot="1116195" flipH="1">
            <a:off x="8551945" y="2822400"/>
            <a:ext cx="81112" cy="141762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rot="1116195" flipH="1">
            <a:off x="8365043" y="3036596"/>
            <a:ext cx="94752" cy="181708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rot="1116195" flipH="1">
            <a:off x="7592303" y="5088000"/>
            <a:ext cx="86227" cy="140544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rot="1116195" flipH="1">
            <a:off x="7588430" y="4771627"/>
            <a:ext cx="89637" cy="20436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rot="1116195" flipH="1">
            <a:off x="7627545" y="4519996"/>
            <a:ext cx="67472" cy="18755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rot="1116195" flipH="1">
            <a:off x="7703252" y="4250739"/>
            <a:ext cx="45549" cy="14590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0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7" name="Google Shape;66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68" name="Google Shape;668;p10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69" name="Google Shape;669;p10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70" name="Google Shape;670;p10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71" name="Google Shape;671;p10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S A T U G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72" name="Google Shape;672;p10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10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74" name="Google Shape;674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75" name="Google Shape;675;p10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7" name="Google Shape;677;p10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8" name="Google Shape;678;p10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1" name="Google Shape;681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2" name="Google Shape;682;p10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91" name="Google Shape;691;p11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93" name="Google Shape;693;p11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95" name="Google Shape;695;p11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1" name="Google Shape;701;p11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4" name="Google Shape;704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5" name="Google Shape;705;p11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2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2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714" name="Google Shape;714;p12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716" name="Google Shape;716;p12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18" name="Google Shape;718;p12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4" name="Google Shape;724;p12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7" name="Google Shape;727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8" name="Google Shape;728;p12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>
            <a:spLocks noGrp="1"/>
          </p:cNvSpPr>
          <p:nvPr>
            <p:ph type="title"/>
          </p:nvPr>
        </p:nvSpPr>
        <p:spPr>
          <a:xfrm flipH="1">
            <a:off x="76199" y="1439898"/>
            <a:ext cx="6476999" cy="198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 smtClean="0">
                <a:latin typeface=".VnCooper" pitchFamily="34" charset="0"/>
              </a:rPr>
              <a:t>1. Look</a:t>
            </a:r>
            <a:r>
              <a:rPr lang="en-US" sz="5400">
                <a:latin typeface=".VnCooper" pitchFamily="34" charset="0"/>
              </a:rPr>
              <a:t>, listen </a:t>
            </a:r>
            <a:r>
              <a:rPr lang="en-US" sz="5400" smtClean="0">
                <a:latin typeface=".VnCooper" pitchFamily="34" charset="0"/>
              </a:rPr>
              <a:t/>
            </a:r>
            <a:br>
              <a:rPr lang="en-US" sz="5400" smtClean="0">
                <a:latin typeface=".VnCooper" pitchFamily="34" charset="0"/>
              </a:rPr>
            </a:br>
            <a:r>
              <a:rPr lang="en-US" sz="5400">
                <a:latin typeface=".VnCooper" pitchFamily="34" charset="0"/>
              </a:rPr>
              <a:t> </a:t>
            </a:r>
            <a:r>
              <a:rPr lang="en-US" sz="5400" smtClean="0">
                <a:latin typeface=".VnCooper" pitchFamily="34" charset="0"/>
              </a:rPr>
              <a:t>  </a:t>
            </a:r>
            <a:r>
              <a:rPr lang="en-US" sz="5400" smtClean="0">
                <a:latin typeface=".VnCooper" pitchFamily="34" charset="0"/>
              </a:rPr>
              <a:t>and </a:t>
            </a:r>
            <a:r>
              <a:rPr lang="en-US" sz="5400">
                <a:latin typeface=".VnCooper" pitchFamily="34" charset="0"/>
              </a:rPr>
              <a:t>repeat.</a:t>
            </a:r>
            <a:endParaRPr>
              <a:latin typeface=".VnCooper" pitchFamily="34" charset="0"/>
            </a:endParaRPr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6728564" y="909122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-10059" y="819656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1905000" y="1225873"/>
            <a:ext cx="6934200" cy="196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lang="en-US" sz="5400" b="1" i="0" u="none" strike="noStrike" cap="none" smtClean="0">
                <a:solidFill>
                  <a:schemeClr val="dk1"/>
                </a:solidFill>
                <a:latin typeface=".VnCooper" pitchFamily="34" charset="0"/>
                <a:ea typeface="Comic Sans MS"/>
                <a:cs typeface="Comic Sans MS"/>
                <a:sym typeface="Comic Sans MS"/>
              </a:rPr>
              <a:t>2. Listen</a:t>
            </a:r>
            <a:r>
              <a:rPr lang="en-US" sz="5400" b="1" i="0" u="none" strike="noStrike" cap="none">
                <a:solidFill>
                  <a:schemeClr val="dk1"/>
                </a:solidFill>
                <a:latin typeface=".VnCooper" pitchFamily="34" charset="0"/>
                <a:ea typeface="Comic Sans MS"/>
                <a:cs typeface="Comic Sans MS"/>
                <a:sym typeface="Comic Sans MS"/>
              </a:rPr>
              <a:t>, point and say.</a:t>
            </a:r>
            <a:endParaRPr>
              <a:latin typeface=".VnCooper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lang="en-US" sz="4800" b="1" i="0" u="none" strike="noStrike" cap="non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id="1014" name="Google Shape;1014;p20" descr="Poster Design With Sports Day Theme Stock Illustration - Download Image Now  - Art, Boys, Child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>
            <a:spLocks noGrp="1"/>
          </p:cNvSpPr>
          <p:nvPr>
            <p:ph type="subTitle" idx="1"/>
          </p:nvPr>
        </p:nvSpPr>
        <p:spPr>
          <a:xfrm>
            <a:off x="2667000" y="2390555"/>
            <a:ext cx="1828800" cy="67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Lesson 2 </a:t>
            </a:r>
            <a:endParaRPr sz="3200"/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434" name="Google Shape;434;p2"/>
          <p:cNvSpPr txBox="1">
            <a:spLocks noGrp="1"/>
          </p:cNvSpPr>
          <p:nvPr>
            <p:ph type="ctrTitle" idx="2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Our Sports Day</a:t>
            </a:r>
            <a:endParaRPr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id="1060" name="Google Shape;1060;p21" descr="Calendar Images | Free Vectors, Stock Photos &amp; PS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id="1062" name="Google Shape;1062;p21" descr="Page 2 | National sports day Images | Free Vectors, Stock Photos &amp; PS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/>
          </p:nvPr>
        </p:nvSpPr>
        <p:spPr>
          <a:xfrm flipH="1">
            <a:off x="754610" y="1445870"/>
            <a:ext cx="5036590" cy="1874072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800" smtClean="0">
                <a:latin typeface=".VnCooper" pitchFamily="34" charset="0"/>
              </a:rPr>
              <a:t>2. Listen and  </a:t>
            </a:r>
            <a:br>
              <a:rPr lang="en-US" sz="4800" smtClean="0">
                <a:latin typeface=".VnCooper" pitchFamily="34" charset="0"/>
              </a:rPr>
            </a:br>
            <a:r>
              <a:rPr lang="en-US" sz="4800">
                <a:latin typeface=".VnCooper" pitchFamily="34" charset="0"/>
              </a:rPr>
              <a:t> </a:t>
            </a:r>
            <a:r>
              <a:rPr lang="en-US" sz="4800" smtClean="0">
                <a:latin typeface=".VnCooper" pitchFamily="34" charset="0"/>
              </a:rPr>
              <a:t>     </a:t>
            </a:r>
            <a:r>
              <a:rPr lang="en-US" sz="4800" smtClean="0">
                <a:latin typeface=".VnCooper" pitchFamily="34" charset="0"/>
              </a:rPr>
              <a:t>tick</a:t>
            </a:r>
            <a:r>
              <a:rPr lang="en-US" sz="4800" dirty="0">
                <a:latin typeface=".VnCooper" pitchFamily="34" charset="0"/>
              </a:rPr>
              <a:t>.</a:t>
            </a:r>
          </a:p>
        </p:txBody>
      </p:sp>
      <p:sp>
        <p:nvSpPr>
          <p:cNvPr id="1504" name="Google Shape;1504;p5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5" name="Google Shape;1505;p59"/>
          <p:cNvGrpSpPr/>
          <p:nvPr/>
        </p:nvGrpSpPr>
        <p:grpSpPr>
          <a:xfrm>
            <a:off x="6739186" y="883459"/>
            <a:ext cx="2243784" cy="3579044"/>
            <a:chOff x="1338183" y="1849087"/>
            <a:chExt cx="427192" cy="681411"/>
          </a:xfrm>
        </p:grpSpPr>
        <p:sp>
          <p:nvSpPr>
            <p:cNvPr id="1506" name="Google Shape;1506;p5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5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5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5" name="Google Shape;1555;p5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5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2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81488-D071-428E-BC1F-B94501AA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590550"/>
            <a:ext cx="7704000" cy="572700"/>
          </a:xfrm>
        </p:spPr>
        <p:txBody>
          <a:bodyPr/>
          <a:lstStyle/>
          <a:p>
            <a:pPr algn="ctr"/>
            <a:r>
              <a:rPr lang="en-US" sz="4000" dirty="0"/>
              <a:t>Look </a:t>
            </a:r>
            <a:r>
              <a:rPr lang="en-US" sz="4000"/>
              <a:t>and </a:t>
            </a:r>
            <a:r>
              <a:rPr lang="en-US" sz="4000" smtClean="0"/>
              <a:t>say </a:t>
            </a:r>
            <a:r>
              <a:rPr lang="en-US" sz="4000" dirty="0"/>
              <a:t>the months.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D608C0-7988-4D8F-9F1B-2CCBDA38F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5" t="3523" r="47692"/>
          <a:stretch/>
        </p:blipFill>
        <p:spPr>
          <a:xfrm>
            <a:off x="115810" y="1744980"/>
            <a:ext cx="2286000" cy="2086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DD268-299E-4516-8141-FACE748F1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9" t="5829" r="48328"/>
          <a:stretch/>
        </p:blipFill>
        <p:spPr>
          <a:xfrm>
            <a:off x="4631092" y="1741170"/>
            <a:ext cx="2236903" cy="2074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3E2817-25D5-49DC-A3E2-77E04B6DF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45" t="5499" r="2" b="-1976"/>
          <a:stretch/>
        </p:blipFill>
        <p:spPr>
          <a:xfrm>
            <a:off x="2378112" y="1744980"/>
            <a:ext cx="2286000" cy="208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5CF432-E39A-4CC7-A1B6-1F4CDA6CD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90" t="5877" r="626" b="-582"/>
          <a:stretch/>
        </p:blipFill>
        <p:spPr>
          <a:xfrm>
            <a:off x="6888314" y="1735273"/>
            <a:ext cx="2236903" cy="208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D81488-D071-428E-BC1F-B94501AA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590550"/>
            <a:ext cx="7704000" cy="572700"/>
          </a:xfrm>
        </p:spPr>
        <p:txBody>
          <a:bodyPr/>
          <a:lstStyle/>
          <a:p>
            <a:pPr algn="ctr"/>
            <a:r>
              <a:rPr lang="en-US" sz="4000" dirty="0"/>
              <a:t>Listen and tick.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D608C0-7988-4D8F-9F1B-2CCBDA38F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" t="3523" r="47692"/>
          <a:stretch/>
        </p:blipFill>
        <p:spPr>
          <a:xfrm>
            <a:off x="115810" y="1744980"/>
            <a:ext cx="2286000" cy="2086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DD268-299E-4516-8141-FACE748F1A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89" t="5829" r="48328"/>
          <a:stretch/>
        </p:blipFill>
        <p:spPr>
          <a:xfrm>
            <a:off x="4631092" y="1741170"/>
            <a:ext cx="2236903" cy="2074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3E2817-25D5-49DC-A3E2-77E04B6DF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45" t="5499" r="2" b="-1976"/>
          <a:stretch/>
        </p:blipFill>
        <p:spPr>
          <a:xfrm>
            <a:off x="2378112" y="1744980"/>
            <a:ext cx="2286000" cy="208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5CF432-E39A-4CC7-A1B6-1F4CDA6CD2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90" t="5877" r="626" b="-582"/>
          <a:stretch/>
        </p:blipFill>
        <p:spPr>
          <a:xfrm>
            <a:off x="6888314" y="1735273"/>
            <a:ext cx="2236903" cy="20864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FDAE617-7A0F-43A8-A5D8-816778DC868C}"/>
              </a:ext>
            </a:extLst>
          </p:cNvPr>
          <p:cNvSpPr txBox="1"/>
          <p:nvPr/>
        </p:nvSpPr>
        <p:spPr>
          <a:xfrm>
            <a:off x="4267200" y="3333750"/>
            <a:ext cx="42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anose="05020102010507070707" pitchFamily="18" charset="2"/>
              </a:rPr>
              <a:t>v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9CBB053-B79C-455E-B032-FF47191D6A13}"/>
              </a:ext>
            </a:extLst>
          </p:cNvPr>
          <p:cNvSpPr txBox="1"/>
          <p:nvPr/>
        </p:nvSpPr>
        <p:spPr>
          <a:xfrm>
            <a:off x="6477000" y="3333750"/>
            <a:ext cx="49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omic Sans MS" panose="030F0702030302020204" pitchFamily="66" charset="0"/>
                <a:sym typeface="Wingdings 2" panose="05020102010507070707" pitchFamily="18" charset="2"/>
              </a:rPr>
              <a:t>v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Track 93">
            <a:hlinkClick r:id="" action="ppaction://media"/>
            <a:extLst>
              <a:ext uri="{FF2B5EF4-FFF2-40B4-BE49-F238E27FC236}">
                <a16:creationId xmlns:a16="http://schemas.microsoft.com/office/drawing/2014/main" xmlns="" id="{362C89E3-8C8A-460C-AD3B-4B703ED8F2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7089" y="742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6076"/>
            <a:ext cx="8991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OBJECTIVES. </a:t>
            </a:r>
            <a:endParaRPr lang="en-US" sz="1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1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1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end of the lesson, pupils will be </a:t>
            </a:r>
            <a:r>
              <a:rPr lang="en-US" sz="18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r>
              <a:rPr lang="en-US" sz="1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Language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knowledge </a:t>
            </a: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skills.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Understand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and correctly repeat the sentences in two communicative contexts focusing on asking and answering questions about when a sports day is.</a:t>
            </a:r>
          </a:p>
          <a:p>
            <a:r>
              <a:rPr lang="en-US" sz="18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Correctly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say the words and use </a:t>
            </a:r>
            <a:r>
              <a:rPr lang="en-US" sz="1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When's your sports day? – It's in ______</a:t>
            </a:r>
            <a:r>
              <a:rPr lang="en-US" sz="1800" i="1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to ask and answer questions about when a sports day is.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Enhance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the correct use of </a:t>
            </a:r>
            <a:r>
              <a:rPr lang="en-US" sz="1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When's your sports day? – It's in ______.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to ask and answer questions about when a sports day is in a freer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Listen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to and understand two communicative contexts in which pupils ask and answer questions about when a sports day is and tick the correct pictures.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Competences.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and collaboration: work in pairs and groups to complete the learning tasks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Self-control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&amp; independent learning: perform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listening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tasks</a:t>
            </a:r>
          </a:p>
          <a:p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Attributes.</a:t>
            </a: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- DDevelop 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their interests in sports and show their responsibility by raising awareness of the months of the year.</a:t>
            </a: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40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>
            <a:spLocks noGrp="1"/>
          </p:cNvSpPr>
          <p:nvPr>
            <p:ph type="title"/>
          </p:nvPr>
        </p:nvSpPr>
        <p:spPr>
          <a:xfrm>
            <a:off x="3581400" y="1016262"/>
            <a:ext cx="4022528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/>
              <a:t>Warm-up</a:t>
            </a:r>
            <a:endParaRPr sz="6000"/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537271"/>
            <a:ext cx="7239000" cy="40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2027550" y="1478932"/>
            <a:ext cx="5088900" cy="118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Unscramble the letters</a:t>
            </a:r>
            <a:endParaRPr sz="66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653323" y="2560535"/>
            <a:ext cx="1136955" cy="2042965"/>
            <a:chOff x="653323" y="2560535"/>
            <a:chExt cx="1136955" cy="2042965"/>
          </a:xfrm>
        </p:grpSpPr>
        <p:grpSp>
          <p:nvGrpSpPr>
            <p:cNvPr id="581" name="Google Shape;581;p6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6"/>
          <p:cNvGrpSpPr/>
          <p:nvPr/>
        </p:nvGrpSpPr>
        <p:grpSpPr>
          <a:xfrm>
            <a:off x="7569028" y="1003675"/>
            <a:ext cx="808453" cy="3560425"/>
            <a:chOff x="7569028" y="1003675"/>
            <a:chExt cx="808453" cy="3560425"/>
          </a:xfrm>
        </p:grpSpPr>
        <p:grpSp>
          <p:nvGrpSpPr>
            <p:cNvPr id="586" name="Google Shape;586;p6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6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6"/>
          <p:cNvSpPr txBox="1"/>
          <p:nvPr/>
        </p:nvSpPr>
        <p:spPr>
          <a:xfrm flipH="1">
            <a:off x="1714588" y="2770580"/>
            <a:ext cx="5714825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8" name="Google Shape;5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599" name="Google Shape;599;p7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00" name="Google Shape;600;p7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01" name="Google Shape;601;p7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2" name="Google Shape;602;p7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 U R Y A F B R 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03" name="Google Shape;603;p7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7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05" name="Google Shape;60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06" name="Google Shape;606;p7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08" name="Google Shape;608;p7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9" name="Google Shape;609;p7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2" name="Google Shape;612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3" name="Google Shape;613;p7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22" name="Google Shape;622;p8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8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24" name="Google Shape;624;p8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25" name="Google Shape;625;p8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A I P L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26" name="Google Shape;626;p8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8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28" name="Google Shape;628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29" name="Google Shape;629;p8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1" name="Google Shape;631;p8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2" name="Google Shape;632;p8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5" name="Google Shape;635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6" name="Google Shape;636;p8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9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45" name="Google Shape;645;p9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46" name="Google Shape;646;p9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47" name="Google Shape;647;p9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48" name="Google Shape;648;p9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 J U A R A N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49" name="Google Shape;649;p9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9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51" name="Google Shape;651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52" name="Google Shape;652;p9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4" name="Google Shape;654;p9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5" name="Google Shape;655;p9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8" name="Google Shape;658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9" name="Google Shape;659;p9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470</Words>
  <Application>Microsoft Office PowerPoint</Application>
  <PresentationFormat>On-screen Show (16:9)</PresentationFormat>
  <Paragraphs>62</Paragraphs>
  <Slides>24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Encode Sans</vt:lpstr>
      <vt:lpstr>Kirang Haerang</vt:lpstr>
      <vt:lpstr>Times New Roman</vt:lpstr>
      <vt:lpstr>Wingdings 2</vt:lpstr>
      <vt:lpstr>Comic Sans MS</vt:lpstr>
      <vt:lpstr>.VnCooper</vt:lpstr>
      <vt:lpstr>Arvo</vt:lpstr>
      <vt:lpstr>Calibri</vt:lpstr>
      <vt:lpstr>Community, Family &amp; Personal Services Major for College: Physical Education by Slidesgo</vt:lpstr>
      <vt:lpstr>Office 테마</vt:lpstr>
      <vt:lpstr>PowerPoint Presentation</vt:lpstr>
      <vt:lpstr>Our Sports Day</vt:lpstr>
      <vt:lpstr>PowerPoint Presentation</vt:lpstr>
      <vt:lpstr>Warm-up</vt:lpstr>
      <vt:lpstr>PowerPoint Presentation</vt:lpstr>
      <vt:lpstr>Unscramble the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Look, listen     and repeat.</vt:lpstr>
      <vt:lpstr>Who is the girl? Who is the boy?</vt:lpstr>
      <vt:lpstr>Look, listen and repeat.</vt:lpstr>
      <vt:lpstr>Work in pairs. Practise.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2. Listen and         tick.</vt:lpstr>
      <vt:lpstr>Look and say the months.</vt:lpstr>
      <vt:lpstr>Listen and tick.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modified xsi:type="dcterms:W3CDTF">2024-11-30T02:24:20Z</dcterms:modified>
</cp:coreProperties>
</file>