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51"/>
  </p:notesMasterIdLst>
  <p:sldIdLst>
    <p:sldId id="443" r:id="rId2"/>
    <p:sldId id="256" r:id="rId3"/>
    <p:sldId id="462" r:id="rId4"/>
    <p:sldId id="447" r:id="rId5"/>
    <p:sldId id="459" r:id="rId6"/>
    <p:sldId id="450" r:id="rId7"/>
    <p:sldId id="427" r:id="rId8"/>
    <p:sldId id="453" r:id="rId9"/>
    <p:sldId id="433" r:id="rId10"/>
    <p:sldId id="435" r:id="rId11"/>
    <p:sldId id="436" r:id="rId12"/>
    <p:sldId id="437" r:id="rId13"/>
    <p:sldId id="438" r:id="rId14"/>
    <p:sldId id="460" r:id="rId15"/>
    <p:sldId id="461" r:id="rId16"/>
    <p:sldId id="357" r:id="rId17"/>
    <p:sldId id="257" r:id="rId18"/>
    <p:sldId id="259" r:id="rId19"/>
    <p:sldId id="386" r:id="rId20"/>
    <p:sldId id="387" r:id="rId21"/>
    <p:sldId id="388" r:id="rId22"/>
    <p:sldId id="389" r:id="rId23"/>
    <p:sldId id="358" r:id="rId24"/>
    <p:sldId id="392" r:id="rId25"/>
    <p:sldId id="360" r:id="rId26"/>
    <p:sldId id="394" r:id="rId27"/>
    <p:sldId id="361" r:id="rId28"/>
    <p:sldId id="395" r:id="rId29"/>
    <p:sldId id="363" r:id="rId30"/>
    <p:sldId id="397" r:id="rId31"/>
    <p:sldId id="364" r:id="rId32"/>
    <p:sldId id="398" r:id="rId33"/>
    <p:sldId id="365" r:id="rId34"/>
    <p:sldId id="399" r:id="rId35"/>
    <p:sldId id="366" r:id="rId36"/>
    <p:sldId id="400" r:id="rId37"/>
    <p:sldId id="369" r:id="rId38"/>
    <p:sldId id="321" r:id="rId39"/>
    <p:sldId id="403" r:id="rId40"/>
    <p:sldId id="404" r:id="rId41"/>
    <p:sldId id="405" r:id="rId42"/>
    <p:sldId id="372" r:id="rId43"/>
    <p:sldId id="324" r:id="rId44"/>
    <p:sldId id="409" r:id="rId45"/>
    <p:sldId id="346" r:id="rId46"/>
    <p:sldId id="333" r:id="rId47"/>
    <p:sldId id="374" r:id="rId48"/>
    <p:sldId id="410" r:id="rId49"/>
    <p:sldId id="411" r:id="rId50"/>
  </p:sldIdLst>
  <p:sldSz cx="9144000" cy="5143500" type="screen16x9"/>
  <p:notesSz cx="6858000" cy="9144000"/>
  <p:embeddedFontLst>
    <p:embeddedFont>
      <p:font typeface="Comic Sans MS" pitchFamily="66" charset="0"/>
      <p:regular r:id="rId52"/>
      <p:bold r:id="rId53"/>
    </p:embeddedFont>
    <p:embeddedFont>
      <p:font typeface="Catamaran" charset="0"/>
      <p:regular r:id="rId54"/>
      <p:bold r:id="rId55"/>
    </p:embeddedFont>
    <p:embeddedFont>
      <p:font typeface=".VnCooper" pitchFamily="34" charset="0"/>
      <p:regular r:id="rId56"/>
    </p:embeddedFont>
    <p:embeddedFont>
      <p:font typeface="Coiny" charset="0"/>
      <p:regular r:id="rId57"/>
    </p:embeddedFont>
    <p:embeddedFont>
      <p:font typeface="Sport Day" charset="0"/>
      <p:regular r:id="rId58"/>
      <p:bold r:id="rId59"/>
      <p:italic r:id="rId60"/>
      <p:boldItalic r:id="rId61"/>
    </p:embeddedFont>
    <p:embeddedFont>
      <p:font typeface="Dosis" charset="0"/>
      <p:regular r:id="rId62"/>
      <p:bold r:id="rId63"/>
    </p:embeddedFont>
    <p:embeddedFont>
      <p:font typeface="Quicksand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4660"/>
  </p:normalViewPr>
  <p:slideViewPr>
    <p:cSldViewPr snapToGrid="0">
      <p:cViewPr>
        <p:scale>
          <a:sx n="91" d="100"/>
          <a:sy n="91" d="100"/>
        </p:scale>
        <p:origin x="-684" y="-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4619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19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13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14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6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51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02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461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066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0" y="1377800"/>
            <a:ext cx="555001" cy="1833223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32"/>
          <p:cNvSpPr/>
          <p:nvPr/>
        </p:nvSpPr>
        <p:spPr>
          <a:xfrm>
            <a:off x="7081125" y="0"/>
            <a:ext cx="2062841" cy="657264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32"/>
          <p:cNvSpPr/>
          <p:nvPr/>
        </p:nvSpPr>
        <p:spPr>
          <a:xfrm>
            <a:off x="555000" y="746125"/>
            <a:ext cx="8034000" cy="40101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7548212" y="293337"/>
            <a:ext cx="1470802" cy="1576796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00347" y="3466741"/>
            <a:ext cx="1343120" cy="1534870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24698" y="2700926"/>
            <a:ext cx="692640" cy="657279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8430780" y="2271601"/>
            <a:ext cx="692648" cy="600283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9" y="-170526"/>
            <a:ext cx="984179" cy="862511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8977666" y="4386854"/>
            <a:ext cx="72117" cy="116062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32"/>
          <p:cNvSpPr/>
          <p:nvPr/>
        </p:nvSpPr>
        <p:spPr>
          <a:xfrm>
            <a:off x="8754709" y="4564760"/>
            <a:ext cx="54103" cy="8448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32"/>
          <p:cNvSpPr/>
          <p:nvPr/>
        </p:nvSpPr>
        <p:spPr>
          <a:xfrm>
            <a:off x="8977666" y="4755035"/>
            <a:ext cx="72117" cy="117143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32"/>
          <p:cNvSpPr/>
          <p:nvPr/>
        </p:nvSpPr>
        <p:spPr>
          <a:xfrm rot="294481">
            <a:off x="485527" y="89121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8733493" y="3460797"/>
            <a:ext cx="265776" cy="229685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9034504" y="3090199"/>
            <a:ext cx="126193" cy="189100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8770188" y="3119278"/>
            <a:ext cx="174212" cy="195814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6809907" y="4803711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2"/>
          <p:cNvSpPr/>
          <p:nvPr/>
        </p:nvSpPr>
        <p:spPr>
          <a:xfrm>
            <a:off x="4325425" y="-38900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9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5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20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8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4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02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8" r:id="rId2"/>
    <p:sldLayoutId id="2147483717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45" r:id="rId12"/>
    <p:sldLayoutId id="2147483746" r:id="rId13"/>
    <p:sldLayoutId id="214748374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slide" Target="slide25.xml"/><Relationship Id="rId3" Type="http://schemas.openxmlformats.org/officeDocument/2006/relationships/slide" Target="slide21.xml"/><Relationship Id="rId7" Type="http://schemas.openxmlformats.org/officeDocument/2006/relationships/slide" Target="slide35.xml"/><Relationship Id="rId12" Type="http://schemas.openxmlformats.org/officeDocument/2006/relationships/slide" Target="slide27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2.xml"/><Relationship Id="rId11" Type="http://schemas.openxmlformats.org/officeDocument/2006/relationships/slide" Target="slide31.xml"/><Relationship Id="rId5" Type="http://schemas.openxmlformats.org/officeDocument/2006/relationships/slide" Target="slide29.xml"/><Relationship Id="rId10" Type="http://schemas.openxmlformats.org/officeDocument/2006/relationships/slide" Target="slide33.xml"/><Relationship Id="rId4" Type="http://schemas.openxmlformats.org/officeDocument/2006/relationships/slide" Target="slide23.xml"/><Relationship Id="rId9" Type="http://schemas.openxmlformats.org/officeDocument/2006/relationships/slide" Target="slide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" Target="slide32.xml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34.xml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" Target="slide38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1.xml"/><Relationship Id="rId11" Type="http://schemas.openxmlformats.org/officeDocument/2006/relationships/image" Target="../media/image38.png"/><Relationship Id="rId5" Type="http://schemas.openxmlformats.org/officeDocument/2006/relationships/image" Target="../media/image25.png"/><Relationship Id="rId10" Type="http://schemas.openxmlformats.org/officeDocument/2006/relationships/slide" Target="slide40.xml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34.jpeg"/><Relationship Id="rId7" Type="http://schemas.openxmlformats.org/officeDocument/2006/relationships/image" Target="../media/image40.png"/><Relationship Id="rId12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5.xml"/><Relationship Id="rId11" Type="http://schemas.openxmlformats.org/officeDocument/2006/relationships/image" Target="../media/image42.png"/><Relationship Id="rId5" Type="http://schemas.openxmlformats.org/officeDocument/2006/relationships/image" Target="../media/image25.png"/><Relationship Id="rId10" Type="http://schemas.openxmlformats.org/officeDocument/2006/relationships/slide" Target="slide44.xml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18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4.jpeg"/><Relationship Id="rId7" Type="http://schemas.openxmlformats.org/officeDocument/2006/relationships/slide" Target="slide49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6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418563" y="354169"/>
            <a:ext cx="4580581" cy="2620851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38272" y="3085691"/>
            <a:ext cx="525295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3376613" y="3936729"/>
            <a:ext cx="5011720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mountain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s. </a:t>
            </a:r>
          </a:p>
        </p:txBody>
      </p:sp>
    </p:spTree>
    <p:extLst>
      <p:ext uri="{BB962C8B-B14F-4D97-AF65-F5344CB8AC3E}">
        <p14:creationId xmlns:p14="http://schemas.microsoft.com/office/powerpoint/2010/main" val="2523529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7" y="253165"/>
            <a:ext cx="4830963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5874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239404" y="4071957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village. </a:t>
            </a:r>
          </a:p>
        </p:txBody>
      </p:sp>
    </p:spTree>
    <p:extLst>
      <p:ext uri="{BB962C8B-B14F-4D97-AF65-F5344CB8AC3E}">
        <p14:creationId xmlns:p14="http://schemas.microsoft.com/office/powerpoint/2010/main" val="2578655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8" y="253165"/>
            <a:ext cx="4863880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13666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city. </a:t>
            </a:r>
          </a:p>
        </p:txBody>
      </p:sp>
    </p:spTree>
    <p:extLst>
      <p:ext uri="{BB962C8B-B14F-4D97-AF65-F5344CB8AC3E}">
        <p14:creationId xmlns:p14="http://schemas.microsoft.com/office/powerpoint/2010/main" val="2992224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553792" y="437882"/>
            <a:ext cx="4230709" cy="244054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:a16="http://schemas.microsoft.com/office/drawing/2014/main" xmlns="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0" y="3195161"/>
            <a:ext cx="4765181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:a16="http://schemas.microsoft.com/office/drawing/2014/main" xmlns="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town. </a:t>
            </a:r>
          </a:p>
        </p:txBody>
      </p:sp>
    </p:spTree>
    <p:extLst>
      <p:ext uri="{BB962C8B-B14F-4D97-AF65-F5344CB8AC3E}">
        <p14:creationId xmlns:p14="http://schemas.microsoft.com/office/powerpoint/2010/main" val="1284652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218" y="1867486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smtClean="0">
                <a:solidFill>
                  <a:srgbClr val="FF0000"/>
                </a:solidFill>
                <a:latin typeface=".VnCooper" pitchFamily="34" charset="0"/>
              </a:rPr>
              <a:t>4. Listen </a:t>
            </a:r>
            <a:r>
              <a:rPr lang="en" sz="4000" b="1" dirty="0">
                <a:solidFill>
                  <a:srgbClr val="FF0000"/>
                </a:solidFill>
                <a:latin typeface=".VnCooper" pitchFamily="34" charset="0"/>
              </a:rPr>
              <a:t>and </a:t>
            </a:r>
            <a:r>
              <a:rPr lang="en" sz="4000" b="1" dirty="0" smtClean="0">
                <a:solidFill>
                  <a:srgbClr val="FF0000"/>
                </a:solidFill>
                <a:latin typeface=".VnCooper" pitchFamily="34" charset="0"/>
              </a:rPr>
              <a:t>number.</a:t>
            </a:r>
            <a:endParaRPr sz="4000" b="1" dirty="0">
              <a:solidFill>
                <a:srgbClr val="FF0000"/>
              </a:solidFill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19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83D0D6-EC76-02EA-C9E6-085445DED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381985D-70AF-22A1-D7B0-B8FF9293522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D76BC4BD-4E05-F2B1-5D16-913FD843F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1E4540-B3DF-F804-6C0F-8FB9B273F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" y="1732075"/>
            <a:ext cx="8970060" cy="25701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9F5775-9F80-16C8-B0BD-5837A1D4413C}"/>
              </a:ext>
            </a:extLst>
          </p:cNvPr>
          <p:cNvSpPr txBox="1"/>
          <p:nvPr/>
        </p:nvSpPr>
        <p:spPr>
          <a:xfrm>
            <a:off x="6477640" y="3835164"/>
            <a:ext cx="258012" cy="582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CC2AFF-9001-AFC6-A751-6E30022B0B49}"/>
              </a:ext>
            </a:extLst>
          </p:cNvPr>
          <p:cNvSpPr txBox="1"/>
          <p:nvPr/>
        </p:nvSpPr>
        <p:spPr>
          <a:xfrm>
            <a:off x="8596646" y="3832693"/>
            <a:ext cx="33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4E3C565-6016-A6B7-89D5-2288142AD137}"/>
              </a:ext>
            </a:extLst>
          </p:cNvPr>
          <p:cNvSpPr txBox="1"/>
          <p:nvPr/>
        </p:nvSpPr>
        <p:spPr>
          <a:xfrm>
            <a:off x="2235186" y="3832693"/>
            <a:ext cx="341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456A44D-AC39-824A-52BE-6D5D58022159}"/>
              </a:ext>
            </a:extLst>
          </p:cNvPr>
          <p:cNvSpPr txBox="1"/>
          <p:nvPr/>
        </p:nvSpPr>
        <p:spPr>
          <a:xfrm>
            <a:off x="4359791" y="3832693"/>
            <a:ext cx="387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</a:p>
        </p:txBody>
      </p:sp>
      <p:pic>
        <p:nvPicPr>
          <p:cNvPr id="14" name="Track 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7640" y="1867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9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  <p:sndAc>
      <p:stSnd>
        <p:snd r:embed="rId2" name="Doraemong.avi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314450" y="685800"/>
            <a:ext cx="6515100" cy="3086100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543050"/>
            <a:ext cx="164544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49450" y="1732360"/>
            <a:ext cx="29787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= points</a:t>
            </a:r>
          </a:p>
        </p:txBody>
      </p:sp>
      <p:pic>
        <p:nvPicPr>
          <p:cNvPr id="11" name="Picture 10" descr="telephoneboo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085850"/>
            <a:ext cx="134421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02829" y="1314450"/>
            <a:ext cx="39100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= Mystery</a:t>
            </a:r>
          </a:p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  power-up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6" grpId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2" action="ppaction://hlinksldjump"/>
          </p:cNvPr>
          <p:cNvSpPr/>
          <p:nvPr/>
        </p:nvSpPr>
        <p:spPr>
          <a:xfrm>
            <a:off x="1419917" y="1124093"/>
            <a:ext cx="86113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O</a:t>
            </a:r>
          </a:p>
        </p:txBody>
      </p:sp>
      <p:sp>
        <p:nvSpPr>
          <p:cNvPr id="27" name="Rectangle 26">
            <a:hlinkClick r:id="rId3" action="ppaction://hlinksldjump"/>
          </p:cNvPr>
          <p:cNvSpPr/>
          <p:nvPr/>
        </p:nvSpPr>
        <p:spPr>
          <a:xfrm>
            <a:off x="2331140" y="1124093"/>
            <a:ext cx="63511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P</a:t>
            </a:r>
          </a:p>
        </p:txBody>
      </p:sp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3011344" y="1124093"/>
            <a:ext cx="92685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Q</a:t>
            </a: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3954269" y="1124093"/>
            <a:ext cx="72648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R</a:t>
            </a: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4730621" y="1124093"/>
            <a:ext cx="77136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</a:t>
            </a:r>
          </a:p>
        </p:txBody>
      </p:sp>
      <p:sp>
        <p:nvSpPr>
          <p:cNvPr id="31" name="Rectangle 30">
            <a:hlinkClick r:id="rId7" action="ppaction://hlinksldjump"/>
          </p:cNvPr>
          <p:cNvSpPr/>
          <p:nvPr/>
        </p:nvSpPr>
        <p:spPr>
          <a:xfrm>
            <a:off x="5567725" y="1124093"/>
            <a:ext cx="77296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T</a:t>
            </a:r>
          </a:p>
        </p:txBody>
      </p:sp>
      <p:sp>
        <p:nvSpPr>
          <p:cNvPr id="32" name="Rectangle 31">
            <a:hlinkClick r:id="rId8" action="ppaction://hlinksldjump"/>
          </p:cNvPr>
          <p:cNvSpPr/>
          <p:nvPr/>
        </p:nvSpPr>
        <p:spPr>
          <a:xfrm>
            <a:off x="6404230" y="1124093"/>
            <a:ext cx="80823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U</a:t>
            </a:r>
          </a:p>
        </p:txBody>
      </p:sp>
      <p:sp>
        <p:nvSpPr>
          <p:cNvPr id="33" name="Rectangle 32">
            <a:hlinkClick r:id="rId9" action="ppaction://hlinksldjump"/>
          </p:cNvPr>
          <p:cNvSpPr/>
          <p:nvPr/>
        </p:nvSpPr>
        <p:spPr>
          <a:xfrm>
            <a:off x="1663184" y="2124218"/>
            <a:ext cx="75533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V</a:t>
            </a:r>
          </a:p>
        </p:txBody>
      </p:sp>
      <p:sp>
        <p:nvSpPr>
          <p:cNvPr id="34" name="Rectangle 33">
            <a:hlinkClick r:id="rId10" action="ppaction://hlinksldjump"/>
          </p:cNvPr>
          <p:cNvSpPr/>
          <p:nvPr/>
        </p:nvSpPr>
        <p:spPr>
          <a:xfrm>
            <a:off x="2510819" y="2124218"/>
            <a:ext cx="106471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W</a:t>
            </a:r>
          </a:p>
        </p:txBody>
      </p:sp>
      <p:sp>
        <p:nvSpPr>
          <p:cNvPr id="35" name="Rectangle 34">
            <a:hlinkClick r:id="rId11" action="ppaction://hlinksldjump"/>
          </p:cNvPr>
          <p:cNvSpPr/>
          <p:nvPr/>
        </p:nvSpPr>
        <p:spPr>
          <a:xfrm>
            <a:off x="3671042" y="2124218"/>
            <a:ext cx="79701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X</a:t>
            </a:r>
          </a:p>
        </p:txBody>
      </p:sp>
      <p:sp>
        <p:nvSpPr>
          <p:cNvPr id="38" name="Rectangle 37">
            <a:hlinkClick r:id="rId12" action="ppaction://hlinksldjump"/>
          </p:cNvPr>
          <p:cNvSpPr/>
          <p:nvPr/>
        </p:nvSpPr>
        <p:spPr>
          <a:xfrm>
            <a:off x="4563760" y="2124218"/>
            <a:ext cx="7216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Y</a:t>
            </a:r>
          </a:p>
        </p:txBody>
      </p:sp>
      <p:sp>
        <p:nvSpPr>
          <p:cNvPr id="39" name="Rectangle 38">
            <a:hlinkClick r:id="rId13" action="ppaction://hlinksldjump"/>
          </p:cNvPr>
          <p:cNvSpPr/>
          <p:nvPr/>
        </p:nvSpPr>
        <p:spPr>
          <a:xfrm>
            <a:off x="5377735" y="2124218"/>
            <a:ext cx="77136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Z</a:t>
            </a:r>
          </a:p>
        </p:txBody>
      </p:sp>
      <p:sp>
        <p:nvSpPr>
          <p:cNvPr id="2" name="Notched Right Arrow 1">
            <a:hlinkClick r:id="" action="ppaction://noaction"/>
            <a:extLst>
              <a:ext uri="{FF2B5EF4-FFF2-40B4-BE49-F238E27FC236}">
                <a16:creationId xmlns:a16="http://schemas.microsoft.com/office/drawing/2014/main" xmlns="" id="{1C3A58C2-8407-063E-70D2-459E00DA8373}"/>
              </a:ext>
            </a:extLst>
          </p:cNvPr>
          <p:cNvSpPr/>
          <p:nvPr/>
        </p:nvSpPr>
        <p:spPr>
          <a:xfrm>
            <a:off x="7813576" y="4538547"/>
            <a:ext cx="1330424" cy="524108"/>
          </a:xfrm>
          <a:prstGeom prst="notchedRightArrow">
            <a:avLst/>
          </a:prstGeom>
          <a:solidFill>
            <a:srgbClr val="FF0000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dirty="0">
                <a:ln>
                  <a:solidFill>
                    <a:sysClr val="windowText" lastClr="000000"/>
                  </a:solidFill>
                </a:ln>
              </a:rPr>
              <a:t>End </a:t>
            </a:r>
            <a:r>
              <a:rPr lang="x-none" dirty="0" smtClean="0">
                <a:ln>
                  <a:solidFill>
                    <a:sysClr val="windowText" lastClr="000000"/>
                  </a:solidFill>
                </a:ln>
              </a:rPr>
              <a:t>game</a:t>
            </a:r>
            <a:endParaRPr lang="x-none" dirty="0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46158" y="203409"/>
            <a:ext cx="5649355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_____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your school? </a:t>
            </a:r>
            <a:endParaRPr lang="en-US" sz="30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2">
              <a:defRPr/>
            </a:pP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- It’s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in the city.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Where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School building in a big city Royalty Free Vector Image">
            <a:extLst>
              <a:ext uri="{FF2B5EF4-FFF2-40B4-BE49-F238E27FC236}">
                <a16:creationId xmlns:a16="http://schemas.microsoft.com/office/drawing/2014/main" xmlns="" id="{0A516F49-602D-8427-D46A-D6C9044A8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3718781" y="1321218"/>
            <a:ext cx="3196369" cy="25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92026" y="1299588"/>
            <a:ext cx="7674520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</a:t>
            </a:r>
            <a:r>
              <a:rPr lang="en-US" sz="6000" b="1" dirty="0" smtClean="0">
                <a:solidFill>
                  <a:srgbClr val="7030A0"/>
                </a:solidFill>
              </a:rPr>
              <a:t>school facilities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E5C901-7E64-CD64-BED4-4D77833670CF}"/>
              </a:ext>
            </a:extLst>
          </p:cNvPr>
          <p:cNvSpPr txBox="1"/>
          <p:nvPr/>
        </p:nvSpPr>
        <p:spPr>
          <a:xfrm>
            <a:off x="2987375" y="2884009"/>
            <a:ext cx="3480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1 </a:t>
            </a:r>
            <a:endParaRPr lang="x-non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78074" y="114300"/>
            <a:ext cx="5508625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Where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your school?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- It’s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in the ____.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city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hool building in a big city Royalty Free Vector Image">
            <a:extLst>
              <a:ext uri="{FF2B5EF4-FFF2-40B4-BE49-F238E27FC236}">
                <a16:creationId xmlns:a16="http://schemas.microsoft.com/office/drawing/2014/main" xmlns="" id="{BBF7CF6E-003E-1431-343F-EABD7FC77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3718781" y="1321218"/>
            <a:ext cx="3196369" cy="25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Where’s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your school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______________.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mountains.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Premium Vector | Cartoon the children going home after school">
            <a:extLst>
              <a:ext uri="{FF2B5EF4-FFF2-40B4-BE49-F238E27FC236}">
                <a16:creationId xmlns:a16="http://schemas.microsoft.com/office/drawing/2014/main" xmlns="" id="{55912D78-B7D5-93D5-018C-61256D83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are the children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.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At home.       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B.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At school.</a:t>
            </a:r>
            <a:endParaRPr lang="en-US" sz="3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B. </a:t>
            </a:r>
            <a:r>
              <a:rPr lang="en-US" sz="3000" dirty="0" smtClean="0">
                <a:solidFill>
                  <a:srgbClr val="FF0000"/>
                </a:solidFill>
                <a:latin typeface="Comic Sans MS" pitchFamily="66" charset="0"/>
              </a:rPr>
              <a:t>At school.</a:t>
            </a:r>
            <a:endParaRPr lang="en-US" sz="3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Premium Vector | Cartoon the children going home after school">
            <a:extLst>
              <a:ext uri="{FF2B5EF4-FFF2-40B4-BE49-F238E27FC236}">
                <a16:creationId xmlns:a16="http://schemas.microsoft.com/office/drawing/2014/main" xmlns="" id="{AE609A17-8721-9F0A-4969-C6F8454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How many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children are there </a:t>
            </a:r>
            <a:b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at the playground?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259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 smtClean="0">
                <a:solidFill>
                  <a:srgbClr val="FF0000"/>
                </a:solidFill>
                <a:latin typeface="Comic Sans MS" pitchFamily="66" charset="0"/>
              </a:rPr>
              <a:t>There are four.</a:t>
            </a:r>
            <a:endParaRPr lang="en-US" sz="3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remium Vector | Cartoon the children going home after school">
            <a:extLst>
              <a:ext uri="{FF2B5EF4-FFF2-40B4-BE49-F238E27FC236}">
                <a16:creationId xmlns:a16="http://schemas.microsoft.com/office/drawing/2014/main" xmlns="" id="{4EF4F446-D2DF-CC9D-0FDE-79C566B6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Is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 a village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Yes, it is.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xmlns="" id="{631B4EB6-41EF-9C66-EC9F-B1CBE737E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3439901" y="1332584"/>
            <a:ext cx="3475249" cy="2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593" y="54777"/>
            <a:ext cx="895481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9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19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9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By the end of the lesson, pupils will be </a:t>
            </a:r>
            <a:r>
              <a:rPr lang="en-US" sz="19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able </a:t>
            </a:r>
            <a:r>
              <a:rPr lang="en-US" sz="19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to.</a:t>
            </a:r>
          </a:p>
          <a:p>
            <a:r>
              <a:rPr lang="en-US" sz="1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r>
              <a:rPr lang="en-US" sz="1900">
                <a:latin typeface="Times New Roman" pitchFamily="18" charset="0"/>
                <a:cs typeface="Times New Roman" pitchFamily="18" charset="0"/>
              </a:rPr>
              <a:t>- understand and correctly repeat the sentences in two communicative contexts focusing on asking and answering questions about the location of a school</a:t>
            </a:r>
            <a:r>
              <a:rPr lang="en-US" sz="1900" i="1">
                <a:latin typeface="Times New Roman" pitchFamily="18" charset="0"/>
                <a:cs typeface="Times New Roman" pitchFamily="18" charset="0"/>
              </a:rPr>
              <a:t>.</a:t>
            </a:r>
            <a:endParaRPr lang="en-US" sz="19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900">
                <a:latin typeface="Times New Roman" pitchFamily="18" charset="0"/>
                <a:cs typeface="Times New Roman" pitchFamily="18" charset="0"/>
              </a:rPr>
              <a:t>- correctly say the words and use </a:t>
            </a:r>
            <a:r>
              <a:rPr lang="en-US" sz="19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Where’s your school? – It’s in the _____.</a:t>
            </a:r>
            <a:r>
              <a:rPr lang="en-US" sz="19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>
                <a:latin typeface="Times New Roman" pitchFamily="18" charset="0"/>
                <a:cs typeface="Times New Roman" pitchFamily="18" charset="0"/>
              </a:rPr>
              <a:t>to ask and answer questions about the location of a school.</a:t>
            </a:r>
          </a:p>
          <a:p>
            <a:r>
              <a:rPr lang="en-US" sz="1900" smtClean="0">
                <a:latin typeface="Times New Roman" pitchFamily="18" charset="0"/>
                <a:cs typeface="Times New Roman" pitchFamily="18" charset="0"/>
              </a:rPr>
              <a:t>- enhance </a:t>
            </a:r>
            <a:r>
              <a:rPr lang="en-US" sz="1900">
                <a:latin typeface="Times New Roman" pitchFamily="18" charset="0"/>
                <a:cs typeface="Times New Roman" pitchFamily="18" charset="0"/>
              </a:rPr>
              <a:t>the correct use of </a:t>
            </a:r>
            <a:r>
              <a:rPr lang="en-US" sz="19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Where’s your school? – It’s in the ___.</a:t>
            </a:r>
            <a:r>
              <a:rPr lang="en-US" sz="19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>
                <a:latin typeface="Times New Roman" pitchFamily="18" charset="0"/>
                <a:cs typeface="Times New Roman" pitchFamily="18" charset="0"/>
              </a:rPr>
              <a:t>to ask and answer questions about the location of a school in a freer </a:t>
            </a:r>
            <a:r>
              <a:rPr lang="en-US" sz="1900">
                <a:latin typeface="Times New Roman" pitchFamily="18" charset="0"/>
                <a:cs typeface="Times New Roman" pitchFamily="18" charset="0"/>
              </a:rPr>
              <a:t>context</a:t>
            </a:r>
            <a:r>
              <a:rPr lang="en-US" sz="19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Competences.</a:t>
            </a:r>
          </a:p>
          <a:p>
            <a:r>
              <a:rPr lang="en-US" sz="1900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</a:t>
            </a:r>
          </a:p>
          <a:p>
            <a:r>
              <a:rPr lang="en-US" sz="1900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1900">
                <a:latin typeface="Times New Roman" pitchFamily="18" charset="0"/>
                <a:cs typeface="Times New Roman" pitchFamily="18" charset="0"/>
              </a:rPr>
              <a:t>&amp; independent learning: perform </a:t>
            </a:r>
            <a:r>
              <a:rPr lang="en-US" sz="1900">
                <a:latin typeface="Times New Roman" pitchFamily="18" charset="0"/>
                <a:cs typeface="Times New Roman" pitchFamily="18" charset="0"/>
              </a:rPr>
              <a:t>listening </a:t>
            </a:r>
            <a:r>
              <a:rPr lang="en-US" sz="1900" smtClean="0">
                <a:latin typeface="Times New Roman" pitchFamily="18" charset="0"/>
                <a:cs typeface="Times New Roman" pitchFamily="18" charset="0"/>
              </a:rPr>
              <a:t>tasks</a:t>
            </a:r>
          </a:p>
          <a:p>
            <a:r>
              <a:rPr lang="en-US" sz="1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3.Attributes.</a:t>
            </a:r>
          </a:p>
          <a:p>
            <a:r>
              <a:rPr lang="en-US" sz="1900">
                <a:latin typeface="Times New Roman" pitchFamily="18" charset="0"/>
                <a:cs typeface="Times New Roman" pitchFamily="18" charset="0"/>
              </a:rPr>
              <a:t>- Show pride in where they’re from and respect to other people by using appropriate gestures and intonation when asking and answering about school locations.</a:t>
            </a:r>
            <a:endParaRPr lang="en-US" sz="19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33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Where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</a:t>
            </a: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the </a:t>
            </a: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Minion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_____________.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village.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xmlns="" id="{A1DA0174-4A46-D65B-D820-D2B941E3E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3439901" y="1332584"/>
            <a:ext cx="3475249" cy="2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nions transparent GIF on GIFER - by Yora">
            <a:extLst>
              <a:ext uri="{FF2B5EF4-FFF2-40B4-BE49-F238E27FC236}">
                <a16:creationId xmlns:a16="http://schemas.microsoft.com/office/drawing/2014/main" xmlns="" id="{D0F2C4C7-F5E6-7770-7C3A-56F8DD7C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14" y="289651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It’s a village.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:a16="http://schemas.microsoft.com/office/drawing/2014/main" xmlns="" id="{2D54F32C-CDEB-A549-F3AF-66FB21A0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2693943" y="1338580"/>
            <a:ext cx="2770993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97ADABF-BE57-1A4E-78A9-C5FFBB6E4334}"/>
              </a:ext>
            </a:extLst>
          </p:cNvPr>
          <p:cNvSpPr txBox="1"/>
          <p:nvPr/>
        </p:nvSpPr>
        <p:spPr>
          <a:xfrm>
            <a:off x="1793439" y="335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897F23-712F-6BAC-BA55-36E20F1545E2}"/>
              </a:ext>
            </a:extLst>
          </p:cNvPr>
          <p:cNvSpPr txBox="1"/>
          <p:nvPr/>
        </p:nvSpPr>
        <p:spPr>
          <a:xfrm>
            <a:off x="4744602" y="3306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202" y="1349395"/>
            <a:ext cx="2590800" cy="187642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  - Is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it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a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city?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3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______.</a:t>
            </a:r>
            <a:endParaRPr lang="en-US" sz="3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 smtClean="0">
                <a:solidFill>
                  <a:srgbClr val="FF0000"/>
                </a:solidFill>
                <a:latin typeface="Comic Sans MS" pitchFamily="66" charset="0"/>
              </a:rPr>
              <a:t>No, it isn’t. </a:t>
            </a: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a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xmlns="" id="{7AD53062-7748-28CC-FD2A-0784D01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My </a:t>
            </a: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school is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in the mountains.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65205" y="4000500"/>
            <a:ext cx="4849946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School building in a big city Royalty Free Vector Image">
            <a:extLst>
              <a:ext uri="{FF2B5EF4-FFF2-40B4-BE49-F238E27FC236}">
                <a16:creationId xmlns:a16="http://schemas.microsoft.com/office/drawing/2014/main" xmlns="" id="{8682689E-2F90-AB6A-6D20-5AA9AA55D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2598821" y="1273889"/>
            <a:ext cx="2631908" cy="20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Cartoon the children going home after school">
            <a:extLst>
              <a:ext uri="{FF2B5EF4-FFF2-40B4-BE49-F238E27FC236}">
                <a16:creationId xmlns:a16="http://schemas.microsoft.com/office/drawing/2014/main" xmlns="" id="{3EBF6568-406A-2CBF-79D5-88782DFF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09" y="1377881"/>
            <a:ext cx="2574607" cy="195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2EC5A1-2C72-1F43-3F1F-A573594703DB}"/>
              </a:ext>
            </a:extLst>
          </p:cNvPr>
          <p:cNvSpPr txBox="1"/>
          <p:nvPr/>
        </p:nvSpPr>
        <p:spPr>
          <a:xfrm>
            <a:off x="1793439" y="335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EB0E84-F4CA-7AAE-9CDD-F4BC9FDB32EC}"/>
              </a:ext>
            </a:extLst>
          </p:cNvPr>
          <p:cNvSpPr txBox="1"/>
          <p:nvPr/>
        </p:nvSpPr>
        <p:spPr>
          <a:xfrm>
            <a:off x="4744602" y="3306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60935"/>
            <a:ext cx="1440656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1571625"/>
            <a:ext cx="1269206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1828800"/>
            <a:ext cx="162282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431" y="3943350"/>
            <a:ext cx="5989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47" y="114300"/>
            <a:ext cx="61863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986467" y="0"/>
            <a:ext cx="234872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7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is the school?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03645" y="4057650"/>
            <a:ext cx="4469966" cy="9715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xmlns="" id="{98E6B344-8295-F818-ABE8-B0401337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46635"/>
            <a:ext cx="1190625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1657350"/>
            <a:ext cx="1377553" cy="176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43050"/>
            <a:ext cx="129421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47" y="114300"/>
            <a:ext cx="61863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657350"/>
            <a:ext cx="282773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43050"/>
            <a:ext cx="1413272" cy="23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717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575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"/>
            <a:ext cx="289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314950" y="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986467" y="0"/>
            <a:ext cx="234872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9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299" y="114300"/>
            <a:ext cx="6876047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town / the / in / school / is / My /.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51964" y="4057650"/>
            <a:ext cx="4982922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My school is in the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Download free school vectors vectors free download graphic art designs">
            <a:extLst>
              <a:ext uri="{FF2B5EF4-FFF2-40B4-BE49-F238E27FC236}">
                <a16:creationId xmlns:a16="http://schemas.microsoft.com/office/drawing/2014/main" xmlns="" id="{CCB02963-3388-5345-4794-3681E1CE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771650"/>
            <a:ext cx="2066925" cy="153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691878"/>
            <a:ext cx="1777604" cy="17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7350"/>
            <a:ext cx="1485900" cy="190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973844" y="0"/>
            <a:ext cx="263726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10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6232E4-E4C8-2589-E2BA-AF1E007D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4" b="1794"/>
          <a:stretch/>
        </p:blipFill>
        <p:spPr>
          <a:xfrm>
            <a:off x="150232" y="527624"/>
            <a:ext cx="8843535" cy="4088252"/>
          </a:xfrm>
          <a:prstGeom prst="rect">
            <a:avLst/>
          </a:prstGeom>
        </p:spPr>
      </p:pic>
      <p:pic>
        <p:nvPicPr>
          <p:cNvPr id="2" name="Track 52">
            <a:hlinkClick r:id="" action="ppaction://media"/>
            <a:extLst>
              <a:ext uri="{FF2B5EF4-FFF2-40B4-BE49-F238E27FC236}">
                <a16:creationId xmlns:a16="http://schemas.microsoft.com/office/drawing/2014/main" xmlns="" id="{A4CD15AA-8384-5EA1-EA75-6B948E5E6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031" y="527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5256" y="2309355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smtClean="0">
                <a:solidFill>
                  <a:srgbClr val="FF0000"/>
                </a:solidFill>
                <a:latin typeface=".VnCooper" pitchFamily="34" charset="0"/>
              </a:rPr>
              <a:t>1. Look</a:t>
            </a:r>
            <a:r>
              <a:rPr lang="en" sz="4000" b="1" dirty="0">
                <a:solidFill>
                  <a:srgbClr val="FF0000"/>
                </a:solidFill>
                <a:latin typeface=".VnCooper" pitchFamily="34" charset="0"/>
              </a:rPr>
              <a:t>, listen and repeat.</a:t>
            </a:r>
            <a:endParaRPr sz="4000" b="1" dirty="0">
              <a:solidFill>
                <a:srgbClr val="FF0000"/>
              </a:solidFill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B09EE7-38AC-AF2D-928C-EAC9FBBCB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6" y="506897"/>
            <a:ext cx="8589116" cy="4283764"/>
          </a:xfrm>
          <a:prstGeom prst="rect">
            <a:avLst/>
          </a:prstGeom>
        </p:spPr>
      </p:pic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8416" y="1679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xmlns="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41021" y="1370317"/>
            <a:ext cx="5511976" cy="1487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smtClean="0">
                <a:solidFill>
                  <a:srgbClr val="FF0000"/>
                </a:solidFill>
                <a:latin typeface=".VnCooper" pitchFamily="34" charset="0"/>
              </a:rPr>
              <a:t>2. Listen</a:t>
            </a:r>
            <a:r>
              <a:rPr lang="en" sz="4000" b="1" dirty="0">
                <a:solidFill>
                  <a:srgbClr val="FF0000"/>
                </a:solidFill>
                <a:latin typeface=".VnCooper" pitchFamily="34" charset="0"/>
              </a:rPr>
              <a:t>, point and say.</a:t>
            </a:r>
            <a:endParaRPr sz="4000" b="1" dirty="0">
              <a:solidFill>
                <a:srgbClr val="FF0000"/>
              </a:solidFill>
              <a:latin typeface=".VnCoop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5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" y="756633"/>
            <a:ext cx="9073874" cy="3977682"/>
          </a:xfrm>
          <a:prstGeom prst="rect">
            <a:avLst/>
          </a:prstGeom>
        </p:spPr>
      </p:pic>
      <p:pic>
        <p:nvPicPr>
          <p:cNvPr id="6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3340" y="995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9780</TotalTime>
  <Words>415</Words>
  <Application>Microsoft Office PowerPoint</Application>
  <PresentationFormat>On-screen Show (16:9)</PresentationFormat>
  <Paragraphs>85</Paragraphs>
  <Slides>49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Arial</vt:lpstr>
      <vt:lpstr>Comic Sans MS</vt:lpstr>
      <vt:lpstr>Catamaran</vt:lpstr>
      <vt:lpstr>.VnCooper</vt:lpstr>
      <vt:lpstr>Coiny</vt:lpstr>
      <vt:lpstr>Sport Day</vt:lpstr>
      <vt:lpstr>Times New Roman</vt:lpstr>
      <vt:lpstr>Dosis</vt:lpstr>
      <vt:lpstr>Quicksand</vt:lpstr>
      <vt:lpstr>International Coffee Day by Slidesgo</vt:lpstr>
      <vt:lpstr>PowerPoint Presentation</vt:lpstr>
      <vt:lpstr> Our school facilities 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Admin</cp:lastModifiedBy>
  <cp:revision>87</cp:revision>
  <dcterms:modified xsi:type="dcterms:W3CDTF">2024-11-02T13:37:02Z</dcterms:modified>
</cp:coreProperties>
</file>