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2" r:id="rId4"/>
    <p:sldId id="256" r:id="rId5"/>
    <p:sldId id="264" r:id="rId6"/>
    <p:sldId id="257" r:id="rId7"/>
    <p:sldId id="265" r:id="rId8"/>
    <p:sldId id="258" r:id="rId9"/>
    <p:sldId id="273" r:id="rId10"/>
    <p:sldId id="274" r:id="rId11"/>
    <p:sldId id="275" r:id="rId12"/>
    <p:sldId id="261" r:id="rId13"/>
    <p:sldId id="263" r:id="rId14"/>
    <p:sldId id="266" r:id="rId15"/>
    <p:sldId id="268" r:id="rId16"/>
    <p:sldId id="267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5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5F66-A725-4C53-B6E4-88CC654AB616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2950-E5B4-4490-A01F-0822ECA26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1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2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1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2025/10/22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49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CD1A-B3CD-488C-933E-ED1B7B101299}" type="datetimeFigureOut">
              <a:rPr lang="en-US" smtClean="0"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4B36-319F-4484-B7C5-C61D3D73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jpg"/><Relationship Id="rId4" Type="http://schemas.openxmlformats.org/officeDocument/2006/relationships/audio" Target="../media/audio5.wav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jpg"/><Relationship Id="rId4" Type="http://schemas.openxmlformats.org/officeDocument/2006/relationships/audio" Target="../media/audio5.wav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.jpg"/><Relationship Id="rId4" Type="http://schemas.openxmlformats.org/officeDocument/2006/relationships/audio" Target="../media/audio5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Rectángulo">
            <a:extLst>
              <a:ext uri="{FF2B5EF4-FFF2-40B4-BE49-F238E27FC236}">
                <a16:creationId xmlns:a16="http://schemas.microsoft.com/office/drawing/2014/main" id="{AAF21249-CBC6-8E17-564C-274B6C32889E}"/>
              </a:ext>
            </a:extLst>
          </p:cNvPr>
          <p:cNvSpPr/>
          <p:nvPr/>
        </p:nvSpPr>
        <p:spPr>
          <a:xfrm>
            <a:off x="6339868" y="3126901"/>
            <a:ext cx="388937" cy="3695695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E6869186-9663-CB7B-2034-EB0EC0F7C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82" y="3142931"/>
            <a:ext cx="3360512" cy="2521646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id="{36DC8DD5-325C-8C4F-A29F-6D317E68F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0" y="201435"/>
            <a:ext cx="3339775" cy="2674982"/>
          </a:xfrm>
          <a:prstGeom prst="round2DiagRect">
            <a:avLst>
              <a:gd name="adj1" fmla="val 0"/>
              <a:gd name="adj2" fmla="val 4883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id="{BA1EA31F-F101-8B2F-0C85-5BB068CE2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58" y="151695"/>
            <a:ext cx="3385628" cy="277446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8AD0FFB7-1A3E-4EC2-6D20-FB6D26C7C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08" y="3144149"/>
            <a:ext cx="3560659" cy="2621306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20 Redondear rectángulo de esquina diagonal">
            <a:extLst>
              <a:ext uri="{FF2B5EF4-FFF2-40B4-BE49-F238E27FC236}">
                <a16:creationId xmlns:a16="http://schemas.microsoft.com/office/drawing/2014/main" id="{E82E939B-4C82-D1F8-EE96-8B84A6628072}"/>
              </a:ext>
            </a:extLst>
          </p:cNvPr>
          <p:cNvSpPr/>
          <p:nvPr/>
        </p:nvSpPr>
        <p:spPr>
          <a:xfrm rot="2231084">
            <a:off x="6854555" y="5844839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 Elipse">
            <a:extLst>
              <a:ext uri="{FF2B5EF4-FFF2-40B4-BE49-F238E27FC236}">
                <a16:creationId xmlns:a16="http://schemas.microsoft.com/office/drawing/2014/main" id="{5BE87E73-FB66-3D44-EEFB-127EB050013C}"/>
              </a:ext>
            </a:extLst>
          </p:cNvPr>
          <p:cNvSpPr/>
          <p:nvPr/>
        </p:nvSpPr>
        <p:spPr>
          <a:xfrm>
            <a:off x="6025171" y="2395653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5182" y="5916100"/>
            <a:ext cx="5647623" cy="59698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want some </a:t>
            </a:r>
            <a:r>
              <a:rPr lang="vi-VN" sz="5400" dirty="0" smtClean="0">
                <a:latin typeface="Calibri Light" panose="020F0302020204030204"/>
              </a:rPr>
              <a:t>water.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5785" y="2503786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latin typeface="Calibri Light" panose="020F0302020204030204"/>
              </a:rPr>
              <a:t>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342767" y="2205294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 smtClean="0">
                <a:latin typeface="Calibri Light" panose="020F0302020204030204"/>
              </a:rPr>
              <a:t>b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49516" y="5193355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 smtClean="0">
                <a:latin typeface="Calibri Light" panose="020F0302020204030204"/>
              </a:rPr>
              <a:t>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461896" y="5168471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 smtClean="0">
                <a:latin typeface="Calibri Light" panose="020F0302020204030204"/>
              </a:rPr>
              <a:t>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73793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064870" y="5270704"/>
            <a:ext cx="2444262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C00000"/>
                </a:solidFill>
              </a:rPr>
              <a:t>water</a:t>
            </a:r>
            <a:r>
              <a:rPr lang="en-US" sz="4000" dirty="0" smtClean="0">
                <a:solidFill>
                  <a:srgbClr val="C00000"/>
                </a:solidFill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21488" y="5304538"/>
            <a:ext cx="3042367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lemonade</a:t>
            </a:r>
            <a:r>
              <a:rPr lang="en-US" sz="44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585" y="5270704"/>
            <a:ext cx="3119013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C00000"/>
                </a:solidFill>
              </a:rPr>
              <a:t>Apple juice</a:t>
            </a:r>
            <a:r>
              <a:rPr lang="en-US" sz="40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" name="ahuy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24" y="5385712"/>
            <a:ext cx="759094" cy="1026723"/>
          </a:xfrm>
          <a:prstGeom prst="rect">
            <a:avLst/>
          </a:prstGeom>
        </p:spPr>
      </p:pic>
      <p:pic>
        <p:nvPicPr>
          <p:cNvPr id="21" name="bhuy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655" y="5554045"/>
            <a:ext cx="793156" cy="995797"/>
          </a:xfrm>
          <a:prstGeom prst="rect">
            <a:avLst/>
          </a:prstGeom>
        </p:spPr>
      </p:pic>
      <p:pic>
        <p:nvPicPr>
          <p:cNvPr id="22" name="chuy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971" y="5509016"/>
            <a:ext cx="788291" cy="1012126"/>
          </a:xfrm>
          <a:prstGeom prst="rect">
            <a:avLst/>
          </a:prstGeom>
        </p:spPr>
      </p:pic>
      <p:sp>
        <p:nvSpPr>
          <p:cNvPr id="25" name="Double Wave 24">
            <a:hlinkClick r:id="" action="ppaction://hlinkshowjump?jump=nextslide"/>
          </p:cNvPr>
          <p:cNvSpPr/>
          <p:nvPr/>
        </p:nvSpPr>
        <p:spPr>
          <a:xfrm>
            <a:off x="9899465" y="2817574"/>
            <a:ext cx="1492560" cy="743826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Next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7511" y="138201"/>
            <a:ext cx="776045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some _________.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/>
        </p:blipFill>
        <p:spPr>
          <a:xfrm flipH="1">
            <a:off x="449993" y="954686"/>
            <a:ext cx="1376302" cy="1462233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3526064" y="4936203"/>
            <a:ext cx="1557288" cy="1510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9" y="1044483"/>
            <a:ext cx="5134708" cy="40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471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481 0.5516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2.96296E-6 L 0.63633 -0.4312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607 0.4754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064870" y="5270704"/>
            <a:ext cx="2444262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C00000"/>
                </a:solidFill>
              </a:rPr>
              <a:t>juice</a:t>
            </a:r>
            <a:r>
              <a:rPr lang="en-US" sz="4000" dirty="0" smtClean="0">
                <a:solidFill>
                  <a:srgbClr val="C00000"/>
                </a:solidFill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21488" y="5304538"/>
            <a:ext cx="3042367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grapes</a:t>
            </a:r>
            <a:r>
              <a:rPr lang="en-US" sz="44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585" y="5270704"/>
            <a:ext cx="3119013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</a:rPr>
              <a:t>chips</a:t>
            </a:r>
            <a:r>
              <a:rPr lang="en-US" sz="40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" name="ahuy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24" y="5385712"/>
            <a:ext cx="759094" cy="1026723"/>
          </a:xfrm>
          <a:prstGeom prst="rect">
            <a:avLst/>
          </a:prstGeom>
        </p:spPr>
      </p:pic>
      <p:pic>
        <p:nvPicPr>
          <p:cNvPr id="21" name="bhuy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655" y="5554045"/>
            <a:ext cx="793156" cy="995797"/>
          </a:xfrm>
          <a:prstGeom prst="rect">
            <a:avLst/>
          </a:prstGeom>
        </p:spPr>
      </p:pic>
      <p:pic>
        <p:nvPicPr>
          <p:cNvPr id="22" name="chuy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971" y="5509016"/>
            <a:ext cx="788291" cy="1012126"/>
          </a:xfrm>
          <a:prstGeom prst="rect">
            <a:avLst/>
          </a:prstGeom>
        </p:spPr>
      </p:pic>
      <p:sp>
        <p:nvSpPr>
          <p:cNvPr id="25" name="Double Wave 24">
            <a:hlinkClick r:id="" action="ppaction://hlinkshowjump?jump=nextslide"/>
          </p:cNvPr>
          <p:cNvSpPr/>
          <p:nvPr/>
        </p:nvSpPr>
        <p:spPr>
          <a:xfrm>
            <a:off x="9899465" y="2817574"/>
            <a:ext cx="1492560" cy="743826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Next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2326" y="138201"/>
            <a:ext cx="817082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some _________.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/>
        </p:blipFill>
        <p:spPr>
          <a:xfrm flipH="1">
            <a:off x="449993" y="954686"/>
            <a:ext cx="1376302" cy="1462233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3571950" y="5026832"/>
            <a:ext cx="1557288" cy="1510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2" y="1173675"/>
            <a:ext cx="5697415" cy="38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5937 0.471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481 0.5516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4.44444E-6 L 0.63633 -0.4312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2435 0.50671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607 0.4754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0" y="99472"/>
            <a:ext cx="3231715" cy="69679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.Let’s chant.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09093" y="3889480"/>
            <a:ext cx="9707294" cy="28172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smtClean="0">
                <a:solidFill>
                  <a:srgbClr val="FF0000"/>
                </a:solidFill>
              </a:rPr>
              <a:t>         Water</a:t>
            </a:r>
            <a:r>
              <a:rPr lang="en-US" sz="6600" dirty="0" smtClean="0">
                <a:solidFill>
                  <a:srgbClr val="FF0000"/>
                </a:solidFill>
              </a:rPr>
              <a:t>, water.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There’s </a:t>
            </a:r>
            <a:r>
              <a:rPr lang="en-US" sz="6600" u="sng" dirty="0" smtClean="0">
                <a:solidFill>
                  <a:srgbClr val="FF0000"/>
                </a:solidFill>
              </a:rPr>
              <a:t>water</a:t>
            </a:r>
            <a:r>
              <a:rPr lang="en-US" sz="6600" dirty="0" smtClean="0">
                <a:solidFill>
                  <a:srgbClr val="FF0000"/>
                </a:solidFill>
              </a:rPr>
              <a:t> on the table.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I want some water. 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0" y="819709"/>
            <a:ext cx="2343692" cy="2817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09094" y="560196"/>
            <a:ext cx="9707293" cy="281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smtClean="0"/>
              <a:t>         Jam, jam.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200" dirty="0" smtClean="0"/>
              <a:t>There’s </a:t>
            </a:r>
            <a:r>
              <a:rPr lang="en-US" sz="7200" u="sng" dirty="0" smtClean="0"/>
              <a:t>jam</a:t>
            </a:r>
            <a:r>
              <a:rPr lang="en-US" sz="7200" dirty="0" smtClean="0"/>
              <a:t> on the table.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200" dirty="0" smtClean="0"/>
              <a:t>I want some jam. 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3" y="3901203"/>
            <a:ext cx="2329580" cy="2793755"/>
          </a:xfrm>
          <a:prstGeom prst="rect">
            <a:avLst/>
          </a:prstGeom>
        </p:spPr>
      </p:pic>
      <p:pic>
        <p:nvPicPr>
          <p:cNvPr id="9" name="track-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61653" y="2964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828" y="271714"/>
            <a:ext cx="3237562" cy="2817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0312" y="271714"/>
            <a:ext cx="3708010" cy="944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Jam, jam.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70" y="3502143"/>
            <a:ext cx="2501002" cy="309789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56798" y="3477094"/>
            <a:ext cx="4732138" cy="944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dirty="0" smtClean="0">
                <a:solidFill>
                  <a:srgbClr val="FFFF00"/>
                </a:solidFill>
                <a:latin typeface="Calibri" panose="020F0502020204030204"/>
              </a:rPr>
              <a:t>Water, water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2470" y="1348524"/>
            <a:ext cx="8634046" cy="944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dirty="0" smtClean="0">
                <a:solidFill>
                  <a:srgbClr val="FFFF00"/>
                </a:solidFill>
                <a:latin typeface="Calibri" panose="020F0502020204030204"/>
              </a:rPr>
              <a:t>There’s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 on the table.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2470" y="2425334"/>
            <a:ext cx="6122026" cy="944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noProof="0" dirty="0" smtClean="0">
                <a:solidFill>
                  <a:srgbClr val="FFFF00"/>
                </a:solidFill>
                <a:latin typeface="Calibri" panose="020F0502020204030204"/>
              </a:rPr>
              <a:t>I want some jam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56798" y="4578873"/>
            <a:ext cx="9308592" cy="944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dirty="0" smtClean="0">
                <a:solidFill>
                  <a:srgbClr val="FFFF00"/>
                </a:solidFill>
                <a:latin typeface="Calibri" panose="020F0502020204030204"/>
              </a:rPr>
              <a:t>There’s water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the table.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56798" y="5680652"/>
            <a:ext cx="6698098" cy="944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00" noProof="0" dirty="0" smtClean="0">
                <a:solidFill>
                  <a:srgbClr val="FFFF00"/>
                </a:solidFill>
                <a:latin typeface="Calibri" panose="020F0502020204030204"/>
              </a:rPr>
              <a:t>I want some water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track-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93327" y="34619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86" y="252466"/>
            <a:ext cx="10925092" cy="589032"/>
          </a:xfrm>
        </p:spPr>
        <p:txBody>
          <a:bodyPr>
            <a:noAutofit/>
          </a:bodyPr>
          <a:lstStyle/>
          <a:p>
            <a:r>
              <a:rPr lang="vi-VN" sz="5400" dirty="0" smtClean="0"/>
              <a:t>There’s some  ________ on the table.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" y="962108"/>
            <a:ext cx="10669989" cy="55785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25901" y="252466"/>
            <a:ext cx="2210462" cy="5890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400" dirty="0">
                <a:solidFill>
                  <a:srgbClr val="FF0000"/>
                </a:solidFill>
              </a:rPr>
              <a:t>water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25901" y="252466"/>
            <a:ext cx="2210462" cy="58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400" dirty="0"/>
              <a:t>chips</a:t>
            </a:r>
            <a:endParaRPr lang="en-US" sz="5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0521" y="255812"/>
            <a:ext cx="1962648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400" dirty="0">
                <a:solidFill>
                  <a:srgbClr val="FF0000"/>
                </a:solidFill>
              </a:rPr>
              <a:t>jam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60471" y="255812"/>
            <a:ext cx="2941321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400" dirty="0">
                <a:solidFill>
                  <a:srgbClr val="FF0000"/>
                </a:solidFill>
              </a:rPr>
              <a:t>lemonade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19883" y="252466"/>
            <a:ext cx="2316480" cy="589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/>
              <a:t> gra</a:t>
            </a:r>
            <a:r>
              <a:rPr lang="en-US" sz="5400" dirty="0" smtClean="0"/>
              <a:t>p</a:t>
            </a:r>
            <a:r>
              <a:rPr lang="vi-VN" sz="5400" dirty="0" smtClean="0"/>
              <a:t>es</a:t>
            </a:r>
            <a:endParaRPr lang="en-US" sz="5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2748" y="252466"/>
            <a:ext cx="3048000" cy="589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/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259" y="252466"/>
            <a:ext cx="3048000" cy="589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/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075986" y="2945423"/>
            <a:ext cx="1544122" cy="8616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74306" y="4926623"/>
            <a:ext cx="1544122" cy="8616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742218" y="5210087"/>
            <a:ext cx="1544122" cy="8616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912650" y="3879565"/>
            <a:ext cx="1544122" cy="8616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198096" y="2805215"/>
            <a:ext cx="1544122" cy="8616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2" grpId="0" animBg="1"/>
      <p:bldP spid="12" grpId="1" animBg="1"/>
      <p:bldP spid="12" grpId="2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97657" y="254400"/>
            <a:ext cx="6583680" cy="6960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dirty="0" smtClean="0">
                <a:solidFill>
                  <a:srgbClr val="002060"/>
                </a:solidFill>
              </a:rPr>
              <a:t>What do you want to eat?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402" y="845554"/>
            <a:ext cx="6697786" cy="59243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83753" y="1066185"/>
            <a:ext cx="4904678" cy="5822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want some jam.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Picture 5" descr="Uvas Imagens – Procure 4,795,541 fotos, vetores e vídeos | Adobe Stoc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39" y="1066185"/>
            <a:ext cx="10324123" cy="5562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53688" y="1066185"/>
            <a:ext cx="5834743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want some grapes.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Picture 7" descr="Khoai Tây Chiên Trên Đĩa Hình ảnh Sẵn có - Tải xuống Hình ảnh Ngay bây giờ  - Khoai tây chiên - Thức ăn nhẹ, Đĩa - Bát đĩa bằng sành, Cắt ra - iSto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1171062"/>
            <a:ext cx="10652371" cy="53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11331" y="1030161"/>
            <a:ext cx="52959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want some chips.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4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ình ảnh cốc nước chanh tươi file JPG mẫu số 36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7" y="541145"/>
            <a:ext cx="6783753" cy="621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ình ảnh Phim Hoạt Hình Chai Nước Khoáng Lạnh PNG , Lạnh, Khoáng Sản, Nước  PNG trong suốt và Vector để tải xuống miễn phí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7" y="436043"/>
            <a:ext cx="6361088" cy="622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44255" y="1032019"/>
            <a:ext cx="6885352" cy="59698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want some lemonade.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84150" y="1030368"/>
            <a:ext cx="5601215" cy="59698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want some water.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421550" y="193130"/>
            <a:ext cx="7089959" cy="6960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dirty="0" smtClean="0">
                <a:solidFill>
                  <a:srgbClr val="002060"/>
                </a:solidFill>
              </a:rPr>
              <a:t>What do you want to drink?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" y="2241243"/>
            <a:ext cx="10258425" cy="121688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Thanks for your attention!</a:t>
            </a:r>
            <a:endParaRPr lang="vi-VN" sz="7200" b="1" dirty="0" smtClean="0">
              <a:solidFill>
                <a:srgbClr val="0070C0"/>
              </a:solidFill>
            </a:endParaRPr>
          </a:p>
        </p:txBody>
      </p:sp>
      <p:sp>
        <p:nvSpPr>
          <p:cNvPr id="8" name="Heart 7"/>
          <p:cNvSpPr/>
          <p:nvPr/>
        </p:nvSpPr>
        <p:spPr>
          <a:xfrm>
            <a:off x="3829049" y="3762650"/>
            <a:ext cx="914400" cy="885825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6867525" y="3734075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5348287" y="3734075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>
            <a:extLst>
              <a:ext uri="{FF2B5EF4-FFF2-40B4-BE49-F238E27FC236}">
                <a16:creationId xmlns:a16="http://schemas.microsoft.com/office/drawing/2014/main" id="{5F045FBE-8B0D-FB54-BCAC-5CD293D01D5C}"/>
              </a:ext>
            </a:extLst>
          </p:cNvPr>
          <p:cNvSpPr/>
          <p:nvPr/>
        </p:nvSpPr>
        <p:spPr>
          <a:xfrm>
            <a:off x="5905981" y="3162305"/>
            <a:ext cx="388937" cy="3616564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20 Redondear rectángulo de esquina diagonal">
            <a:extLst>
              <a:ext uri="{FF2B5EF4-FFF2-40B4-BE49-F238E27FC236}">
                <a16:creationId xmlns:a16="http://schemas.microsoft.com/office/drawing/2014/main" id="{857C16F3-A299-50F6-D5D6-7F1E0130B596}"/>
              </a:ext>
            </a:extLst>
          </p:cNvPr>
          <p:cNvSpPr/>
          <p:nvPr/>
        </p:nvSpPr>
        <p:spPr>
          <a:xfrm rot="2231084">
            <a:off x="6481134" y="5676980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03C2938F-40F1-34BE-53E8-F79C28945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73" y="3043533"/>
            <a:ext cx="3320427" cy="2534003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id="{193B8C4C-B337-0BB8-6995-A4CF7F43F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81" y="240735"/>
            <a:ext cx="3265652" cy="251804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id="{586C9152-4EA1-2D78-FED3-0466E8115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62" y="179189"/>
            <a:ext cx="3443519" cy="2579587"/>
          </a:xfrm>
          <a:prstGeom prst="round2DiagRect">
            <a:avLst>
              <a:gd name="adj1" fmla="val 291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0529D2E1-4095-60B8-9AD7-EE8ED2530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48" y="3043533"/>
            <a:ext cx="3325473" cy="2568735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1 Elipse">
            <a:extLst>
              <a:ext uri="{FF2B5EF4-FFF2-40B4-BE49-F238E27FC236}">
                <a16:creationId xmlns:a16="http://schemas.microsoft.com/office/drawing/2014/main" id="{7E12D544-8F78-45D4-4B65-26C8FFD2728B}"/>
              </a:ext>
            </a:extLst>
          </p:cNvPr>
          <p:cNvSpPr/>
          <p:nvPr/>
        </p:nvSpPr>
        <p:spPr>
          <a:xfrm>
            <a:off x="5634789" y="2550696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0244" y="5981064"/>
            <a:ext cx="6697417" cy="59698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want some lemonade.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74968" y="2161792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latin typeface="Calibri Light" panose="020F0302020204030204"/>
              </a:rPr>
              <a:t>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737267" y="2290334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 smtClean="0">
                <a:latin typeface="Calibri Light" panose="020F0302020204030204"/>
              </a:rPr>
              <a:t>b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72983" y="5099323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 smtClean="0">
                <a:latin typeface="Calibri Light" panose="020F0302020204030204"/>
              </a:rPr>
              <a:t>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32336" y="5099323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 smtClean="0">
                <a:latin typeface="Calibri Light" panose="020F0302020204030204"/>
              </a:rPr>
              <a:t>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09588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Rectángulo">
            <a:extLst>
              <a:ext uri="{FF2B5EF4-FFF2-40B4-BE49-F238E27FC236}">
                <a16:creationId xmlns:a16="http://schemas.microsoft.com/office/drawing/2014/main" id="{AAF21249-CBC6-8E17-564C-274B6C32889E}"/>
              </a:ext>
            </a:extLst>
          </p:cNvPr>
          <p:cNvSpPr/>
          <p:nvPr/>
        </p:nvSpPr>
        <p:spPr>
          <a:xfrm>
            <a:off x="5905981" y="3162304"/>
            <a:ext cx="388937" cy="3695695"/>
          </a:xfrm>
          <a:custGeom>
            <a:avLst/>
            <a:gdLst>
              <a:gd name="connsiteX0" fmla="*/ 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0 w 389847"/>
              <a:gd name="connsiteY4" fmla="*/ 0 h 3327663"/>
              <a:gd name="connsiteX0" fmla="*/ 68580 w 389847"/>
              <a:gd name="connsiteY0" fmla="*/ 0 h 3327663"/>
              <a:gd name="connsiteX1" fmla="*/ 389847 w 389847"/>
              <a:gd name="connsiteY1" fmla="*/ 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  <a:gd name="connsiteX0" fmla="*/ 68580 w 389847"/>
              <a:gd name="connsiteY0" fmla="*/ 0 h 3327663"/>
              <a:gd name="connsiteX1" fmla="*/ 267927 w 389847"/>
              <a:gd name="connsiteY1" fmla="*/ 15240 h 3327663"/>
              <a:gd name="connsiteX2" fmla="*/ 389847 w 389847"/>
              <a:gd name="connsiteY2" fmla="*/ 3327663 h 3327663"/>
              <a:gd name="connsiteX3" fmla="*/ 0 w 389847"/>
              <a:gd name="connsiteY3" fmla="*/ 3327663 h 3327663"/>
              <a:gd name="connsiteX4" fmla="*/ 68580 w 389847"/>
              <a:gd name="connsiteY4" fmla="*/ 0 h 33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47" h="3327663">
                <a:moveTo>
                  <a:pt x="68580" y="0"/>
                </a:moveTo>
                <a:lnTo>
                  <a:pt x="267927" y="15240"/>
                </a:lnTo>
                <a:cubicBezTo>
                  <a:pt x="232367" y="1119381"/>
                  <a:pt x="349207" y="2223522"/>
                  <a:pt x="389847" y="3327663"/>
                </a:cubicBezTo>
                <a:lnTo>
                  <a:pt x="0" y="3327663"/>
                </a:lnTo>
                <a:lnTo>
                  <a:pt x="6858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E6869186-9663-CB7B-2034-EB0EC0F7C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02" y="3032792"/>
            <a:ext cx="3486817" cy="2521646"/>
          </a:xfrm>
          <a:prstGeom prst="round2DiagRect">
            <a:avLst>
              <a:gd name="adj1" fmla="val 4728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id="{36DC8DD5-325C-8C4F-A29F-6D317E68F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15" y="84521"/>
            <a:ext cx="3625766" cy="2764667"/>
          </a:xfrm>
          <a:prstGeom prst="round2DiagRect">
            <a:avLst>
              <a:gd name="adj1" fmla="val 0"/>
              <a:gd name="adj2" fmla="val 4883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id="{BA1EA31F-F101-8B2F-0C85-5BB068CE2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80" y="84521"/>
            <a:ext cx="3710889" cy="270722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8AD0FFB7-1A3E-4EC2-6D20-FB6D26C7C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32" y="3032792"/>
            <a:ext cx="3560659" cy="2621306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20 Redondear rectángulo de esquina diagonal">
            <a:extLst>
              <a:ext uri="{FF2B5EF4-FFF2-40B4-BE49-F238E27FC236}">
                <a16:creationId xmlns:a16="http://schemas.microsoft.com/office/drawing/2014/main" id="{E82E939B-4C82-D1F8-EE96-8B84A6628072}"/>
              </a:ext>
            </a:extLst>
          </p:cNvPr>
          <p:cNvSpPr/>
          <p:nvPr/>
        </p:nvSpPr>
        <p:spPr>
          <a:xfrm rot="2231084">
            <a:off x="6392311" y="5811243"/>
            <a:ext cx="952500" cy="93662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 Elipse">
            <a:extLst>
              <a:ext uri="{FF2B5EF4-FFF2-40B4-BE49-F238E27FC236}">
                <a16:creationId xmlns:a16="http://schemas.microsoft.com/office/drawing/2014/main" id="{5BE87E73-FB66-3D44-EEFB-127EB050013C}"/>
              </a:ext>
            </a:extLst>
          </p:cNvPr>
          <p:cNvSpPr/>
          <p:nvPr/>
        </p:nvSpPr>
        <p:spPr>
          <a:xfrm>
            <a:off x="5634789" y="2550696"/>
            <a:ext cx="1080120" cy="9641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520700" prst="coolSlant"/>
            <a:bevelB w="215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0246" y="5981064"/>
            <a:ext cx="5815735" cy="59698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want some </a:t>
            </a:r>
            <a:r>
              <a:rPr lang="vi-VN" sz="5400" noProof="0" dirty="0">
                <a:latin typeface="Calibri Light" panose="020F0302020204030204"/>
              </a:rPr>
              <a:t>grapes</a:t>
            </a:r>
            <a:r>
              <a:rPr lang="vi-VN" sz="5400" dirty="0" smtClean="0">
                <a:latin typeface="Calibri Light" panose="020F0302020204030204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74968" y="2161792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latin typeface="Calibri Light" panose="020F0302020204030204"/>
              </a:rPr>
              <a:t>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05375" y="2252204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 smtClean="0">
                <a:latin typeface="Calibri Light" panose="020F0302020204030204"/>
              </a:rPr>
              <a:t>b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31779" y="5173570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 smtClean="0">
                <a:latin typeface="Calibri Light" panose="020F0302020204030204"/>
              </a:rPr>
              <a:t>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087391" y="5173570"/>
            <a:ext cx="848031" cy="5969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 smtClean="0">
                <a:latin typeface="Calibri Light" panose="020F0302020204030204"/>
              </a:rPr>
              <a:t>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18817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75" y="652829"/>
            <a:ext cx="10296525" cy="762121"/>
          </a:xfrm>
          <a:ln>
            <a:noFill/>
          </a:ln>
        </p:spPr>
        <p:txBody>
          <a:bodyPr>
            <a:noAutofit/>
          </a:bodyPr>
          <a:lstStyle/>
          <a:p>
            <a:r>
              <a:rPr lang="vi-VN" sz="6600" dirty="0" smtClean="0">
                <a:solidFill>
                  <a:srgbClr val="002060"/>
                </a:solidFill>
              </a:rPr>
              <a:t>Ham Rong Primary school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" y="1924903"/>
            <a:ext cx="11449050" cy="298047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</a:rPr>
              <a:t>Unit 4 </a:t>
            </a:r>
            <a:r>
              <a:rPr lang="en-US" sz="8000" b="1" dirty="0" smtClean="0">
                <a:solidFill>
                  <a:srgbClr val="FF0000"/>
                </a:solidFill>
              </a:rPr>
              <a:t>My birthday party </a:t>
            </a:r>
            <a:endParaRPr lang="vi-VN" sz="8000" b="1" dirty="0" smtClean="0">
              <a:solidFill>
                <a:srgbClr val="FF0000"/>
              </a:solidFill>
            </a:endParaRPr>
          </a:p>
          <a:p>
            <a:r>
              <a:rPr lang="en-US" sz="8000" b="1" dirty="0" smtClean="0">
                <a:solidFill>
                  <a:srgbClr val="FF0000"/>
                </a:solidFill>
              </a:rPr>
              <a:t>(Lesson 3: 1,2,3)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11214" y="5538787"/>
            <a:ext cx="7204565" cy="723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Teacher: Le Thu 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hoai Tây Chiên Trên Đĩa Hình ảnh Sẵn có - Tải xuống Hình ảnh Ngay bây giờ  - Khoai tây chiên - Thức ăn nhẹ, Đĩa - Bát đĩa bằng sành, Cắt ra - i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859692"/>
            <a:ext cx="10918093" cy="567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ình ảnh cốc nước chanh tươi file JPG mẫu số 3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046"/>
            <a:ext cx="6783753" cy="621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ình ảnh Phim Hoạt Hình Chai Nước Khoáng Lạnh PNG , Lạnh, Khoáng Sản, Nước  PNG trong suốt và Vector để tải xuống miễn ph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35" y="448064"/>
            <a:ext cx="6361088" cy="622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vas Imagens – Procure 4,795,541 fotos, vetores e vídeos | Adobe Stoc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776753"/>
            <a:ext cx="10816493" cy="582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292" y="508000"/>
            <a:ext cx="6697786" cy="6108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51" y="156695"/>
            <a:ext cx="3368431" cy="54927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Keep silent/Repeat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478" y="290855"/>
            <a:ext cx="6415454" cy="98473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1.Listen and repeat.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5900" y="1939425"/>
            <a:ext cx="8921261" cy="117816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j</a:t>
            </a:r>
            <a:r>
              <a:rPr lang="en-US" sz="7200" dirty="0">
                <a:solidFill>
                  <a:schemeClr val="bg1"/>
                </a:solidFill>
              </a:rPr>
              <a:t>    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j</a:t>
            </a:r>
            <a:r>
              <a:rPr lang="en-US" sz="7200" dirty="0" smtClean="0"/>
              <a:t>am</a:t>
            </a:r>
            <a:r>
              <a:rPr lang="en-US" sz="7200" dirty="0">
                <a:solidFill>
                  <a:schemeClr val="bg1"/>
                </a:solidFill>
              </a:rPr>
              <a:t>         </a:t>
            </a:r>
            <a:r>
              <a:rPr lang="en-US" sz="7200" dirty="0"/>
              <a:t>I like </a:t>
            </a:r>
            <a:r>
              <a:rPr lang="en-US" sz="7200" dirty="0">
                <a:solidFill>
                  <a:srgbClr val="FF0000"/>
                </a:solidFill>
              </a:rPr>
              <a:t>j</a:t>
            </a:r>
            <a:r>
              <a:rPr lang="en-US" sz="7200" dirty="0"/>
              <a:t>am.</a:t>
            </a:r>
            <a:r>
              <a:rPr lang="en-US" sz="7200" dirty="0">
                <a:solidFill>
                  <a:schemeClr val="bg1"/>
                </a:solidFill>
              </a:rPr>
              <a:t>  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860" y="3781425"/>
            <a:ext cx="11509130" cy="10668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w </a:t>
            </a:r>
            <a:r>
              <a:rPr lang="en-US" sz="7200" dirty="0" smtClean="0"/>
              <a:t>  </a:t>
            </a:r>
            <a:r>
              <a:rPr lang="en-US" sz="7200" dirty="0" smtClean="0">
                <a:solidFill>
                  <a:srgbClr val="FF0000"/>
                </a:solidFill>
              </a:rPr>
              <a:t>w</a:t>
            </a:r>
            <a:r>
              <a:rPr lang="en-US" sz="7200" dirty="0" smtClean="0"/>
              <a:t>ater</a:t>
            </a:r>
            <a:r>
              <a:rPr lang="en-US" sz="7200" dirty="0" smtClean="0">
                <a:solidFill>
                  <a:schemeClr val="bg1"/>
                </a:solidFill>
              </a:rPr>
              <a:t>  </a:t>
            </a:r>
            <a:r>
              <a:rPr lang="en-US" sz="7200" dirty="0" smtClean="0"/>
              <a:t> I want some </a:t>
            </a:r>
            <a:r>
              <a:rPr lang="en-US" sz="7200" dirty="0" smtClean="0">
                <a:solidFill>
                  <a:srgbClr val="FF0000"/>
                </a:solidFill>
              </a:rPr>
              <a:t>w</a:t>
            </a:r>
            <a:r>
              <a:rPr lang="en-US" sz="7200" dirty="0" smtClean="0"/>
              <a:t>ater. </a:t>
            </a:r>
            <a:endParaRPr lang="en-US" sz="7200" dirty="0"/>
          </a:p>
        </p:txBody>
      </p:sp>
      <p:pic>
        <p:nvPicPr>
          <p:cNvPr id="6" name="track-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2264" y="661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hoai Tây Chiên Trên Đĩa Hình ảnh Sẵn có - Tải xuống Hình ảnh Ngay bây giờ  - Khoai tây chiên - Thức ăn nhẹ, Đĩa - Bát đĩa bằng sành, Cắt ra - i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859692"/>
            <a:ext cx="10918093" cy="567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ình ảnh cốc nước chanh tươi file JPG mẫu số 3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046"/>
            <a:ext cx="6783753" cy="621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ình ảnh Phim Hoạt Hình Chai Nước Khoáng Lạnh PNG , Lạnh, Khoáng Sản, Nước  PNG trong suốt và Vector để tải xuống miễn ph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35" y="448064"/>
            <a:ext cx="6361088" cy="622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vas Imagens – Procure 4,795,541 fotos, vetores e vídeos | Adobe Stoc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" y="783276"/>
            <a:ext cx="10816493" cy="582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402" y="661277"/>
            <a:ext cx="6697786" cy="61086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8470" y="306732"/>
            <a:ext cx="6583680" cy="696031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vi-VN" sz="4800" dirty="0" smtClean="0">
                <a:solidFill>
                  <a:srgbClr val="002060"/>
                </a:solidFill>
              </a:rPr>
              <a:t>I want some</a:t>
            </a:r>
            <a:r>
              <a:rPr lang="en-US" sz="4800" dirty="0" smtClean="0">
                <a:solidFill>
                  <a:srgbClr val="002060"/>
                </a:solidFill>
              </a:rPr>
              <a:t>  _________ </a:t>
            </a:r>
            <a:r>
              <a:rPr lang="vi-VN" sz="4800" dirty="0" smtClean="0">
                <a:solidFill>
                  <a:srgbClr val="002060"/>
                </a:solidFill>
              </a:rPr>
              <a:t>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11388" y="301298"/>
            <a:ext cx="2464244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chips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85807" y="324984"/>
            <a:ext cx="2995748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lemonade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31873" y="313141"/>
            <a:ext cx="2307740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water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43206" y="307707"/>
            <a:ext cx="2307740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grapes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29585" y="314116"/>
            <a:ext cx="1841846" cy="5969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jam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187570"/>
            <a:ext cx="5386754" cy="85285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2</a:t>
            </a:r>
            <a:r>
              <a:rPr lang="en-US" sz="6000" dirty="0" smtClean="0"/>
              <a:t>.Listen and circle.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230" y="1040424"/>
            <a:ext cx="11983916" cy="2140927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   </a:t>
            </a:r>
            <a:r>
              <a:rPr lang="en-US" sz="7200" dirty="0" smtClean="0"/>
              <a:t>1</a:t>
            </a:r>
            <a:r>
              <a:rPr lang="en-US" sz="7200" dirty="0"/>
              <a:t>. I want some _____. </a:t>
            </a: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     a</a:t>
            </a:r>
            <a:r>
              <a:rPr lang="en-US" sz="7200" dirty="0"/>
              <a:t>. jam </a:t>
            </a:r>
            <a:r>
              <a:rPr lang="en-US" sz="7200" dirty="0" smtClean="0"/>
              <a:t>     b</a:t>
            </a:r>
            <a:r>
              <a:rPr lang="en-US" sz="7200" dirty="0"/>
              <a:t>. water </a:t>
            </a:r>
            <a:r>
              <a:rPr lang="en-US" sz="7200" dirty="0" smtClean="0"/>
              <a:t>    c</a:t>
            </a:r>
            <a:r>
              <a:rPr lang="en-US" sz="7200" dirty="0"/>
              <a:t>. juice  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7230" y="3453180"/>
            <a:ext cx="11983916" cy="22596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smtClean="0"/>
              <a:t>2</a:t>
            </a:r>
            <a:r>
              <a:rPr lang="en-US" sz="6600" dirty="0" smtClean="0"/>
              <a:t>. There is some ___on the table.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600" dirty="0" smtClean="0"/>
              <a:t>        a. juice       b. water      c. jam</a:t>
            </a:r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n-US" sz="6600" dirty="0" smtClean="0"/>
              <a:t> </a:t>
            </a:r>
            <a:endParaRPr lang="en-US" sz="6600" dirty="0"/>
          </a:p>
        </p:txBody>
      </p:sp>
      <p:pic>
        <p:nvPicPr>
          <p:cNvPr id="10" name="track-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6943" y="660828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59923" y="2180493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9166224" y="4582991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972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3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883231" y="4980327"/>
            <a:ext cx="2660647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C00000"/>
                </a:solidFill>
              </a:rPr>
              <a:t>jam</a:t>
            </a:r>
            <a:r>
              <a:rPr lang="en-US" sz="4800" dirty="0" smtClean="0">
                <a:solidFill>
                  <a:srgbClr val="C00000"/>
                </a:solidFill>
              </a:rPr>
              <a:t>.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90270" y="5042790"/>
            <a:ext cx="2655123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C00000"/>
                </a:solidFill>
              </a:rPr>
              <a:t>w</a:t>
            </a:r>
            <a:r>
              <a:rPr lang="vi-VN" sz="4800" dirty="0" smtClean="0">
                <a:solidFill>
                  <a:srgbClr val="C00000"/>
                </a:solidFill>
              </a:rPr>
              <a:t>ater.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5076" y="5042790"/>
            <a:ext cx="2648131" cy="1250438"/>
          </a:xfrm>
          <a:prstGeom prst="roundRect">
            <a:avLst/>
          </a:prstGeom>
          <a:solidFill>
            <a:schemeClr val="bg1"/>
          </a:solidFill>
          <a:ln w="28575" cmpd="thickThin">
            <a:solidFill>
              <a:srgbClr val="70C60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C00000"/>
                </a:solidFill>
              </a:rPr>
              <a:t>c</a:t>
            </a:r>
            <a:r>
              <a:rPr lang="vi-VN" sz="4800" dirty="0" smtClean="0">
                <a:solidFill>
                  <a:srgbClr val="C00000"/>
                </a:solidFill>
              </a:rPr>
              <a:t>hips.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21" name="ahuy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2" y="5465578"/>
            <a:ext cx="759094" cy="1026723"/>
          </a:xfrm>
          <a:prstGeom prst="rect">
            <a:avLst/>
          </a:prstGeom>
        </p:spPr>
      </p:pic>
      <p:pic>
        <p:nvPicPr>
          <p:cNvPr id="22" name="bhuy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657" y="5416466"/>
            <a:ext cx="793156" cy="997527"/>
          </a:xfrm>
          <a:prstGeom prst="rect">
            <a:avLst/>
          </a:prstGeom>
        </p:spPr>
      </p:pic>
      <p:pic>
        <p:nvPicPr>
          <p:cNvPr id="23" name="chuy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431" y="5414541"/>
            <a:ext cx="854801" cy="1095749"/>
          </a:xfrm>
          <a:prstGeom prst="rect">
            <a:avLst/>
          </a:prstGeom>
        </p:spPr>
      </p:pic>
      <p:sp>
        <p:nvSpPr>
          <p:cNvPr id="26" name="Double Wave 25">
            <a:hlinkClick r:id="" action="ppaction://hlinkshowjump?jump=nextslide"/>
          </p:cNvPr>
          <p:cNvSpPr/>
          <p:nvPr/>
        </p:nvSpPr>
        <p:spPr>
          <a:xfrm>
            <a:off x="9899465" y="2817574"/>
            <a:ext cx="1492560" cy="743826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Next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/>
        </p:blipFill>
        <p:spPr>
          <a:xfrm flipH="1">
            <a:off x="449993" y="954686"/>
            <a:ext cx="1376302" cy="1462233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7123431" y="4976054"/>
            <a:ext cx="1557288" cy="151049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189141" y="119644"/>
            <a:ext cx="780213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some_________.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5" y="1151793"/>
            <a:ext cx="6406204" cy="37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532 L 0.67305 0.4678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0.01736 L 0.49154 0.52408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85185E-6 L 0.41211 -0.4111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607 0.4754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0286 0.49468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316</Words>
  <Application>Microsoft Office PowerPoint</Application>
  <PresentationFormat>Widescreen</PresentationFormat>
  <Paragraphs>89</Paragraphs>
  <Slides>17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Ham Rong Primary school</vt:lpstr>
      <vt:lpstr>Keep silent/Repeat</vt:lpstr>
      <vt:lpstr>1.Listen and repeat.</vt:lpstr>
      <vt:lpstr>I want some  _________ .</vt:lpstr>
      <vt:lpstr>2.Listen and circle.</vt:lpstr>
      <vt:lpstr>PowerPoint Presentation</vt:lpstr>
      <vt:lpstr>PowerPoint Presentation</vt:lpstr>
      <vt:lpstr>PowerPoint Presentation</vt:lpstr>
      <vt:lpstr>3.Let’s chant.</vt:lpstr>
      <vt:lpstr>PowerPoint Presentation</vt:lpstr>
      <vt:lpstr>There’s some  ________ on the table.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 Rong Primary school</dc:title>
  <dc:creator>Admin</dc:creator>
  <cp:lastModifiedBy>Admin</cp:lastModifiedBy>
  <cp:revision>61</cp:revision>
  <dcterms:created xsi:type="dcterms:W3CDTF">2025-10-06T03:37:03Z</dcterms:created>
  <dcterms:modified xsi:type="dcterms:W3CDTF">2025-10-22T14:21:02Z</dcterms:modified>
</cp:coreProperties>
</file>