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58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CD1A-B3CD-488C-933E-ED1B7B10129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75" y="652829"/>
            <a:ext cx="10296525" cy="762121"/>
          </a:xfrm>
          <a:ln>
            <a:noFill/>
          </a:ln>
        </p:spPr>
        <p:txBody>
          <a:bodyPr>
            <a:noAutofit/>
          </a:bodyPr>
          <a:lstStyle/>
          <a:p>
            <a:r>
              <a:rPr lang="vi-VN" sz="6600" dirty="0" smtClean="0">
                <a:solidFill>
                  <a:srgbClr val="002060"/>
                </a:solidFill>
              </a:rPr>
              <a:t>Ham Rong Primary school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" y="1924903"/>
            <a:ext cx="11449050" cy="298047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</a:rPr>
              <a:t>Unit 4 </a:t>
            </a:r>
            <a:r>
              <a:rPr lang="en-US" sz="8000" b="1" dirty="0" smtClean="0">
                <a:solidFill>
                  <a:srgbClr val="FF0000"/>
                </a:solidFill>
              </a:rPr>
              <a:t>My birthday party </a:t>
            </a:r>
            <a:endParaRPr lang="vi-VN" sz="8000" b="1" dirty="0" smtClean="0">
              <a:solidFill>
                <a:srgbClr val="FF0000"/>
              </a:solidFill>
            </a:endParaRPr>
          </a:p>
          <a:p>
            <a:r>
              <a:rPr lang="en-US" sz="8000" b="1" dirty="0" smtClean="0">
                <a:solidFill>
                  <a:srgbClr val="FF0000"/>
                </a:solidFill>
              </a:rPr>
              <a:t>(Lesson 3: 1,2,3)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11214" y="5538787"/>
            <a:ext cx="7204565" cy="723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Teacher: Le Thu 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123" y="182784"/>
            <a:ext cx="3718169" cy="536231"/>
          </a:xfrm>
        </p:spPr>
        <p:txBody>
          <a:bodyPr>
            <a:normAutofit fontScale="90000"/>
          </a:bodyPr>
          <a:lstStyle/>
          <a:p>
            <a:r>
              <a:rPr lang="vi-VN" sz="3200" dirty="0" smtClean="0"/>
              <a:t>Keep quiet or Repeat.</a:t>
            </a:r>
            <a:endParaRPr lang="en-US" sz="3200" dirty="0"/>
          </a:p>
        </p:txBody>
      </p:sp>
      <p:pic>
        <p:nvPicPr>
          <p:cNvPr id="5" name="Picture 4" descr="Khoai Tây Chiên Trên Đĩa Hình ảnh Sẵn có - Tải xuống Hình ảnh Ngay bây giờ  - Khoai tây chiên - Thức ăn nhẹ, Đĩa - Bát đĩa bằng sành, Cắt ra - i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859692"/>
            <a:ext cx="10918093" cy="567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ình ảnh cốc nước chanh tươi file JPG mẫu số 3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046"/>
            <a:ext cx="6783753" cy="621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ình ảnh Phim Hoạt Hình Chai Nước Khoáng Lạnh PNG , Lạnh, Khoáng Sản, Nước  PNG trong suốt và Vector để tải xuống miễn ph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35" y="448064"/>
            <a:ext cx="6361088" cy="622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vas Imagens – Procure 4,795,541 fotos, vetores e vídeos | Adobe Stoc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776753"/>
            <a:ext cx="10816493" cy="582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292" y="508000"/>
            <a:ext cx="6697786" cy="61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478" y="290855"/>
            <a:ext cx="6415454" cy="98473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1.Listen and repeat.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5900" y="1939425"/>
            <a:ext cx="8921261" cy="117816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j</a:t>
            </a:r>
            <a:r>
              <a:rPr lang="en-US" sz="7200" dirty="0">
                <a:solidFill>
                  <a:schemeClr val="bg1"/>
                </a:solidFill>
              </a:rPr>
              <a:t>    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j</a:t>
            </a:r>
            <a:r>
              <a:rPr lang="en-US" sz="7200" dirty="0" smtClean="0"/>
              <a:t>am</a:t>
            </a:r>
            <a:r>
              <a:rPr lang="en-US" sz="7200" dirty="0">
                <a:solidFill>
                  <a:schemeClr val="bg1"/>
                </a:solidFill>
              </a:rPr>
              <a:t>         </a:t>
            </a:r>
            <a:r>
              <a:rPr lang="en-US" sz="7200" dirty="0"/>
              <a:t>I like </a:t>
            </a:r>
            <a:r>
              <a:rPr lang="en-US" sz="7200" dirty="0">
                <a:solidFill>
                  <a:srgbClr val="FF0000"/>
                </a:solidFill>
              </a:rPr>
              <a:t>j</a:t>
            </a:r>
            <a:r>
              <a:rPr lang="en-US" sz="7200" dirty="0"/>
              <a:t>am.</a:t>
            </a:r>
            <a:r>
              <a:rPr lang="en-US" sz="7200" dirty="0">
                <a:solidFill>
                  <a:schemeClr val="bg1"/>
                </a:solidFill>
              </a:rPr>
              <a:t>  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860" y="3781425"/>
            <a:ext cx="11509130" cy="10668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w </a:t>
            </a:r>
            <a:r>
              <a:rPr lang="en-US" sz="7200" dirty="0" smtClean="0"/>
              <a:t>  </a:t>
            </a:r>
            <a:r>
              <a:rPr lang="en-US" sz="7200" dirty="0" smtClean="0">
                <a:solidFill>
                  <a:srgbClr val="FF0000"/>
                </a:solidFill>
              </a:rPr>
              <a:t>w</a:t>
            </a:r>
            <a:r>
              <a:rPr lang="en-US" sz="7200" dirty="0" smtClean="0"/>
              <a:t>ater</a:t>
            </a:r>
            <a:r>
              <a:rPr lang="en-US" sz="7200" dirty="0" smtClean="0">
                <a:solidFill>
                  <a:schemeClr val="bg1"/>
                </a:solidFill>
              </a:rPr>
              <a:t>  </a:t>
            </a:r>
            <a:r>
              <a:rPr lang="en-US" sz="7200" dirty="0" smtClean="0"/>
              <a:t> I want some </a:t>
            </a:r>
            <a:r>
              <a:rPr lang="en-US" sz="7200" dirty="0" smtClean="0">
                <a:solidFill>
                  <a:srgbClr val="FF0000"/>
                </a:solidFill>
              </a:rPr>
              <a:t>w</a:t>
            </a:r>
            <a:r>
              <a:rPr lang="en-US" sz="7200" dirty="0" smtClean="0"/>
              <a:t>ater. </a:t>
            </a:r>
            <a:endParaRPr lang="en-US" sz="7200" dirty="0"/>
          </a:p>
        </p:txBody>
      </p:sp>
      <p:pic>
        <p:nvPicPr>
          <p:cNvPr id="6" name="track-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2264" y="661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hoai Tây Chiên Trên Đĩa Hình ảnh Sẵn có - Tải xuống Hình ảnh Ngay bây giờ  - Khoai tây chiên - Thức ăn nhẹ, Đĩa - Bát đĩa bằng sành, Cắt ra - i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859692"/>
            <a:ext cx="10918093" cy="567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ình ảnh cốc nước chanh tươi file JPG mẫu số 3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046"/>
            <a:ext cx="6783753" cy="621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ình ảnh Phim Hoạt Hình Chai Nước Khoáng Lạnh PNG , Lạnh, Khoáng Sản, Nước  PNG trong suốt và Vector để tải xuống miễn ph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35" y="448064"/>
            <a:ext cx="6361088" cy="622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vas Imagens – Procure 4,795,541 fotos, vetores e vídeos | Adobe Stoc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783276"/>
            <a:ext cx="10816493" cy="582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402" y="661277"/>
            <a:ext cx="6697786" cy="61086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8470" y="306732"/>
            <a:ext cx="6583680" cy="696031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vi-VN" sz="4800" dirty="0" smtClean="0">
                <a:solidFill>
                  <a:srgbClr val="002060"/>
                </a:solidFill>
              </a:rPr>
              <a:t>I want </a:t>
            </a:r>
            <a:r>
              <a:rPr lang="vi-VN" sz="4800" dirty="0" smtClean="0">
                <a:solidFill>
                  <a:srgbClr val="002060"/>
                </a:solidFill>
              </a:rPr>
              <a:t>some</a:t>
            </a:r>
            <a:r>
              <a:rPr lang="en-US" sz="4800" dirty="0" smtClean="0">
                <a:solidFill>
                  <a:srgbClr val="002060"/>
                </a:solidFill>
              </a:rPr>
              <a:t>  </a:t>
            </a:r>
            <a:r>
              <a:rPr lang="en-US" sz="4800" dirty="0" smtClean="0">
                <a:solidFill>
                  <a:srgbClr val="002060"/>
                </a:solidFill>
              </a:rPr>
              <a:t>_________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vi-VN" sz="4800" dirty="0" smtClean="0">
                <a:solidFill>
                  <a:srgbClr val="002060"/>
                </a:solidFill>
              </a:rPr>
              <a:t>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11388" y="301298"/>
            <a:ext cx="2464244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chips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85807" y="324984"/>
            <a:ext cx="2995748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lemonade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31873" y="313141"/>
            <a:ext cx="2307740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water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43206" y="307707"/>
            <a:ext cx="2307740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grapes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29585" y="314116"/>
            <a:ext cx="1841846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jam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86" y="252466"/>
            <a:ext cx="10925092" cy="589032"/>
          </a:xfrm>
        </p:spPr>
        <p:txBody>
          <a:bodyPr>
            <a:noAutofit/>
          </a:bodyPr>
          <a:lstStyle/>
          <a:p>
            <a:r>
              <a:rPr lang="vi-VN" sz="5400" dirty="0" smtClean="0"/>
              <a:t>There’s some  ________ on the table.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" y="962108"/>
            <a:ext cx="10669989" cy="55785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25901" y="252466"/>
            <a:ext cx="2210462" cy="5890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400" dirty="0">
                <a:solidFill>
                  <a:srgbClr val="FF0000"/>
                </a:solidFill>
              </a:rPr>
              <a:t>water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44460" y="225818"/>
            <a:ext cx="2210462" cy="5890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400" dirty="0">
                <a:solidFill>
                  <a:srgbClr val="FF0000"/>
                </a:solidFill>
              </a:rPr>
              <a:t>chips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36597" y="238349"/>
            <a:ext cx="1962648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400" dirty="0">
                <a:solidFill>
                  <a:srgbClr val="FF0000"/>
                </a:solidFill>
              </a:rPr>
              <a:t>jam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60471" y="278171"/>
            <a:ext cx="2941321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400" dirty="0">
                <a:solidFill>
                  <a:srgbClr val="FF0000"/>
                </a:solidFill>
              </a:rPr>
              <a:t>lemonade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38442" y="263130"/>
            <a:ext cx="2316480" cy="589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/>
              <a:t> gra</a:t>
            </a:r>
            <a:r>
              <a:rPr lang="en-US" sz="5400" dirty="0" smtClean="0"/>
              <a:t>p</a:t>
            </a:r>
            <a:r>
              <a:rPr lang="vi-VN" sz="5400" dirty="0" smtClean="0"/>
              <a:t>es</a:t>
            </a:r>
            <a:endParaRPr lang="en-US" sz="5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2748" y="252466"/>
            <a:ext cx="3048000" cy="589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/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187570"/>
            <a:ext cx="5386754" cy="85285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2</a:t>
            </a:r>
            <a:r>
              <a:rPr lang="en-US" sz="6000" dirty="0" smtClean="0"/>
              <a:t>.Listen and circle.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230" y="1040424"/>
            <a:ext cx="11983916" cy="2140927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   </a:t>
            </a:r>
            <a:r>
              <a:rPr lang="en-US" sz="7200" dirty="0" smtClean="0"/>
              <a:t>1</a:t>
            </a:r>
            <a:r>
              <a:rPr lang="en-US" sz="7200" dirty="0"/>
              <a:t>. I want some _____. </a:t>
            </a: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     a</a:t>
            </a:r>
            <a:r>
              <a:rPr lang="en-US" sz="7200" dirty="0"/>
              <a:t>. jam </a:t>
            </a:r>
            <a:r>
              <a:rPr lang="en-US" sz="7200" dirty="0" smtClean="0"/>
              <a:t>     b</a:t>
            </a:r>
            <a:r>
              <a:rPr lang="en-US" sz="7200" dirty="0"/>
              <a:t>. water </a:t>
            </a:r>
            <a:r>
              <a:rPr lang="en-US" sz="7200" dirty="0" smtClean="0"/>
              <a:t>    c</a:t>
            </a:r>
            <a:r>
              <a:rPr lang="en-US" sz="7200" dirty="0"/>
              <a:t>. juice  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7230" y="3453180"/>
            <a:ext cx="11983916" cy="22596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smtClean="0"/>
              <a:t>2</a:t>
            </a:r>
            <a:r>
              <a:rPr lang="en-US" sz="6600" dirty="0" smtClean="0"/>
              <a:t>. There is some ___on the table..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600" dirty="0" smtClean="0"/>
              <a:t>        a. juice       b. water      c. jam</a:t>
            </a:r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n-US" sz="6600" dirty="0" smtClean="0"/>
              <a:t> </a:t>
            </a:r>
            <a:endParaRPr lang="en-US" sz="6600" dirty="0"/>
          </a:p>
        </p:txBody>
      </p:sp>
      <p:pic>
        <p:nvPicPr>
          <p:cNvPr id="10" name="track-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6943" y="6608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0" y="99472"/>
            <a:ext cx="3219069" cy="69679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.Let’s chant.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6215" y="3877758"/>
            <a:ext cx="9460172" cy="28172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Water, water.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There’s </a:t>
            </a:r>
            <a:r>
              <a:rPr lang="en-US" sz="6600" u="sng" dirty="0" smtClean="0">
                <a:solidFill>
                  <a:srgbClr val="FF0000"/>
                </a:solidFill>
              </a:rPr>
              <a:t>water</a:t>
            </a:r>
            <a:r>
              <a:rPr lang="en-US" sz="6600" dirty="0" smtClean="0">
                <a:solidFill>
                  <a:srgbClr val="FF0000"/>
                </a:solidFill>
              </a:rPr>
              <a:t> on the table.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I want some water. 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0" y="884362"/>
            <a:ext cx="3242343" cy="2817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39548" y="884362"/>
            <a:ext cx="8776838" cy="281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Jam, jam.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There’s </a:t>
            </a:r>
            <a:r>
              <a:rPr lang="en-US" sz="6600" u="sng" dirty="0" smtClean="0">
                <a:solidFill>
                  <a:srgbClr val="FFFF00"/>
                </a:solidFill>
              </a:rPr>
              <a:t>jam</a:t>
            </a:r>
            <a:r>
              <a:rPr lang="en-US" sz="6600" dirty="0" smtClean="0">
                <a:solidFill>
                  <a:srgbClr val="FFFF00"/>
                </a:solidFill>
              </a:rPr>
              <a:t> on the table.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I want some jam. 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3" y="3901203"/>
            <a:ext cx="2512612" cy="2793755"/>
          </a:xfrm>
          <a:prstGeom prst="rect">
            <a:avLst/>
          </a:prstGeom>
        </p:spPr>
      </p:pic>
      <p:pic>
        <p:nvPicPr>
          <p:cNvPr id="9" name="track-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61653" y="2964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828" y="271714"/>
            <a:ext cx="3237562" cy="2817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0312" y="271714"/>
            <a:ext cx="3708010" cy="94443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Jam, jam.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70" y="3502143"/>
            <a:ext cx="2501002" cy="309789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56798" y="3477094"/>
            <a:ext cx="4732138" cy="94443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dirty="0" smtClean="0">
                <a:solidFill>
                  <a:srgbClr val="FFFF00"/>
                </a:solidFill>
                <a:latin typeface="Calibri" panose="020F0502020204030204"/>
              </a:rPr>
              <a:t>Water, water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2470" y="1348524"/>
            <a:ext cx="8634046" cy="94443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dirty="0" smtClean="0">
                <a:solidFill>
                  <a:srgbClr val="FFFF00"/>
                </a:solidFill>
                <a:latin typeface="Calibri" panose="020F0502020204030204"/>
              </a:rPr>
              <a:t>There’s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 on the table.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2470" y="2425334"/>
            <a:ext cx="6122026" cy="94443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noProof="0" dirty="0" smtClean="0">
                <a:solidFill>
                  <a:srgbClr val="FFFF00"/>
                </a:solidFill>
                <a:latin typeface="Calibri" panose="020F0502020204030204"/>
              </a:rPr>
              <a:t>I want some jam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56798" y="4578873"/>
            <a:ext cx="9308592" cy="94443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dirty="0" smtClean="0">
                <a:solidFill>
                  <a:srgbClr val="FFFF00"/>
                </a:solidFill>
                <a:latin typeface="Calibri" panose="020F0502020204030204"/>
              </a:rPr>
              <a:t>There’s water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the table.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56798" y="5680652"/>
            <a:ext cx="6698098" cy="94443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noProof="0" dirty="0" smtClean="0">
                <a:solidFill>
                  <a:srgbClr val="FFFF00"/>
                </a:solidFill>
                <a:latin typeface="Calibri" panose="020F0502020204030204"/>
              </a:rPr>
              <a:t>I want some water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track-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93327" y="34619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147</Words>
  <Application>Microsoft Office PowerPoint</Application>
  <PresentationFormat>Widescreen</PresentationFormat>
  <Paragraphs>42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Ham Rong Primary school</vt:lpstr>
      <vt:lpstr>Keep quiet or Repeat.</vt:lpstr>
      <vt:lpstr>1.Listen and repeat.</vt:lpstr>
      <vt:lpstr>I want some  _________ .</vt:lpstr>
      <vt:lpstr>There’s some  ________ on the table.</vt:lpstr>
      <vt:lpstr>2.Listen and circle.</vt:lpstr>
      <vt:lpstr>3.Let’s chant.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 Rong Primary school</dc:title>
  <dc:creator>Admin</dc:creator>
  <cp:lastModifiedBy>Admin</cp:lastModifiedBy>
  <cp:revision>35</cp:revision>
  <dcterms:created xsi:type="dcterms:W3CDTF">2025-10-06T03:37:03Z</dcterms:created>
  <dcterms:modified xsi:type="dcterms:W3CDTF">2025-10-12T07:31:04Z</dcterms:modified>
</cp:coreProperties>
</file>