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369" r:id="rId2"/>
    <p:sldId id="388" r:id="rId3"/>
    <p:sldId id="390" r:id="rId4"/>
    <p:sldId id="377" r:id="rId5"/>
    <p:sldId id="391" r:id="rId6"/>
    <p:sldId id="370" r:id="rId7"/>
    <p:sldId id="392" r:id="rId8"/>
    <p:sldId id="385" r:id="rId9"/>
    <p:sldId id="395" r:id="rId10"/>
    <p:sldId id="396" r:id="rId11"/>
    <p:sldId id="397" r:id="rId12"/>
    <p:sldId id="398" r:id="rId13"/>
    <p:sldId id="394" r:id="rId14"/>
    <p:sldId id="386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</p:sldIdLst>
  <p:sldSz cx="9144000" cy="5143500" type="screen16x9"/>
  <p:notesSz cx="6858000" cy="9144000"/>
  <p:embeddedFontLst>
    <p:embeddedFont>
      <p:font typeface="Tahoma" pitchFamily="34" charset="0"/>
      <p:regular r:id="rId25"/>
      <p:bold r:id="rId26"/>
    </p:embeddedFont>
    <p:embeddedFont>
      <p:font typeface="Century Gothic" charset="0"/>
      <p:regular r:id="rId27"/>
      <p:bold r:id="rId28"/>
      <p:italic r:id="rId29"/>
      <p:boldItalic r:id="rId30"/>
    </p:embeddedFont>
    <p:embeddedFont>
      <p:font typeface="Cascadia Mono SemiBold" charset="0"/>
      <p:bold r:id="rId31"/>
      <p:boldItalic r:id="rId32"/>
    </p:embeddedFont>
    <p:embeddedFont>
      <p:font typeface="Comic Sans MS" pitchFamily="66" charset="0"/>
      <p:regular r:id="rId33"/>
      <p:bold r:id="rId34"/>
    </p:embeddedFont>
    <p:embeddedFont>
      <p:font typeface="Patrick Hand SC" charset="0"/>
      <p:regular r:id="rId35"/>
    </p:embeddedFont>
    <p:embeddedFont>
      <p:font typeface="Sport Day" charset="0"/>
      <p:regular r:id="rId36"/>
      <p:bold r:id="rId37"/>
      <p:italic r:id="rId38"/>
      <p:boldItalic r:id="rId39"/>
    </p:embeddedFont>
    <p:embeddedFont>
      <p:font typeface="Patrick Hand" charset="0"/>
      <p:regular r:id="rId40"/>
    </p:embeddedFont>
    <p:embeddedFont>
      <p:font typeface="Bahnschrift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48" autoAdjust="0"/>
  </p:normalViewPr>
  <p:slideViewPr>
    <p:cSldViewPr snapToGrid="0">
      <p:cViewPr varScale="1">
        <p:scale>
          <a:sx n="93" d="100"/>
          <a:sy n="93" d="100"/>
        </p:scale>
        <p:origin x="-72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6865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40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18FABE6-599A-4671-BBC1-7CA2A458F3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84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18FABE6-599A-4671-BBC1-7CA2A458F3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47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18FABE6-599A-4671-BBC1-7CA2A458F3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16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18FABE6-599A-4671-BBC1-7CA2A458F3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85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18FABE6-599A-4671-BBC1-7CA2A458F3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94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18FABE6-599A-4671-BBC1-7CA2A458F3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21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18FABE6-599A-4671-BBC1-7CA2A458F3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1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9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25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489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616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694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272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59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18FABE6-599A-4671-BBC1-7CA2A458F3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5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ABCF6B-6507-47A8-B76F-558C5D40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350" y="599304"/>
            <a:ext cx="4445000" cy="3393236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B01413-29CC-4192-8AF6-4E4DA875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AE6A39-068F-49DF-BB6E-73935158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650818-40B9-4E65-ACF5-71FEF261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D4DD968-9199-4EC1-A1C7-F2ED26F076D4}"/>
              </a:ext>
            </a:extLst>
          </p:cNvPr>
          <p:cNvGrpSpPr/>
          <p:nvPr userDrawn="1"/>
        </p:nvGrpSpPr>
        <p:grpSpPr>
          <a:xfrm>
            <a:off x="611718" y="49052"/>
            <a:ext cx="4743073" cy="4881835"/>
            <a:chOff x="1120423" y="564937"/>
            <a:chExt cx="5331312" cy="54872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20D91CDE-E37D-42FC-95E9-114B867465F1}"/>
                </a:ext>
              </a:extLst>
            </p:cNvPr>
            <p:cNvGrpSpPr/>
            <p:nvPr/>
          </p:nvGrpSpPr>
          <p:grpSpPr>
            <a:xfrm>
              <a:off x="1120423" y="564937"/>
              <a:ext cx="5331312" cy="5487284"/>
              <a:chOff x="1120423" y="564937"/>
              <a:chExt cx="5331312" cy="548728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3C8D1A98-4B67-408A-8BD1-A89A63F268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20423" y="720909"/>
                <a:ext cx="5331312" cy="5331312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51000">
                    <a:srgbClr val="FCDE32"/>
                  </a:gs>
                  <a:gs pos="85000">
                    <a:srgbClr val="AF2C22"/>
                  </a:gs>
                </a:gsLst>
                <a:lin ang="4200000" scaled="0"/>
                <a:tileRect/>
              </a:gra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05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6BD46A7D-6065-4466-A057-3399ACC13650}"/>
                  </a:ext>
                </a:extLst>
              </p:cNvPr>
              <p:cNvSpPr>
                <a:spLocks/>
              </p:cNvSpPr>
              <p:nvPr/>
            </p:nvSpPr>
            <p:spPr>
              <a:xfrm rot="5400000" flipH="1">
                <a:off x="2143461" y="1746765"/>
                <a:ext cx="4022183" cy="4022183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rgbClr val="FFFFD1">
                  <a:alpha val="35000"/>
                </a:srgb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4EDA50AE-EF28-4CB5-8FEC-E7620B4642D9}"/>
                  </a:ext>
                </a:extLst>
              </p:cNvPr>
              <p:cNvSpPr>
                <a:spLocks/>
              </p:cNvSpPr>
              <p:nvPr/>
            </p:nvSpPr>
            <p:spPr>
              <a:xfrm rot="1994971">
                <a:off x="1390656" y="564937"/>
                <a:ext cx="4561360" cy="4576847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1F75183A-5800-4680-9D1D-53559C7608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24006" y="1005003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5E813CA8-5520-40C4-A066-F2B27B6F780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147294" y="754426"/>
                <a:ext cx="5236343" cy="5236343"/>
                <a:chOff x="1199263" y="1525549"/>
                <a:chExt cx="4551596" cy="4551596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xmlns="" id="{7A0F80E1-55CC-4D33-9ED8-2E791766DBD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xmlns="" id="{250264B6-8C68-4992-AE71-0F9299B5454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xmlns="" id="{54C0260C-5465-4EAF-AED6-4BF6194F619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xmlns="" id="{D33808C5-6E12-4571-B6A1-A37A47D7223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6200000"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xmlns="" id="{8C361FB9-5C08-4F96-805D-31F2E7590FD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xmlns="" id="{79574304-3D8E-4B74-941F-F8ABD520AC8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B6DAE424-048F-4C50-9403-EBE5835417EA}"/>
                  </a:ext>
                </a:extLst>
              </p:cNvPr>
              <p:cNvGrpSpPr/>
              <p:nvPr/>
            </p:nvGrpSpPr>
            <p:grpSpPr>
              <a:xfrm rot="2700000">
                <a:off x="1147294" y="754426"/>
                <a:ext cx="5236343" cy="5236343"/>
                <a:chOff x="1199263" y="1525549"/>
                <a:chExt cx="4551596" cy="455159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xmlns="" id="{257B2575-569F-49BB-895C-65416357F535}"/>
                    </a:ext>
                  </a:extLst>
                </p:cNvPr>
                <p:cNvGrpSpPr/>
                <p:nvPr/>
              </p:nvGrpSpPr>
              <p:grpSpPr>
                <a:xfrm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xmlns="" id="{0CD3BCF0-8F0F-4703-B0E3-674D3A6D3FF0}"/>
                      </a:ext>
                    </a:extLst>
                  </p:cNvPr>
                  <p:cNvSpPr/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xmlns="" id="{255DA59C-464A-4C8B-87CA-E228A9DD4907}"/>
                      </a:ext>
                    </a:extLst>
                  </p:cNvPr>
                  <p:cNvSpPr/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xmlns="" id="{A76C8369-912A-45AB-B53E-BC84E25E349C}"/>
                    </a:ext>
                  </a:extLst>
                </p:cNvPr>
                <p:cNvGrpSpPr/>
                <p:nvPr/>
              </p:nvGrpSpPr>
              <p:grpSpPr>
                <a:xfrm rot="16200000"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xmlns="" id="{8C39AD14-1BA0-4644-9B8B-8BE38048240B}"/>
                      </a:ext>
                    </a:extLst>
                  </p:cNvPr>
                  <p:cNvSpPr/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xmlns="" id="{426FE38A-D150-4B57-BC22-F7F02B01B8D3}"/>
                      </a:ext>
                    </a:extLst>
                  </p:cNvPr>
                  <p:cNvSpPr/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C6204201-DDFF-4E6A-BDCA-F0CB0F3718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88754" y="1006811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F1285161-DB1E-485D-B931-1CBDA16EC4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13649" y="2299172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E14F0E05-E581-41C7-B059-47B3380E6B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80527" y="4247653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43701AB1-8F05-491D-B66E-FB17A4AF8C1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77909" y="5643040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C5F97885-F427-4C1C-9770-60BE280988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6339" y="4274764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905C5A59-9206-4C7C-8D54-F632095C2B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8991" y="2313630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14EC7A7-D11B-4574-AEB7-3BE2141D0DAA}"/>
                </a:ext>
              </a:extLst>
            </p:cNvPr>
            <p:cNvSpPr>
              <a:spLocks/>
            </p:cNvSpPr>
            <p:nvPr/>
          </p:nvSpPr>
          <p:spPr>
            <a:xfrm>
              <a:off x="2738464" y="5634002"/>
              <a:ext cx="129152" cy="129152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408684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20-Sep-24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9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76" r:id="rId4"/>
    <p:sldLayoutId id="2147483679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11" Type="http://schemas.openxmlformats.org/officeDocument/2006/relationships/hyperlink" Target="https://metanoverde.blogspot.com/2017/07/confira-utilidades-inusitadas-para-o.html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tiff"/><Relationship Id="rId12" Type="http://schemas.openxmlformats.org/officeDocument/2006/relationships/hyperlink" Target="http://www.thinkinghumanity.com/2018/03/55-stunning-photographs-of-girls-going-to-school-in-different-countries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5.jpe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11" Type="http://schemas.openxmlformats.org/officeDocument/2006/relationships/hyperlink" Target="https://www.pexels.com/photo/family-making-breakfast-in-the-kitchen-4259198/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6.jpe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10" Type="http://schemas.openxmlformats.org/officeDocument/2006/relationships/image" Target="../media/image27.jpe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11" Type="http://schemas.openxmlformats.org/officeDocument/2006/relationships/hyperlink" Target="https://freesvg.org/quarterto7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tiff"/><Relationship Id="rId12" Type="http://schemas.openxmlformats.org/officeDocument/2006/relationships/hyperlink" Target="https://www.freeimageslive.co.uk/free_stock_image/digialalarmclock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93" y="185384"/>
            <a:ext cx="7574936" cy="461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991D6D8-ADBF-62DD-8FBF-7EF8F33B0059}"/>
              </a:ext>
            </a:extLst>
          </p:cNvPr>
          <p:cNvCxnSpPr>
            <a:cxnSpLocks/>
          </p:cNvCxnSpPr>
          <p:nvPr/>
        </p:nvCxnSpPr>
        <p:spPr>
          <a:xfrm>
            <a:off x="2625213" y="2433484"/>
            <a:ext cx="4077929" cy="12833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64945F85-F057-C26D-DBA4-18D9F4A745A1}"/>
              </a:ext>
            </a:extLst>
          </p:cNvPr>
          <p:cNvCxnSpPr>
            <a:cxnSpLocks/>
          </p:cNvCxnSpPr>
          <p:nvPr/>
        </p:nvCxnSpPr>
        <p:spPr>
          <a:xfrm>
            <a:off x="3252019" y="3144456"/>
            <a:ext cx="1610859" cy="5693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AB2342B7-AA0D-7D85-7945-09D877419A04}"/>
              </a:ext>
            </a:extLst>
          </p:cNvPr>
          <p:cNvCxnSpPr>
            <a:cxnSpLocks/>
          </p:cNvCxnSpPr>
          <p:nvPr/>
        </p:nvCxnSpPr>
        <p:spPr>
          <a:xfrm flipV="1">
            <a:off x="3145250" y="2490634"/>
            <a:ext cx="2795483" cy="13076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135F9E32-7C05-39C4-F1F8-1DFE7E8BF722}"/>
              </a:ext>
            </a:extLst>
          </p:cNvPr>
          <p:cNvCxnSpPr>
            <a:cxnSpLocks/>
          </p:cNvCxnSpPr>
          <p:nvPr/>
        </p:nvCxnSpPr>
        <p:spPr>
          <a:xfrm flipV="1">
            <a:off x="2979174" y="2544177"/>
            <a:ext cx="1246239" cy="18608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61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88885" y="2602594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write.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xmlns="" id="{ADC0A420-BA5B-6017-40B6-81F326C5779B}"/>
              </a:ext>
            </a:extLst>
          </p:cNvPr>
          <p:cNvSpPr/>
          <p:nvPr/>
        </p:nvSpPr>
        <p:spPr>
          <a:xfrm flipH="1">
            <a:off x="3941564" y="1083455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xmlns="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95620" y="11603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1856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14" y="1160826"/>
            <a:ext cx="8029794" cy="2617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D9BAB8-60FD-EF1D-71E4-F0EA3072B369}"/>
              </a:ext>
            </a:extLst>
          </p:cNvPr>
          <p:cNvSpPr txBox="1"/>
          <p:nvPr/>
        </p:nvSpPr>
        <p:spPr>
          <a:xfrm>
            <a:off x="3729624" y="1970719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Patrick Hand" panose="020B0604020202020204" charset="0"/>
              </a:rPr>
              <a:t>six o’clock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A576AB-DB99-1610-ADC0-3505298E650C}"/>
              </a:ext>
            </a:extLst>
          </p:cNvPr>
          <p:cNvSpPr txBox="1"/>
          <p:nvPr/>
        </p:nvSpPr>
        <p:spPr>
          <a:xfrm>
            <a:off x="1820282" y="2335715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Patrick Hand" panose="020B0604020202020204" charset="0"/>
              </a:rPr>
              <a:t>six thirty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767F07-8B34-A059-5B6D-21509C86DC7C}"/>
              </a:ext>
            </a:extLst>
          </p:cNvPr>
          <p:cNvSpPr txBox="1"/>
          <p:nvPr/>
        </p:nvSpPr>
        <p:spPr>
          <a:xfrm>
            <a:off x="5970790" y="2335716"/>
            <a:ext cx="213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Patrick Hand" panose="020B0604020202020204" charset="0"/>
              </a:rPr>
              <a:t>seven o’clock</a:t>
            </a:r>
          </a:p>
        </p:txBody>
      </p:sp>
    </p:spTree>
    <p:extLst>
      <p:ext uri="{BB962C8B-B14F-4D97-AF65-F5344CB8AC3E}">
        <p14:creationId xmlns:p14="http://schemas.microsoft.com/office/powerpoint/2010/main" val="277142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84031" y="1274231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6"/>
                </a:solidFill>
                <a:latin typeface="Comic Sans MS" panose="030F0702030302020204" pitchFamily="66" charset="0"/>
              </a:rPr>
              <a:t>Fun corner &amp; wrap-up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34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07FD32B-8BB8-45A0-8F29-2A832EFB4702}"/>
              </a:ext>
            </a:extLst>
          </p:cNvPr>
          <p:cNvGrpSpPr/>
          <p:nvPr/>
        </p:nvGrpSpPr>
        <p:grpSpPr>
          <a:xfrm>
            <a:off x="901185" y="477584"/>
            <a:ext cx="4164137" cy="4163532"/>
            <a:chOff x="1179481" y="619489"/>
            <a:chExt cx="5552182" cy="5551376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xmlns="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619489"/>
              <a:ext cx="5552182" cy="5551376"/>
              <a:chOff x="1771398" y="1117404"/>
              <a:chExt cx="4082400" cy="4081807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xmlns="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6" name="Partial Circle 1205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xmlns="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7" name="Partial Circle 1206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8" name="Partial Circle 1207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9" name="Partial Circle 120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0" name="Partial Circle 1209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1" name="Partial Circle 121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xmlns="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1" name="Partial Circle 120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2" name="Partial Circle 1201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3" name="Partial Circle 1202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xmlns="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4" name="Partial Circle 1203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xmlns="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5" name="Partial Circle 1204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xmlns="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0" name="TextBox 149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147937" y="1538086"/>
              <a:ext cx="2366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TIGER</a:t>
              </a:r>
            </a:p>
          </p:txBody>
        </p:sp>
        <p:sp>
          <p:nvSpPr>
            <p:cNvPr id="151" name="TextBox 150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282877" y="2687304"/>
              <a:ext cx="2366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T</a:t>
              </a:r>
            </a:p>
          </p:txBody>
        </p:sp>
        <p:sp>
          <p:nvSpPr>
            <p:cNvPr id="152" name="TextBox 151">
              <a:hlinkClick r:id="" action="ppaction://noaction"/>
              <a:extLst>
                <a:ext uri="{FF2B5EF4-FFF2-40B4-BE49-F238E27FC236}">
                  <a16:creationId xmlns:a16="http://schemas.microsoft.com/office/drawing/2014/main" xmlns="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45421" y="4168670"/>
              <a:ext cx="23248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GET</a:t>
              </a:r>
            </a:p>
          </p:txBody>
        </p:sp>
        <p:sp>
          <p:nvSpPr>
            <p:cNvPr id="153" name="TextBox 152">
              <a:hlinkClick r:id="" action="ppaction://noaction"/>
              <a:extLst>
                <a:ext uri="{FF2B5EF4-FFF2-40B4-BE49-F238E27FC236}">
                  <a16:creationId xmlns:a16="http://schemas.microsoft.com/office/drawing/2014/main" xmlns="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3" y="4650614"/>
              <a:ext cx="229781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BED</a:t>
              </a:r>
            </a:p>
          </p:txBody>
        </p:sp>
        <p:sp>
          <p:nvSpPr>
            <p:cNvPr id="154" name="TextBox 153">
              <a:hlinkClick r:id="" action="ppaction://noaction"/>
              <a:extLst>
                <a:ext uri="{FF2B5EF4-FFF2-40B4-BE49-F238E27FC236}">
                  <a16:creationId xmlns:a16="http://schemas.microsoft.com/office/drawing/2014/main" xmlns="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249282" y="3529062"/>
              <a:ext cx="244105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DUCK</a:t>
              </a:r>
            </a:p>
          </p:txBody>
        </p:sp>
        <p:sp>
          <p:nvSpPr>
            <p:cNvPr id="155" name="TextBox 154">
              <a:hlinkClick r:id="" action="ppaction://noaction"/>
              <a:extLst>
                <a:ext uri="{FF2B5EF4-FFF2-40B4-BE49-F238E27FC236}">
                  <a16:creationId xmlns:a16="http://schemas.microsoft.com/office/drawing/2014/main" xmlns="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1642568" y="2013080"/>
              <a:ext cx="245796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TEACHER</a:t>
              </a:r>
            </a:p>
          </p:txBody>
        </p:sp>
        <p:sp>
          <p:nvSpPr>
            <p:cNvPr id="157" name="TextBox 156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7" y="3533970"/>
              <a:ext cx="2366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D</a:t>
              </a:r>
            </a:p>
          </p:txBody>
        </p:sp>
        <p:sp>
          <p:nvSpPr>
            <p:cNvPr id="158" name="TextBox 157">
              <a:hlinkClick r:id="" action="ppaction://noaction"/>
              <a:extLst>
                <a:ext uri="{FF2B5EF4-FFF2-40B4-BE49-F238E27FC236}">
                  <a16:creationId xmlns:a16="http://schemas.microsoft.com/office/drawing/2014/main" xmlns="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51116"/>
              <a:ext cx="230784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TIGER</a:t>
              </a:r>
            </a:p>
          </p:txBody>
        </p:sp>
        <p:sp>
          <p:nvSpPr>
            <p:cNvPr id="159" name="TextBox 158">
              <a:hlinkClick r:id="" action="ppaction://noaction"/>
              <a:extLst>
                <a:ext uri="{FF2B5EF4-FFF2-40B4-BE49-F238E27FC236}">
                  <a16:creationId xmlns:a16="http://schemas.microsoft.com/office/drawing/2014/main" xmlns="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617441" y="4223422"/>
              <a:ext cx="23752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DOG</a:t>
              </a:r>
            </a:p>
          </p:txBody>
        </p:sp>
        <p:sp>
          <p:nvSpPr>
            <p:cNvPr id="160" name="TextBox 159">
              <a:hlinkClick r:id="" action="ppaction://noaction"/>
              <a:extLst>
                <a:ext uri="{FF2B5EF4-FFF2-40B4-BE49-F238E27FC236}">
                  <a16:creationId xmlns:a16="http://schemas.microsoft.com/office/drawing/2014/main" xmlns="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44908" y="2665556"/>
              <a:ext cx="23752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TUB</a:t>
              </a:r>
            </a:p>
          </p:txBody>
        </p:sp>
        <p:sp>
          <p:nvSpPr>
            <p:cNvPr id="161" name="TextBox 160">
              <a:hlinkClick r:id="" action="ppaction://noaction"/>
              <a:extLst>
                <a:ext uri="{FF2B5EF4-FFF2-40B4-BE49-F238E27FC236}">
                  <a16:creationId xmlns:a16="http://schemas.microsoft.com/office/drawing/2014/main" xmlns="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345575" y="1581824"/>
              <a:ext cx="23752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DONKEY</a:t>
              </a:r>
            </a:p>
          </p:txBody>
        </p:sp>
        <p:sp>
          <p:nvSpPr>
            <p:cNvPr id="162" name="TextBox 161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961421"/>
              <a:ext cx="2366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DUCK</a:t>
              </a: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xmlns="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901185" y="477584"/>
            <a:ext cx="3581603" cy="3581603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>
              <a:solidFill>
                <a:schemeClr val="tx1"/>
              </a:solidFill>
            </a:endParaRPr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xmlns="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2772617" y="2330654"/>
            <a:ext cx="448649" cy="44864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xmlns="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xmlns="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xmlns="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xmlns="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4494809" y="2326221"/>
            <a:ext cx="889991" cy="559721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xmlns="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xmlns="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xmlns="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xmlns="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165" name="Title 1211">
            <a:extLst>
              <a:ext uri="{FF2B5EF4-FFF2-40B4-BE49-F238E27FC236}">
                <a16:creationId xmlns:a16="http://schemas.microsoft.com/office/drawing/2014/main" xmlns="" id="{A04C8AAD-19E5-48C6-853C-249EEC8343DB}"/>
              </a:ext>
            </a:extLst>
          </p:cNvPr>
          <p:cNvSpPr txBox="1">
            <a:spLocks/>
          </p:cNvSpPr>
          <p:nvPr/>
        </p:nvSpPr>
        <p:spPr>
          <a:xfrm>
            <a:off x="5658677" y="950304"/>
            <a:ext cx="2405393" cy="258532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kern="1200" smtClean="0">
                <a:solidFill>
                  <a:schemeClr val="bg1"/>
                </a:solidFill>
                <a:latin typeface="Luckiest Guy" panose="02000506000000020004" pitchFamily="2" charset="0"/>
                <a:ea typeface="+mn-ea"/>
                <a:cs typeface="+mn-cs"/>
              </a:defRPr>
            </a:lvl1pPr>
          </a:lstStyle>
          <a:p>
            <a:r>
              <a:rPr lang="en-US" sz="6000" dirty="0">
                <a:solidFill>
                  <a:schemeClr val="accent4"/>
                </a:solidFill>
                <a:latin typeface="Bahnschrift" panose="020B0502040204020203" pitchFamily="34" charset="0"/>
              </a:rPr>
              <a:t>SPIN AND SAY</a:t>
            </a:r>
          </a:p>
        </p:txBody>
      </p:sp>
      <p:sp>
        <p:nvSpPr>
          <p:cNvPr id="166" name="Content Placeholder 12">
            <a:extLst>
              <a:ext uri="{FF2B5EF4-FFF2-40B4-BE49-F238E27FC236}">
                <a16:creationId xmlns:a16="http://schemas.microsoft.com/office/drawing/2014/main" xmlns="" id="{4BDB3C0E-9B5D-4333-85F2-5EB995D4E2DC}"/>
              </a:ext>
            </a:extLst>
          </p:cNvPr>
          <p:cNvSpPr txBox="1">
            <a:spLocks/>
          </p:cNvSpPr>
          <p:nvPr/>
        </p:nvSpPr>
        <p:spPr>
          <a:xfrm>
            <a:off x="5683103" y="3694815"/>
            <a:ext cx="3326661" cy="10021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350" dirty="0">
                <a:solidFill>
                  <a:schemeClr val="accent4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Click the needle to start and then again to stop the wheel. Then READ ALOUD.</a:t>
            </a:r>
          </a:p>
        </p:txBody>
      </p:sp>
      <p:sp>
        <p:nvSpPr>
          <p:cNvPr id="42" name="Rectangle 4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B4498F0-D64F-4ED8-9389-EB101AFE1231}"/>
              </a:ext>
            </a:extLst>
          </p:cNvPr>
          <p:cNvSpPr/>
          <p:nvPr/>
        </p:nvSpPr>
        <p:spPr>
          <a:xfrm>
            <a:off x="8207596" y="4364182"/>
            <a:ext cx="936404" cy="779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3542" y="907514"/>
            <a:ext cx="1992434" cy="1821208"/>
          </a:xfrm>
          <a:prstGeom prst="rect">
            <a:avLst/>
          </a:prstGeom>
        </p:spPr>
      </p:pic>
      <p:pic>
        <p:nvPicPr>
          <p:cNvPr id="10" name="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05" y="569992"/>
            <a:ext cx="2204350" cy="2204350"/>
          </a:xfrm>
          <a:prstGeom prst="rect">
            <a:avLst/>
          </a:prstGeom>
        </p:spPr>
      </p:pic>
      <p:pic>
        <p:nvPicPr>
          <p:cNvPr id="1026" name="3" descr="Game Angry Birds - Những chú chim điên - Game24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57" y="907513"/>
            <a:ext cx="2373423" cy="22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9543" y="-634850"/>
            <a:ext cx="457200" cy="457200"/>
          </a:xfrm>
          <a:prstGeom prst="rect">
            <a:avLst/>
          </a:prstGeom>
        </p:spPr>
      </p:pic>
      <p:pic>
        <p:nvPicPr>
          <p:cNvPr id="12" name="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992140" y="2029362"/>
            <a:ext cx="7142857" cy="201822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3518" y="4047583"/>
            <a:ext cx="1256662" cy="5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2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school</a:t>
            </a: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h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ave 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et up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09485" y="3078683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     B.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bed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5073" y="3399340"/>
            <a:ext cx="880248" cy="1140716"/>
            <a:chOff x="5472540" y="4527538"/>
            <a:chExt cx="117366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2540" y="4627215"/>
              <a:ext cx="108833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5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9436261" y="3348945"/>
            <a:ext cx="460094" cy="27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/>
          <a:stretch/>
        </p:blipFill>
        <p:spPr bwMode="auto">
          <a:xfrm>
            <a:off x="3386185" y="651346"/>
            <a:ext cx="2468879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94483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school</a:t>
            </a:r>
          </a:p>
        </p:txBody>
      </p:sp>
      <p:sp>
        <p:nvSpPr>
          <p:cNvPr id="60" name="6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        B. h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ave 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bed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15" y="5293031"/>
            <a:ext cx="635147" cy="580564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1157245" y="3075137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et up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57820" y="3399340"/>
            <a:ext cx="907498" cy="1140716"/>
            <a:chOff x="5436206" y="4527538"/>
            <a:chExt cx="1209998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36206" y="4627215"/>
              <a:ext cx="116100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7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318716" y="5293031"/>
            <a:ext cx="483920" cy="68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/>
        </p:blipFill>
        <p:spPr bwMode="auto">
          <a:xfrm>
            <a:off x="3288499" y="689559"/>
            <a:ext cx="2664252" cy="177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31265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bed</a:t>
            </a:r>
          </a:p>
        </p:txBody>
      </p:sp>
      <p:sp>
        <p:nvSpPr>
          <p:cNvPr id="60" name="6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         B.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school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et up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79721" y="2063626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1157245" y="3082473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h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ave breakfast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5073" y="3399340"/>
            <a:ext cx="880248" cy="1140716"/>
            <a:chOff x="5472540" y="4527538"/>
            <a:chExt cx="117366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2540" y="4627215"/>
              <a:ext cx="108833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5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651076" y="3348944"/>
            <a:ext cx="529541" cy="453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/>
          <a:stretch/>
        </p:blipFill>
        <p:spPr bwMode="auto">
          <a:xfrm>
            <a:off x="3290342" y="689579"/>
            <a:ext cx="2660425" cy="17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8704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bed</a:t>
            </a: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h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ave 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9200" y="306798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          B.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school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24574" y="396656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et up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94691" y="3399340"/>
            <a:ext cx="870630" cy="1140716"/>
            <a:chOff x="5485364" y="4527538"/>
            <a:chExt cx="1160840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85364" y="4627215"/>
              <a:ext cx="1062684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6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059347" y="5312780"/>
            <a:ext cx="633714" cy="355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1" name="Picture 2" descr="Phân biệt 'wake up' và 'get up' - VnExpress">
            <a:extLst>
              <a:ext uri="{FF2B5EF4-FFF2-40B4-BE49-F238E27FC236}">
                <a16:creationId xmlns:a16="http://schemas.microsoft.com/office/drawing/2014/main" xmlns="" id="{DAF58F55-74ED-54D1-07D7-EF21AFF4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55" y="490280"/>
            <a:ext cx="3073145" cy="21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82671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557800" y="874075"/>
            <a:ext cx="807673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latin typeface="Comic Sans MS" panose="030F0702030302020204" pitchFamily="66" charset="0"/>
              </a:rPr>
              <a:t>T</a:t>
            </a:r>
            <a:r>
              <a:rPr lang="en-GB" sz="6000" dirty="0">
                <a:latin typeface="Comic Sans MS" panose="030F0702030302020204" pitchFamily="66" charset="0"/>
              </a:rPr>
              <a:t>ime and daily </a:t>
            </a:r>
            <a:r>
              <a:rPr lang="vi-VN" sz="6000" dirty="0">
                <a:latin typeface="Comic Sans MS" panose="030F0702030302020204" pitchFamily="66" charset="0"/>
              </a:rPr>
              <a:t>routines</a:t>
            </a:r>
            <a:endParaRPr sz="6000" dirty="0">
              <a:latin typeface="Comic Sans MS" panose="030F0702030302020204" pitchFamily="66" charset="0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371925" y="3116146"/>
            <a:ext cx="436435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</a:t>
            </a:r>
            <a:r>
              <a:rPr lang="vi-VN" sz="3200" b="1">
                <a:solidFill>
                  <a:srgbClr val="FF0000"/>
                </a:solidFill>
                <a:latin typeface="Comic Sans MS" panose="030F0702030302020204" pitchFamily="66" charset="0"/>
              </a:rPr>
              <a:t>3 </a:t>
            </a:r>
            <a:endParaRPr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539738" y="3189996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mic Sans MS" panose="030F0702030302020204" pitchFamily="66" charset="0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omic Sans MS" panose="030F0702030302020204" pitchFamily="66" charset="0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46604" y="2845431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22559" y="0"/>
            <a:ext cx="1852153" cy="191141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1" y="227741"/>
            <a:ext cx="707396" cy="359903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362941" y="372173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chemeClr val="accent5"/>
                </a:solidFill>
                <a:latin typeface="Sport Day" pitchFamily="2" charset="0"/>
              </a:rPr>
              <a:t>2</a:t>
            </a:r>
            <a:endParaRPr lang="en-US" sz="8000" b="1" dirty="0">
              <a:solidFill>
                <a:schemeClr val="accent5"/>
              </a:solidFill>
              <a:latin typeface="Sport D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63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I go to school at seven forty-five.</a:t>
            </a: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I go to school at seven fifteen.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I go to school at seven o’clock.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16859" y="3078683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I go to school at six </a:t>
            </a:r>
            <a:endParaRPr lang="vi-VN" sz="2400" b="1" dirty="0">
              <a:latin typeface="Patrick Hand" panose="020B060402020202020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forty-five.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1865" y="3399340"/>
            <a:ext cx="883453" cy="1140716"/>
            <a:chOff x="5468266" y="4527538"/>
            <a:chExt cx="1177938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68266" y="4627215"/>
              <a:ext cx="109688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8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9436261" y="3348945"/>
            <a:ext cx="460094" cy="27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/>
          <a:stretch/>
        </p:blipFill>
        <p:spPr bwMode="auto">
          <a:xfrm>
            <a:off x="3694795" y="651346"/>
            <a:ext cx="185166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1666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7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0" name="6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60" name="5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I get up at six </a:t>
            </a:r>
            <a:endParaRPr lang="vi-VN" sz="2400" b="1" dirty="0">
              <a:latin typeface="Patrick Hand" panose="020B060402020202020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forty-five.</a:t>
            </a:r>
          </a:p>
        </p:txBody>
      </p:sp>
      <p:sp>
        <p:nvSpPr>
          <p:cNvPr id="31" name="4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Patrick Hand" panose="020B0604020202020204" charset="0"/>
                <a:cs typeface="Arial" panose="020B0604020202020204" pitchFamily="34" charset="0"/>
              </a:rPr>
              <a:t>      D.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I get up at six thirty.</a:t>
            </a:r>
          </a:p>
        </p:txBody>
      </p:sp>
      <p:pic>
        <p:nvPicPr>
          <p:cNvPr id="34" name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15" y="5293031"/>
            <a:ext cx="635147" cy="580564"/>
          </a:xfrm>
          <a:prstGeom prst="rect">
            <a:avLst/>
          </a:prstGeom>
        </p:spPr>
      </p:pic>
      <p:sp>
        <p:nvSpPr>
          <p:cNvPr id="51" name="2"/>
          <p:cNvSpPr/>
          <p:nvPr/>
        </p:nvSpPr>
        <p:spPr>
          <a:xfrm>
            <a:off x="1157245" y="3075137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I get up at six fifteen.</a:t>
            </a:r>
          </a:p>
        </p:txBody>
      </p:sp>
      <p:pic>
        <p:nvPicPr>
          <p:cNvPr id="65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5073" y="3399340"/>
            <a:ext cx="880248" cy="1140716"/>
            <a:chOff x="5472540" y="4527538"/>
            <a:chExt cx="117366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2540" y="4627215"/>
              <a:ext cx="108833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5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318716" y="5293031"/>
            <a:ext cx="483920" cy="68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/>
        </p:blipFill>
        <p:spPr>
          <a:xfrm>
            <a:off x="3805865" y="1092121"/>
            <a:ext cx="1552773" cy="103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6264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95" y="2896047"/>
            <a:ext cx="1098852" cy="1004419"/>
          </a:xfrm>
          <a:prstGeom prst="rect">
            <a:avLst/>
          </a:prstGeom>
        </p:spPr>
      </p:pic>
      <p:pic>
        <p:nvPicPr>
          <p:cNvPr id="10" name="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4525" y="2790394"/>
            <a:ext cx="1215726" cy="1215726"/>
          </a:xfrm>
          <a:prstGeom prst="rect">
            <a:avLst/>
          </a:prstGeom>
        </p:spPr>
      </p:pic>
      <p:pic>
        <p:nvPicPr>
          <p:cNvPr id="1026" name="4" descr="Game Angry Birds - Những chú chim điên - Game24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10" y="1738407"/>
            <a:ext cx="998866" cy="94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9543" y="-634850"/>
            <a:ext cx="457200" cy="457200"/>
          </a:xfrm>
          <a:prstGeom prst="rect">
            <a:avLst/>
          </a:prstGeom>
        </p:spPr>
      </p:pic>
      <p:sp>
        <p:nvSpPr>
          <p:cNvPr id="11" name="2"/>
          <p:cNvSpPr/>
          <p:nvPr/>
        </p:nvSpPr>
        <p:spPr>
          <a:xfrm>
            <a:off x="2587613" y="1510903"/>
            <a:ext cx="3958934" cy="12405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35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1">
            <a:hlinkClick r:id="" action="ppaction://hlinkshowjump?jump=nextslide"/>
          </p:cNvPr>
          <p:cNvSpPr/>
          <p:nvPr/>
        </p:nvSpPr>
        <p:spPr>
          <a:xfrm>
            <a:off x="4863868" y="4006120"/>
            <a:ext cx="1286210" cy="626934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41269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994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494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8994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091996" y="1539845"/>
            <a:ext cx="7378111" cy="122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60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&amp; review</a:t>
            </a:r>
            <a:endParaRPr sz="60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340893" y="2296567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36870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4" y="287664"/>
            <a:ext cx="6993770" cy="451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9498" y="287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445783" y="2115733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repeat.</a:t>
            </a:r>
            <a:endParaRPr sz="4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74517" y="65653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1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7059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4" y="1062078"/>
            <a:ext cx="8743311" cy="2433254"/>
          </a:xfrm>
          <a:prstGeom prst="rect">
            <a:avLst/>
          </a:prstGeom>
        </p:spPr>
      </p:pic>
      <p:pic>
        <p:nvPicPr>
          <p:cNvPr id="3" name="Trac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9938" y="1179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88885" y="2602594"/>
            <a:ext cx="7062613" cy="1000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circle.</a:t>
            </a:r>
            <a:endParaRPr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xmlns="" id="{ADC0A420-BA5B-6017-40B6-81F326C5779B}"/>
              </a:ext>
            </a:extLst>
          </p:cNvPr>
          <p:cNvSpPr/>
          <p:nvPr/>
        </p:nvSpPr>
        <p:spPr>
          <a:xfrm flipH="1">
            <a:off x="3941564" y="1083455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xmlns="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95620" y="11603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54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0" y="940775"/>
            <a:ext cx="8390347" cy="30791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01758" y="2480340"/>
            <a:ext cx="362075" cy="362075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74821" y="3508076"/>
            <a:ext cx="412955" cy="412955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4296" y="104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216621" y="2048714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Read and match.</a:t>
            </a:r>
            <a:endParaRPr sz="4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74517" y="65653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4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30733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325</Words>
  <Application>Microsoft Office PowerPoint</Application>
  <PresentationFormat>On-screen Show (16:9)</PresentationFormat>
  <Paragraphs>96</Paragraphs>
  <Slides>22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Britannic Bold</vt:lpstr>
      <vt:lpstr>Tahoma</vt:lpstr>
      <vt:lpstr>Century Gothic</vt:lpstr>
      <vt:lpstr>Cascadia Mono SemiBold</vt:lpstr>
      <vt:lpstr>Comic Sans MS</vt:lpstr>
      <vt:lpstr>Patrick Hand SC</vt:lpstr>
      <vt:lpstr>Sport Day</vt:lpstr>
      <vt:lpstr>Patrick Hand</vt:lpstr>
      <vt:lpstr>Bahnschrift</vt:lpstr>
      <vt:lpstr>English Language Grammar Rules by Slidesgo</vt:lpstr>
      <vt:lpstr>PowerPoint Presentation</vt:lpstr>
      <vt:lpstr>Time and daily routines</vt:lpstr>
      <vt:lpstr>Warm-up &amp; review</vt:lpstr>
      <vt:lpstr>PowerPoint Presentation</vt:lpstr>
      <vt:lpstr>Listen and repeat.</vt:lpstr>
      <vt:lpstr>PowerPoint Presentation</vt:lpstr>
      <vt:lpstr>Listen and circle.</vt:lpstr>
      <vt:lpstr>PowerPoint Presentation</vt:lpstr>
      <vt:lpstr>Read and match.</vt:lpstr>
      <vt:lpstr>PowerPoint Presentation</vt:lpstr>
      <vt:lpstr>Let’s write. 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28</cp:revision>
  <dcterms:modified xsi:type="dcterms:W3CDTF">2024-09-20T13:13:05Z</dcterms:modified>
</cp:coreProperties>
</file>