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6" r:id="rId5"/>
    <p:sldMasterId id="2147483734" r:id="rId6"/>
    <p:sldMasterId id="2147483752" r:id="rId7"/>
  </p:sldMasterIdLst>
  <p:notesMasterIdLst>
    <p:notesMasterId r:id="rId36"/>
  </p:notesMasterIdLst>
  <p:sldIdLst>
    <p:sldId id="424" r:id="rId8"/>
    <p:sldId id="259" r:id="rId9"/>
    <p:sldId id="260" r:id="rId10"/>
    <p:sldId id="376" r:id="rId11"/>
    <p:sldId id="377" r:id="rId12"/>
    <p:sldId id="378" r:id="rId13"/>
    <p:sldId id="379" r:id="rId14"/>
    <p:sldId id="425" r:id="rId15"/>
    <p:sldId id="434" r:id="rId16"/>
    <p:sldId id="430" r:id="rId17"/>
    <p:sldId id="431" r:id="rId18"/>
    <p:sldId id="432" r:id="rId19"/>
    <p:sldId id="433" r:id="rId20"/>
    <p:sldId id="426" r:id="rId21"/>
    <p:sldId id="428" r:id="rId22"/>
    <p:sldId id="380" r:id="rId23"/>
    <p:sldId id="261" r:id="rId24"/>
    <p:sldId id="383" r:id="rId25"/>
    <p:sldId id="427" r:id="rId26"/>
    <p:sldId id="384" r:id="rId27"/>
    <p:sldId id="382" r:id="rId28"/>
    <p:sldId id="391" r:id="rId29"/>
    <p:sldId id="375" r:id="rId30"/>
    <p:sldId id="393" r:id="rId31"/>
    <p:sldId id="418" r:id="rId32"/>
    <p:sldId id="270" r:id="rId33"/>
    <p:sldId id="269" r:id="rId34"/>
    <p:sldId id="42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87007" autoAdjust="0"/>
  </p:normalViewPr>
  <p:slideViewPr>
    <p:cSldViewPr snapToGrid="0">
      <p:cViewPr>
        <p:scale>
          <a:sx n="70" d="100"/>
          <a:sy n="70" d="100"/>
        </p:scale>
        <p:origin x="11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61390-1D21-44FA-B272-10F23D84F6B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35F1-82A3-4BAC-83A6-048F971C2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235F1-82A3-4BAC-83A6-048F971C2D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7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6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5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26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276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8261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468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402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6eb03ca7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eaLnBrk="0" hangingPunct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say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2-4 teams. 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the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look at the arrows and say the sentences.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46" name="Google Shape;646;g106eb03ca7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0428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6eb03ca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36" name="Google Shape;636;g106eb03ca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545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56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47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squares and guess the room behind.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585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44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 smtClean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895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12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27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94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52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49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83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85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255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0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1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32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仅标题" type="titleOnly">
  <p:cSld name="1_仅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2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112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45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128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723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15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7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37" name="Google Shape;37;p36"/>
          <p:cNvSpPr txBox="1"/>
          <p:nvPr/>
        </p:nvSpPr>
        <p:spPr>
          <a:xfrm>
            <a:off x="2506921" y="6700142"/>
            <a:ext cx="2400267" cy="16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lang="en-US" altLang="zh-CN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PPT</a:t>
            </a:r>
            <a:r>
              <a:rPr lang="zh-CN" altLang="en-US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模板</a:t>
            </a:r>
            <a:r>
              <a:rPr lang="zh-CN" altLang="en-US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CN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http://www.1ppt.com/moban/ </a:t>
            </a:r>
            <a:endParaRPr sz="133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555811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8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01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141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72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5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61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60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7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64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8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51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6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6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98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71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72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6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60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72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85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51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10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13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49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279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5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3947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7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35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42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48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815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73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04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0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741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25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98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5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2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37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50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2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812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35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517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947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93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34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1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88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56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72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96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763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82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87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90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9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5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6058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9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7086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8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77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43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33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81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0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4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33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96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20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923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79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009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31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635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5590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42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0AB3E066-D25A-4E40-8432-67C003ABB35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2CF005F0-89E6-4B19-A170-4FF857CFFAE5}" type="slidenum">
              <a:rPr lang="en-US" smtClean="0">
                <a:solidFill>
                  <a:srgbClr val="90C226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8000" dirty="0">
                <a:ln w="3175" cmpd="sng">
                  <a:noFill/>
                </a:ln>
                <a:solidFill>
                  <a:srgbClr val="90C22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244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63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3E066-D25A-4E40-8432-67C003ABB35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51003-8139-4886-B7D4-613B447DE2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1DC51B9-251E-40F6-A6D3-BF20A381B23A}" type="slidenum">
              <a:rPr lang="en-US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87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51003-8139-4886-B7D4-613B447DE2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1DC51B9-251E-40F6-A6D3-BF20A381B23A}" type="slidenum">
              <a:rPr lang="en-US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51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51003-8139-4886-B7D4-613B447DE2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1DC51B9-251E-40F6-A6D3-BF20A381B23A}" type="slidenum">
              <a:rPr lang="en-US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33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C51003-8139-4886-B7D4-613B447DE2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1DC51B9-251E-40F6-A6D3-BF20A381B23A}" type="slidenum">
              <a:rPr lang="en-US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7972" y="66220"/>
            <a:ext cx="1228997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4" y="6364287"/>
            <a:ext cx="4602163" cy="493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61563" y="66220"/>
            <a:ext cx="9878713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tabLst>
                <a:tab pos="2362200" algn="l"/>
                <a:tab pos="6400800" algn="r"/>
              </a:tabLst>
              <a:defRPr/>
            </a:pPr>
            <a:r>
              <a:rPr lang="vi-VN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............</a:t>
            </a:r>
            <a:r>
              <a:rPr lang="en-US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PRIMARY </a:t>
            </a:r>
            <a:r>
              <a:rPr lang="en-US" sz="2800" b="1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</a:rPr>
              <a:t>SCHOOL</a:t>
            </a:r>
          </a:p>
        </p:txBody>
      </p:sp>
      <p:pic>
        <p:nvPicPr>
          <p:cNvPr id="14" name="Google Shape;12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238" y="4161863"/>
            <a:ext cx="3745377" cy="2696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16430" y="2797629"/>
            <a:ext cx="10994570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abiaH" pitchFamily="34" charset="0"/>
              </a:rPr>
              <a:t>WELCOME TEACHERS TO OUR CLASS 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abiaH" pitchFamily="34" charset="0"/>
              </a:rPr>
              <a:t>3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rabiaH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7372" y="4161863"/>
            <a:ext cx="765265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abiaH" pitchFamily="34" charset="0"/>
              </a:rPr>
              <a:t>TEACHER: </a:t>
            </a:r>
            <a:r>
              <a:rPr lang="vi-V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rabiaH" pitchFamily="34" charset="0"/>
              </a:rPr>
              <a:t>.....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rabia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6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9" l="0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063" y="2285999"/>
            <a:ext cx="3505200" cy="2090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42500"/>
          <a:stretch/>
        </p:blipFill>
        <p:spPr>
          <a:xfrm>
            <a:off x="5505450" y="1578767"/>
            <a:ext cx="60960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0213" y="4560747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 desk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2815" y="5227497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desks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de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de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928383"/>
            <a:ext cx="4495800" cy="3443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025" y="1902617"/>
            <a:ext cx="5214938" cy="2607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0213" y="4560747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 bed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2815" y="5227497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beds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4" y="1200150"/>
            <a:ext cx="3024188" cy="3247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9286"/>
          <a:stretch/>
        </p:blipFill>
        <p:spPr>
          <a:xfrm>
            <a:off x="5767387" y="1457280"/>
            <a:ext cx="5811750" cy="390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213" y="4560747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 door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815" y="5598972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doors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do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o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o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1914525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143"/>
          <a:stretch/>
        </p:blipFill>
        <p:spPr>
          <a:xfrm>
            <a:off x="5491162" y="1295399"/>
            <a:ext cx="5999614" cy="3705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8788" y="4990026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a window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2815" y="5598972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windows</a:t>
            </a:r>
            <a:endParaRPr lang="en-US" sz="28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7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wind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_wind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1646644"/>
            <a:ext cx="748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A. VOCABULARY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886" y="2579914"/>
            <a:ext cx="214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r>
              <a:rPr lang="en-US" sz="3600" dirty="0" smtClean="0"/>
              <a:t>. </a:t>
            </a:r>
            <a:r>
              <a:rPr lang="en-US" sz="3600" b="1" dirty="0" smtClean="0"/>
              <a:t>DESK:  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35083" y="2579913"/>
            <a:ext cx="390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BÀN HỌC SINH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2772" y="352697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2. BED: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3135085" y="3526972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00"/>
                </a:solidFill>
              </a:rPr>
              <a:t>CÁI </a:t>
            </a:r>
            <a:r>
              <a:rPr lang="en-US" sz="3600" b="1" dirty="0">
                <a:solidFill>
                  <a:srgbClr val="000000"/>
                </a:solidFill>
              </a:rPr>
              <a:t>GIƯỜNG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86" y="4528454"/>
            <a:ext cx="247105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3. DOOR: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5085" y="4528455"/>
            <a:ext cx="3124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CỬA RA VÀO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1886" y="5442856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4.WINDOW: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35085" y="5442857"/>
            <a:ext cx="2764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CỬA SỔ</a:t>
            </a:r>
            <a:endParaRPr lang="en-US" sz="36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0"/>
            <a:ext cx="4816475" cy="5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60914" y="5007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UNIT 14: MY BEDROOM</a:t>
            </a:r>
          </a:p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LESSON 1- PERIOD 1</a:t>
            </a:r>
          </a:p>
        </p:txBody>
      </p:sp>
    </p:spTree>
    <p:extLst>
      <p:ext uri="{BB962C8B-B14F-4D97-AF65-F5344CB8AC3E}">
        <p14:creationId xmlns:p14="http://schemas.microsoft.com/office/powerpoint/2010/main" val="2187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0"/>
            <a:ext cx="1145177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PLAY GAME: PASS THE BALL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767719"/>
            <a:ext cx="7511143" cy="599058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-32658" y="1030696"/>
            <a:ext cx="4713515" cy="2877645"/>
          </a:xfrm>
          <a:prstGeom prst="cloudCallout">
            <a:avLst>
              <a:gd name="adj1" fmla="val 58844"/>
              <a:gd name="adj2" fmla="val 526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WHAT IS THIS?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5" y="704416"/>
            <a:ext cx="5769429" cy="6120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45" y="767719"/>
            <a:ext cx="7170056" cy="6090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05" y="769442"/>
            <a:ext cx="7176295" cy="5988863"/>
          </a:xfrm>
          <a:prstGeom prst="rect">
            <a:avLst/>
          </a:prstGeom>
        </p:spPr>
      </p:pic>
      <p:pic>
        <p:nvPicPr>
          <p:cNvPr id="9" name="Track 25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430" y="4452256"/>
            <a:ext cx="1495990" cy="14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97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4385" y="1637856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2752" y="3778355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xmlns="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434427" y="1650364"/>
            <a:ext cx="2713090" cy="24243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724400" y="3437101"/>
            <a:ext cx="9513621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4000" dirty="0">
                <a:solidFill>
                  <a:srgbClr val="00B0F0"/>
                </a:solidFill>
                <a:sym typeface="Arial"/>
              </a:rPr>
              <a:t>Look, listen and </a:t>
            </a:r>
            <a:r>
              <a:rPr lang="en-US" sz="4000" dirty="0" smtClean="0">
                <a:solidFill>
                  <a:srgbClr val="00B0F0"/>
                </a:solidFill>
                <a:sym typeface="Arial"/>
              </a:rPr>
              <a:t>repeat.</a:t>
            </a:r>
            <a:endParaRPr lang="en-US" sz="4000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DB53495-0A89-4FDC-BDE3-0ADDFD8A32DA}"/>
              </a:ext>
            </a:extLst>
          </p:cNvPr>
          <p:cNvSpPr txBox="1"/>
          <p:nvPr/>
        </p:nvSpPr>
        <p:spPr>
          <a:xfrm>
            <a:off x="1985181" y="2262371"/>
            <a:ext cx="158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Unit 14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3" name="Rectangle 2"/>
          <p:cNvSpPr/>
          <p:nvPr/>
        </p:nvSpPr>
        <p:spPr>
          <a:xfrm>
            <a:off x="7264046" y="2467812"/>
            <a:ext cx="603050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804">
              <a:buClr>
                <a:srgbClr val="000000"/>
              </a:buClr>
            </a:pPr>
            <a:r>
              <a:rPr lang="en-US" sz="5865" b="1" kern="0" dirty="0" smtClean="0">
                <a:ln w="10160">
                  <a:solidFill>
                    <a:srgbClr val="008083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/>
                <a:sym typeface="Arial"/>
              </a:rPr>
              <a:t>1</a:t>
            </a:r>
            <a:endParaRPr lang="en-US" sz="5865" b="1" kern="0" dirty="0">
              <a:ln w="10160">
                <a:solidFill>
                  <a:srgbClr val="008083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4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" y="1883139"/>
            <a:ext cx="11753850" cy="4417794"/>
          </a:xfrm>
          <a:prstGeom prst="rect">
            <a:avLst/>
          </a:prstGeom>
        </p:spPr>
      </p:pic>
      <p:sp>
        <p:nvSpPr>
          <p:cNvPr id="149" name="Google Shape;149;p5"/>
          <p:cNvSpPr txBox="1"/>
          <p:nvPr/>
        </p:nvSpPr>
        <p:spPr>
          <a:xfrm>
            <a:off x="3404079" y="2729855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3183E069-E1A7-4425-B185-522771D4FDEE}"/>
              </a:ext>
            </a:extLst>
          </p:cNvPr>
          <p:cNvSpPr/>
          <p:nvPr/>
        </p:nvSpPr>
        <p:spPr>
          <a:xfrm>
            <a:off x="1500061" y="1973190"/>
            <a:ext cx="3718116" cy="887522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4798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91BAB83C-159D-4FB9-90CC-26AD4F6BD1DB}"/>
              </a:ext>
            </a:extLst>
          </p:cNvPr>
          <p:cNvSpPr/>
          <p:nvPr/>
        </p:nvSpPr>
        <p:spPr>
          <a:xfrm>
            <a:off x="6810679" y="1973190"/>
            <a:ext cx="4283535" cy="51352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4798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xmlns="" id="{722FC02A-5F0B-4070-8011-2589C8BE1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075" y="143517"/>
            <a:ext cx="1152525" cy="11525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0"/>
            <a:ext cx="4816475" cy="5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7771" y="356393"/>
            <a:ext cx="85997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UNIT 14: MY BEDROOM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LESSON 1- PERIOD 1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02337"/>
            <a:ext cx="12192000" cy="4591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171" y="58034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</a:rPr>
              <a:t>UNIT 14: MY BEDROOM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</a:rPr>
              <a:t>LESSON 1- PERIOD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1" y="-22565"/>
            <a:ext cx="4816475" cy="5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556657" y="2579914"/>
            <a:ext cx="3516086" cy="1088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99514" y="2313519"/>
            <a:ext cx="425631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6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86" y="1449363"/>
            <a:ext cx="7805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</a:rPr>
              <a:t>B. STRUCTURE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86" y="2372693"/>
            <a:ext cx="1186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*</a:t>
            </a:r>
            <a:r>
              <a:rPr lang="en-US" sz="4400" b="1" dirty="0" smtClean="0">
                <a:solidFill>
                  <a:srgbClr val="C00000"/>
                </a:solidFill>
              </a:rPr>
              <a:t>NÓI VỀ ĐỒ VẬT ( SỐ ÍT VÀ SỐ NHIỀU)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281885"/>
            <a:ext cx="1195251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SỐ ÍT ( 1 ĐỒ VẬT)</a:t>
            </a:r>
          </a:p>
          <a:p>
            <a:pPr algn="ctr"/>
            <a:r>
              <a:rPr lang="en-US" sz="6600" b="1" dirty="0">
                <a:solidFill>
                  <a:schemeClr val="accent1"/>
                </a:solidFill>
              </a:rPr>
              <a:t> </a:t>
            </a:r>
            <a:r>
              <a:rPr lang="en-US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There is </a:t>
            </a:r>
            <a:r>
              <a:rPr lang="en-US" sz="6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an </a:t>
            </a:r>
            <a:r>
              <a:rPr lang="en-US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= </a:t>
            </a:r>
            <a:r>
              <a:rPr lang="en-US" sz="6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6" y="5025993"/>
            <a:ext cx="11963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4550" lvl="4" indent="-285750">
              <a:buFont typeface="Arial" charset="0"/>
              <a:buChar char="•"/>
            </a:pPr>
            <a:r>
              <a:rPr lang="en-US" sz="4000" b="1" dirty="0" smtClean="0"/>
              <a:t>SỐ NHIỀU ( TỪ 2 ĐỒ VẬT TRỞ LÊN)</a:t>
            </a:r>
          </a:p>
          <a:p>
            <a:pPr algn="ctr"/>
            <a:r>
              <a:rPr lang="en-US" sz="6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There are … = </a:t>
            </a:r>
            <a:r>
              <a:rPr lang="en-US" sz="66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0"/>
            <a:ext cx="4816475" cy="5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77885" y="35547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UNIT 14: MY BEDROOM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</a:rPr>
              <a:t>LESSON 1- PERIOD 1</a:t>
            </a:r>
          </a:p>
        </p:txBody>
      </p:sp>
    </p:spTree>
    <p:extLst>
      <p:ext uri="{BB962C8B-B14F-4D97-AF65-F5344CB8AC3E}">
        <p14:creationId xmlns:p14="http://schemas.microsoft.com/office/powerpoint/2010/main" val="5854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41177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xmlns="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442516" y="1450389"/>
            <a:ext cx="3002444" cy="1996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926746" y="3522808"/>
            <a:ext cx="5431199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4400" dirty="0" smtClean="0">
                <a:solidFill>
                  <a:srgbClr val="00B0F0"/>
                </a:solidFill>
                <a:sym typeface="Arial"/>
              </a:rPr>
              <a:t>Warm-up </a:t>
            </a:r>
            <a:r>
              <a:rPr lang="en-US" sz="4400" dirty="0">
                <a:solidFill>
                  <a:srgbClr val="00B0F0"/>
                </a:solidFill>
                <a:sym typeface="Arial"/>
              </a:rPr>
              <a:t>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023" y="3854603"/>
            <a:ext cx="3745377" cy="2696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713514" y="3577366"/>
            <a:ext cx="6880111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4400" dirty="0">
                <a:solidFill>
                  <a:srgbClr val="00B0F0"/>
                </a:solidFill>
                <a:sym typeface="Arial"/>
              </a:rPr>
              <a:t>Listen, point and </a:t>
            </a:r>
            <a:r>
              <a:rPr lang="en-US" sz="4400" dirty="0" smtClean="0">
                <a:solidFill>
                  <a:srgbClr val="00B0F0"/>
                </a:solidFill>
                <a:sym typeface="Arial"/>
              </a:rPr>
              <a:t>say.</a:t>
            </a:r>
            <a:endParaRPr lang="en-US" sz="4400" dirty="0">
              <a:solidFill>
                <a:srgbClr val="00B0F0"/>
              </a:solidFill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FD6A380A-FDE6-4235-B21C-092408DB6EF2}"/>
              </a:ext>
            </a:extLst>
          </p:cNvPr>
          <p:cNvSpPr/>
          <p:nvPr/>
        </p:nvSpPr>
        <p:spPr>
          <a:xfrm>
            <a:off x="7203450" y="2290435"/>
            <a:ext cx="664529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15" y="1022752"/>
            <a:ext cx="345122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0057" y="2072001"/>
            <a:ext cx="1643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Unit 14</a:t>
            </a:r>
          </a:p>
          <a:p>
            <a:pPr lvl="0"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1</a:t>
            </a:r>
          </a:p>
          <a:p>
            <a:pPr lvl="0"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153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1600"/>
            </a:pPr>
            <a:r>
              <a:rPr lang="zh-CN" altLang="en-US" sz="15462" b="1" kern="0">
                <a:solidFill>
                  <a:srgbClr val="FF9900"/>
                </a:solidFill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lang="zh-CN" altLang="en-US" sz="154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zh-CN" altLang="en-US" sz="14262" b="1" kern="0">
                <a:solidFill>
                  <a:srgbClr val="FF99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sz="613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rack 33">
            <a:hlinkClick r:id="" action="ppaction://media"/>
            <a:extLst>
              <a:ext uri="{FF2B5EF4-FFF2-40B4-BE49-F238E27FC236}">
                <a16:creationId xmlns:a16="http://schemas.microsoft.com/office/drawing/2014/main" xmlns="" id="{3652A832-A3B5-4B8A-97D9-00DF866F7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47" y="0"/>
            <a:ext cx="1251853" cy="1251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60" y="1862698"/>
            <a:ext cx="3619500" cy="2664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980" y="1702337"/>
            <a:ext cx="6986095" cy="499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993571" y="78905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</a:rPr>
              <a:t>UNIT 14: MY BEDROOM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</a:rPr>
              <a:t>LESSON 1- PERIOD 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77" y="-5122"/>
            <a:ext cx="48164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983" y="399622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xmlns="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493347" y="1636802"/>
            <a:ext cx="2587133" cy="21466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6128657" y="3577366"/>
            <a:ext cx="3343247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Let’s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talk.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DB53495-0A89-4FDC-BDE3-0ADDFD8A32DA}"/>
              </a:ext>
            </a:extLst>
          </p:cNvPr>
          <p:cNvSpPr txBox="1"/>
          <p:nvPr/>
        </p:nvSpPr>
        <p:spPr>
          <a:xfrm>
            <a:off x="1977066" y="2059428"/>
            <a:ext cx="158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Unit 14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1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72BB68AD-B678-4DAA-B7C6-3A0C04F9B5A7}"/>
              </a:ext>
            </a:extLst>
          </p:cNvPr>
          <p:cNvSpPr/>
          <p:nvPr/>
        </p:nvSpPr>
        <p:spPr>
          <a:xfrm>
            <a:off x="7203449" y="2254774"/>
            <a:ext cx="664529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 smtClean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3</a:t>
            </a:r>
            <a:endParaRPr lang="en-US" sz="5865" b="1" kern="0" dirty="0">
              <a:ln w="10160">
                <a:solidFill>
                  <a:srgbClr val="008083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191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4735286" y="1534885"/>
            <a:ext cx="5802085" cy="990599"/>
          </a:xfrm>
          <a:prstGeom prst="wedgeRectCallout">
            <a:avLst>
              <a:gd name="adj1" fmla="val -45570"/>
              <a:gd name="adj2" fmla="val 1249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  <a:r>
              <a:rPr lang="en-US" sz="3732" dirty="0" smtClean="0">
                <a:solidFill>
                  <a:prstClr val="black"/>
                </a:solidFill>
                <a:latin typeface="Calibri" panose="020F0502020204030204"/>
                <a:sym typeface="Arial"/>
              </a:rPr>
              <a:t>two </a:t>
            </a:r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windows.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75962" y="3007747"/>
            <a:ext cx="3920159" cy="966856"/>
          </a:xfrm>
          <a:prstGeom prst="wedgeRectCallout">
            <a:avLst>
              <a:gd name="adj1" fmla="val 34325"/>
              <a:gd name="adj2" fmla="val 1479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798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bed.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0D73AB1C-1D64-4AA2-85BD-AF173F22C3CF}"/>
              </a:ext>
            </a:extLst>
          </p:cNvPr>
          <p:cNvSpPr/>
          <p:nvPr/>
        </p:nvSpPr>
        <p:spPr>
          <a:xfrm>
            <a:off x="9834863" y="3007747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0A9EFB2E-B37A-4FE8-8743-A56E56848F97}"/>
              </a:ext>
            </a:extLst>
          </p:cNvPr>
          <p:cNvSpPr/>
          <p:nvPr/>
        </p:nvSpPr>
        <p:spPr>
          <a:xfrm>
            <a:off x="3000111" y="4381811"/>
            <a:ext cx="3316607" cy="1276615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4472C4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EB05E469-1034-49AA-A1AF-F56E4FCBB735}"/>
              </a:ext>
            </a:extLst>
          </p:cNvPr>
          <p:cNvSpPr/>
          <p:nvPr/>
        </p:nvSpPr>
        <p:spPr>
          <a:xfrm>
            <a:off x="4300339" y="2729089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2094" y="4842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UNIT 14: MY BEDROOM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LESSON 1- PERIOD 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0"/>
            <a:ext cx="4816475" cy="5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3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191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7316418" y="1381025"/>
            <a:ext cx="4799620" cy="941402"/>
          </a:xfrm>
          <a:prstGeom prst="wedgeRectCallout">
            <a:avLst>
              <a:gd name="adj1" fmla="val -48584"/>
              <a:gd name="adj2" fmla="val 24204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  <a:r>
              <a:rPr lang="en-US" sz="3732" dirty="0" smtClean="0">
                <a:solidFill>
                  <a:prstClr val="black"/>
                </a:solidFill>
                <a:latin typeface="Calibri" panose="020F0502020204030204"/>
                <a:sym typeface="Arial"/>
              </a:rPr>
              <a:t>two </a:t>
            </a:r>
            <a:r>
              <a:rPr lang="en-US" sz="3732" dirty="0">
                <a:solidFill>
                  <a:prstClr val="black"/>
                </a:solidFill>
                <a:latin typeface="Calibri" panose="020F0502020204030204"/>
                <a:sym typeface="Arial"/>
              </a:rPr>
              <a:t>doors.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3280399" y="1381025"/>
            <a:ext cx="3920159" cy="966856"/>
          </a:xfrm>
          <a:prstGeom prst="wedgeRectCallout">
            <a:avLst>
              <a:gd name="adj1" fmla="val 125034"/>
              <a:gd name="adj2" fmla="val 3455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265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desk. 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A7FB29EA-6693-4118-A482-20572FA40C87}"/>
              </a:ext>
            </a:extLst>
          </p:cNvPr>
          <p:cNvSpPr/>
          <p:nvPr/>
        </p:nvSpPr>
        <p:spPr>
          <a:xfrm>
            <a:off x="1843593" y="316877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A37D41F-D9DF-4C17-9F9E-1976B56E941E}"/>
              </a:ext>
            </a:extLst>
          </p:cNvPr>
          <p:cNvSpPr/>
          <p:nvPr/>
        </p:nvSpPr>
        <p:spPr>
          <a:xfrm>
            <a:off x="6950496" y="257467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E96A0A19-6FED-4542-BE49-899616931DE1}"/>
              </a:ext>
            </a:extLst>
          </p:cNvPr>
          <p:cNvSpPr/>
          <p:nvPr/>
        </p:nvSpPr>
        <p:spPr>
          <a:xfrm>
            <a:off x="9501128" y="4709467"/>
            <a:ext cx="1848258" cy="1780853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7990" y="56659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UNIT 14: MY BEDROOM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LESSON 1- PERIOD 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63" y="10626"/>
            <a:ext cx="4816475" cy="5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9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" y="1277740"/>
            <a:ext cx="12116038" cy="5523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E69CE5-DBFA-4587-9851-1A9BA1F5EFF1}"/>
              </a:ext>
            </a:extLst>
          </p:cNvPr>
          <p:cNvSpPr/>
          <p:nvPr/>
        </p:nvSpPr>
        <p:spPr>
          <a:xfrm>
            <a:off x="2779393" y="1987508"/>
            <a:ext cx="1002013" cy="720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7281913" y="1579151"/>
            <a:ext cx="4550858" cy="1239206"/>
          </a:xfrm>
          <a:prstGeom prst="wedgeRectCallout">
            <a:avLst>
              <a:gd name="adj1" fmla="val -26162"/>
              <a:gd name="adj2" fmla="val 17484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3600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are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  <a:sym typeface="Arial"/>
              </a:rPr>
              <a:t>two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sym typeface="Arial"/>
              </a:rPr>
              <a:t>chairs.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3186644" y="1579151"/>
            <a:ext cx="3920159" cy="966856"/>
          </a:xfrm>
          <a:prstGeom prst="wedgeRectCallout">
            <a:avLst>
              <a:gd name="adj1" fmla="val 119014"/>
              <a:gd name="adj2" fmla="val 1962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4400" dirty="0">
                <a:solidFill>
                  <a:prstClr val="black"/>
                </a:solidFill>
                <a:latin typeface="Calibri" panose="020F0502020204030204"/>
                <a:sym typeface="Arial"/>
              </a:rPr>
              <a:t>There is a lamp.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0D73AB1C-1D64-4AA2-85BD-AF173F22C3CF}"/>
              </a:ext>
            </a:extLst>
          </p:cNvPr>
          <p:cNvSpPr/>
          <p:nvPr/>
        </p:nvSpPr>
        <p:spPr>
          <a:xfrm>
            <a:off x="8750627" y="3334009"/>
            <a:ext cx="1648930" cy="152417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A7FB29EA-6693-4118-A482-20572FA40C87}"/>
              </a:ext>
            </a:extLst>
          </p:cNvPr>
          <p:cNvSpPr/>
          <p:nvPr/>
        </p:nvSpPr>
        <p:spPr>
          <a:xfrm>
            <a:off x="8600350" y="4039645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CA37D41F-D9DF-4C17-9F9E-1976B56E941E}"/>
              </a:ext>
            </a:extLst>
          </p:cNvPr>
          <p:cNvSpPr/>
          <p:nvPr/>
        </p:nvSpPr>
        <p:spPr>
          <a:xfrm>
            <a:off x="7676221" y="3388131"/>
            <a:ext cx="1436806" cy="2431119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56456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UNIT 14: MY BEDROOM</a:t>
            </a:r>
          </a:p>
          <a:p>
            <a:pPr lvl="0" algn="ctr"/>
            <a:r>
              <a:rPr lang="en-US" sz="2000" b="1" dirty="0">
                <a:solidFill>
                  <a:srgbClr val="FF0000"/>
                </a:solidFill>
                <a:latin typeface="Arial"/>
              </a:rPr>
              <a:t>LESSON 1- PERIOD 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64" y="8603"/>
            <a:ext cx="4816475" cy="5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3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5" grpId="0" animBg="1"/>
      <p:bldP spid="1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g106eb03ca7f_0_57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239" y="1"/>
            <a:ext cx="12093610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106eb03ca7f_0_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106eb03ca7f_0_57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2D16045-7BE2-489F-9046-B1931D2AE91D}"/>
              </a:ext>
            </a:extLst>
          </p:cNvPr>
          <p:cNvSpPr txBox="1"/>
          <p:nvPr/>
        </p:nvSpPr>
        <p:spPr>
          <a:xfrm>
            <a:off x="-87017" y="2889794"/>
            <a:ext cx="12541215" cy="91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vi-VN" sz="4265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Game</a:t>
            </a:r>
            <a:r>
              <a:rPr lang="vi-VN" sz="4400" kern="0" dirty="0">
                <a:latin typeface="Arial"/>
                <a:cs typeface="Arial"/>
                <a:sym typeface="Arial"/>
              </a:rPr>
              <a:t>:</a:t>
            </a:r>
            <a:r>
              <a:rPr lang="vi-VN" sz="5332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332" kern="0" dirty="0" smtClea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who’s the faster?</a:t>
            </a:r>
            <a:endParaRPr lang="en-US" sz="5332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6eb03ca7f_0_48"/>
          <p:cNvSpPr txBox="1"/>
          <p:nvPr/>
        </p:nvSpPr>
        <p:spPr>
          <a:xfrm>
            <a:off x="2319965" y="1834567"/>
            <a:ext cx="8213065" cy="53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</a:pPr>
            <a:endParaRPr sz="1866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C9C826FB-DC63-438A-B740-FA55FD9639B2}"/>
              </a:ext>
            </a:extLst>
          </p:cNvPr>
          <p:cNvSpPr txBox="1"/>
          <p:nvPr/>
        </p:nvSpPr>
        <p:spPr>
          <a:xfrm>
            <a:off x="2259432" y="64664"/>
            <a:ext cx="8175171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can you see in the </a:t>
            </a:r>
            <a:r>
              <a:rPr lang="en-US" sz="40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bedroom</a:t>
            </a:r>
            <a:r>
              <a: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37" y="828041"/>
            <a:ext cx="8722963" cy="599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228" y="2323475"/>
            <a:ext cx="10156371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.TMC-Ong Do" pitchFamily="2" charset="0"/>
              </a:rPr>
              <a:t>Thank you so much</a:t>
            </a:r>
            <a:endParaRPr lang="en-U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.TMC-Ong D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1838507" y="2311180"/>
            <a:ext cx="1056730" cy="650754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611889" y="3536421"/>
            <a:ext cx="734156" cy="452106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9845962" y="2988096"/>
            <a:ext cx="734156" cy="452106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9671211" y="4453919"/>
            <a:ext cx="489273" cy="301303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34654" y="2303969"/>
            <a:ext cx="542143" cy="333861"/>
          </a:xfrm>
          <a:custGeom>
            <a:avLst/>
            <a:gdLst/>
            <a:ahLst/>
            <a:cxnLst/>
            <a:rect l="l" t="t" r="r" b="b"/>
            <a:pathLst>
              <a:path w="20724" h="21599" extrusionOk="0">
                <a:moveTo>
                  <a:pt x="9998" y="0"/>
                </a:moveTo>
                <a:cubicBezTo>
                  <a:pt x="8290" y="0"/>
                  <a:pt x="6583" y="898"/>
                  <a:pt x="5280" y="2695"/>
                </a:cubicBezTo>
                <a:cubicBezTo>
                  <a:pt x="4945" y="3157"/>
                  <a:pt x="4653" y="3657"/>
                  <a:pt x="4404" y="4183"/>
                </a:cubicBezTo>
                <a:cubicBezTo>
                  <a:pt x="4392" y="4208"/>
                  <a:pt x="4384" y="4235"/>
                  <a:pt x="4373" y="4260"/>
                </a:cubicBezTo>
                <a:cubicBezTo>
                  <a:pt x="3891" y="5302"/>
                  <a:pt x="3576" y="6445"/>
                  <a:pt x="3429" y="7623"/>
                </a:cubicBezTo>
                <a:cubicBezTo>
                  <a:pt x="3428" y="7624"/>
                  <a:pt x="3429" y="7625"/>
                  <a:pt x="3429" y="7625"/>
                </a:cubicBezTo>
                <a:cubicBezTo>
                  <a:pt x="3353" y="8227"/>
                  <a:pt x="3322" y="8835"/>
                  <a:pt x="3334" y="9444"/>
                </a:cubicBezTo>
                <a:cubicBezTo>
                  <a:pt x="2594" y="9714"/>
                  <a:pt x="1894" y="10243"/>
                  <a:pt x="1314" y="11042"/>
                </a:cubicBezTo>
                <a:cubicBezTo>
                  <a:pt x="-438" y="13459"/>
                  <a:pt x="-438" y="17375"/>
                  <a:pt x="1314" y="19792"/>
                </a:cubicBezTo>
                <a:cubicBezTo>
                  <a:pt x="2134" y="20922"/>
                  <a:pt x="3192" y="21516"/>
                  <a:pt x="4265" y="21589"/>
                </a:cubicBezTo>
                <a:lnTo>
                  <a:pt x="4265" y="21598"/>
                </a:lnTo>
                <a:lnTo>
                  <a:pt x="4385" y="21598"/>
                </a:lnTo>
                <a:cubicBezTo>
                  <a:pt x="4453" y="21600"/>
                  <a:pt x="4520" y="21600"/>
                  <a:pt x="4588" y="21598"/>
                </a:cubicBezTo>
                <a:lnTo>
                  <a:pt x="16136" y="21598"/>
                </a:lnTo>
                <a:cubicBezTo>
                  <a:pt x="16204" y="21600"/>
                  <a:pt x="16271" y="21600"/>
                  <a:pt x="16339" y="21598"/>
                </a:cubicBezTo>
                <a:lnTo>
                  <a:pt x="16392" y="21598"/>
                </a:lnTo>
                <a:lnTo>
                  <a:pt x="16392" y="21594"/>
                </a:lnTo>
                <a:cubicBezTo>
                  <a:pt x="17488" y="21543"/>
                  <a:pt x="18573" y="20945"/>
                  <a:pt x="19410" y="19792"/>
                </a:cubicBezTo>
                <a:cubicBezTo>
                  <a:pt x="21162" y="17375"/>
                  <a:pt x="21162" y="13459"/>
                  <a:pt x="19410" y="11042"/>
                </a:cubicBezTo>
                <a:cubicBezTo>
                  <a:pt x="18644" y="9985"/>
                  <a:pt x="17669" y="9391"/>
                  <a:pt x="16668" y="9259"/>
                </a:cubicBezTo>
                <a:cubicBezTo>
                  <a:pt x="16668" y="9255"/>
                  <a:pt x="16668" y="9252"/>
                  <a:pt x="16668" y="9248"/>
                </a:cubicBezTo>
                <a:cubicBezTo>
                  <a:pt x="16672" y="8065"/>
                  <a:pt x="16513" y="6881"/>
                  <a:pt x="16188" y="5766"/>
                </a:cubicBezTo>
                <a:cubicBezTo>
                  <a:pt x="16188" y="5764"/>
                  <a:pt x="16186" y="5762"/>
                  <a:pt x="16186" y="5759"/>
                </a:cubicBezTo>
                <a:cubicBezTo>
                  <a:pt x="15860" y="4644"/>
                  <a:pt x="15371" y="3599"/>
                  <a:pt x="14715" y="2695"/>
                </a:cubicBezTo>
                <a:cubicBezTo>
                  <a:pt x="13412" y="898"/>
                  <a:pt x="11705" y="0"/>
                  <a:pt x="9998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1800"/>
            </a:pPr>
            <a:endParaRPr sz="2399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81D988E-9076-4714-85D7-30BD797D44DC}"/>
              </a:ext>
            </a:extLst>
          </p:cNvPr>
          <p:cNvSpPr txBox="1"/>
          <p:nvPr/>
        </p:nvSpPr>
        <p:spPr>
          <a:xfrm>
            <a:off x="1058196" y="4051467"/>
            <a:ext cx="10644393" cy="107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</a:pPr>
            <a:r>
              <a:rPr lang="en-US" sz="4798" kern="0" dirty="0">
                <a:ln>
                  <a:solidFill>
                    <a:srgbClr val="000000"/>
                  </a:solidFill>
                </a:ln>
                <a:solidFill>
                  <a:srgbClr val="000000">
                    <a:lumMod val="95000"/>
                    <a:lumOff val="5000"/>
                  </a:srgbClr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Game</a:t>
            </a:r>
            <a:r>
              <a:rPr lang="en-US" sz="4798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: </a:t>
            </a:r>
            <a:r>
              <a:rPr lang="en-US" sz="6398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What room is this?</a:t>
            </a:r>
          </a:p>
        </p:txBody>
      </p:sp>
      <p:pic>
        <p:nvPicPr>
          <p:cNvPr id="3076" name="Picture 4" descr="77 Doll House Interior Illustrations &amp; Clip Art - iStock">
            <a:extLst>
              <a:ext uri="{FF2B5EF4-FFF2-40B4-BE49-F238E27FC236}">
                <a16:creationId xmlns:a16="http://schemas.microsoft.com/office/drawing/2014/main" xmlns="" id="{314C311D-088D-4C21-BF19-2DD0566A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96" y="8712"/>
            <a:ext cx="7770002" cy="38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7F35227-564E-4974-B5BA-DAFC617820AC}"/>
              </a:ext>
            </a:extLst>
          </p:cNvPr>
          <p:cNvSpPr txBox="1"/>
          <p:nvPr/>
        </p:nvSpPr>
        <p:spPr>
          <a:xfrm>
            <a:off x="3029737" y="5247063"/>
            <a:ext cx="609411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199" kern="0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.VnRevue" panose="020B7200000000000000" pitchFamily="34" charset="0"/>
                <a:cs typeface="Leelawadee" panose="020B0502040204020203" pitchFamily="34" charset="-34"/>
                <a:sym typeface="Arial"/>
              </a:rPr>
              <a:t>Look and guess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aily Cleaning Tips and Tricks For The Living Room | Living room vector, Living  room clipart, Living room images">
            <a:extLst>
              <a:ext uri="{FF2B5EF4-FFF2-40B4-BE49-F238E27FC236}">
                <a16:creationId xmlns:a16="http://schemas.microsoft.com/office/drawing/2014/main" xmlns="" id="{E72AC0EA-84B1-412C-8930-97FCFBC30E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152401"/>
            <a:ext cx="9093199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xmlns="" id="{6F236904-47E7-45E2-98D2-F4D7170C1F6C}"/>
              </a:ext>
            </a:extLst>
          </p:cNvPr>
          <p:cNvSpPr/>
          <p:nvPr/>
        </p:nvSpPr>
        <p:spPr>
          <a:xfrm>
            <a:off x="1543045" y="22226"/>
            <a:ext cx="4527566" cy="336867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347"/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.VnArabiaH" pitchFamily="34" charset="0"/>
                <a:sym typeface="Arial"/>
              </a:rPr>
              <a:t>1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xmlns="" id="{0C57A084-1A54-49DB-A363-2901A70BFFA4}"/>
              </a:ext>
            </a:extLst>
          </p:cNvPr>
          <p:cNvSpPr/>
          <p:nvPr/>
        </p:nvSpPr>
        <p:spPr>
          <a:xfrm>
            <a:off x="6108690" y="22226"/>
            <a:ext cx="4546610" cy="3403597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defTabSz="914347"/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.VnArabiaH" pitchFamily="34" charset="0"/>
                <a:sym typeface="Arial"/>
              </a:rPr>
              <a:t>2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15" name="Rectangle 42">
            <a:extLst>
              <a:ext uri="{FF2B5EF4-FFF2-40B4-BE49-F238E27FC236}">
                <a16:creationId xmlns:a16="http://schemas.microsoft.com/office/drawing/2014/main" xmlns="" id="{62606F7F-95DD-45E3-91D4-3EC4DA4BC4DA}"/>
              </a:ext>
            </a:extLst>
          </p:cNvPr>
          <p:cNvSpPr/>
          <p:nvPr/>
        </p:nvSpPr>
        <p:spPr>
          <a:xfrm>
            <a:off x="6108690" y="3425825"/>
            <a:ext cx="4533910" cy="3419476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defTabSz="914347"/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.VnArabiaH" pitchFamily="34" charset="0"/>
                <a:sym typeface="Arial"/>
              </a:rPr>
              <a:t>4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18" name="Rectangle 45">
            <a:extLst>
              <a:ext uri="{FF2B5EF4-FFF2-40B4-BE49-F238E27FC236}">
                <a16:creationId xmlns:a16="http://schemas.microsoft.com/office/drawing/2014/main" xmlns="" id="{C35566CF-80FE-43E2-90EB-5C52955F6895}"/>
              </a:ext>
            </a:extLst>
          </p:cNvPr>
          <p:cNvSpPr/>
          <p:nvPr/>
        </p:nvSpPr>
        <p:spPr>
          <a:xfrm>
            <a:off x="1543045" y="3425825"/>
            <a:ext cx="4527566" cy="34194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 defTabSz="914347"/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.VnArabiaH" pitchFamily="34" charset="0"/>
                <a:sym typeface="Arial"/>
              </a:rPr>
              <a:t>3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xmlns="" id="{4D950620-E48B-4495-AB65-382D2EF44380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xmlns="" id="{2BA7B4F7-CE9E-41CF-A4B2-4F78C9DA3920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living 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9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5" grpId="0" animBg="1"/>
      <p:bldP spid="15" grpId="1" animBg="1"/>
      <p:bldP spid="18" grpId="0" animBg="1"/>
      <p:bldP spid="18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xmlns="" id="{3E0819A0-B731-4E1D-872F-49F76F1EA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6" name="Picture 8" descr="Bathroom Clipart">
            <a:extLst>
              <a:ext uri="{FF2B5EF4-FFF2-40B4-BE49-F238E27FC236}">
                <a16:creationId xmlns:a16="http://schemas.microsoft.com/office/drawing/2014/main" xmlns="" id="{4B7B8EDC-ACC2-47DC-9473-5E9951F5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26" y="-5471"/>
            <a:ext cx="8567316" cy="685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7">
            <a:extLst>
              <a:ext uri="{FF2B5EF4-FFF2-40B4-BE49-F238E27FC236}">
                <a16:creationId xmlns:a16="http://schemas.microsoft.com/office/drawing/2014/main" xmlns="" id="{3097A132-6A64-4F64-83BC-AB13FE76B959}"/>
              </a:ext>
            </a:extLst>
          </p:cNvPr>
          <p:cNvSpPr/>
          <p:nvPr/>
        </p:nvSpPr>
        <p:spPr>
          <a:xfrm>
            <a:off x="1733626" y="3390900"/>
            <a:ext cx="4368719" cy="34671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3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xmlns="" id="{194679A0-824B-467D-913F-88775D54F11B}"/>
              </a:ext>
            </a:extLst>
          </p:cNvPr>
          <p:cNvSpPr/>
          <p:nvPr/>
        </p:nvSpPr>
        <p:spPr>
          <a:xfrm>
            <a:off x="6115045" y="22226"/>
            <a:ext cx="4527554" cy="3368675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2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xmlns="" id="{D6B72CF2-B3BD-4417-AD51-7A87ED5ED893}"/>
              </a:ext>
            </a:extLst>
          </p:cNvPr>
          <p:cNvSpPr/>
          <p:nvPr/>
        </p:nvSpPr>
        <p:spPr>
          <a:xfrm>
            <a:off x="1733626" y="22226"/>
            <a:ext cx="4375063" cy="336867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1</a:t>
            </a: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xmlns="" id="{9628077B-1A8E-4B46-B0EC-216C79392573}"/>
              </a:ext>
            </a:extLst>
          </p:cNvPr>
          <p:cNvSpPr/>
          <p:nvPr/>
        </p:nvSpPr>
        <p:spPr>
          <a:xfrm>
            <a:off x="6108689" y="3390901"/>
            <a:ext cx="4533911" cy="3454399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4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xmlns="" id="{E09F35CC-007F-43C7-B5DC-9F40CAE15A95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0" name="Rounded Rectangle 48">
            <a:extLst>
              <a:ext uri="{FF2B5EF4-FFF2-40B4-BE49-F238E27FC236}">
                <a16:creationId xmlns:a16="http://schemas.microsoft.com/office/drawing/2014/main" xmlns="" id="{DCFD64BD-53E5-4A8A-9969-434E0B0C71A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bathroom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2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arts of the house kitchen clipart 2 | Kitchen clipart, Kitchen drawing,  Home kitchens">
            <a:extLst>
              <a:ext uri="{FF2B5EF4-FFF2-40B4-BE49-F238E27FC236}">
                <a16:creationId xmlns:a16="http://schemas.microsoft.com/office/drawing/2014/main" xmlns="" id="{0309DD7B-72E1-4A5A-811A-D07F54C1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2" y="1"/>
            <a:ext cx="89594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37">
            <a:extLst>
              <a:ext uri="{FF2B5EF4-FFF2-40B4-BE49-F238E27FC236}">
                <a16:creationId xmlns:a16="http://schemas.microsoft.com/office/drawing/2014/main" xmlns="" id="{BB0A2E5D-1C81-41FA-A3A1-08A7B52D7F83}"/>
              </a:ext>
            </a:extLst>
          </p:cNvPr>
          <p:cNvSpPr/>
          <p:nvPr/>
        </p:nvSpPr>
        <p:spPr>
          <a:xfrm>
            <a:off x="1614912" y="22226"/>
            <a:ext cx="4468399" cy="336867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1</a:t>
            </a:r>
          </a:p>
        </p:txBody>
      </p:sp>
      <p:sp>
        <p:nvSpPr>
          <p:cNvPr id="29" name="Rectangle 38">
            <a:extLst>
              <a:ext uri="{FF2B5EF4-FFF2-40B4-BE49-F238E27FC236}">
                <a16:creationId xmlns:a16="http://schemas.microsoft.com/office/drawing/2014/main" xmlns="" id="{8B8E15D8-F226-452E-B866-780B9C01CF58}"/>
              </a:ext>
            </a:extLst>
          </p:cNvPr>
          <p:cNvSpPr/>
          <p:nvPr/>
        </p:nvSpPr>
        <p:spPr>
          <a:xfrm>
            <a:off x="6115044" y="22226"/>
            <a:ext cx="4459283" cy="3368675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2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xmlns="" id="{F9AD3E1A-276D-48F7-88DC-781D5203F4F0}"/>
              </a:ext>
            </a:extLst>
          </p:cNvPr>
          <p:cNvSpPr/>
          <p:nvPr/>
        </p:nvSpPr>
        <p:spPr>
          <a:xfrm>
            <a:off x="1614912" y="3425824"/>
            <a:ext cx="4462044" cy="343217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3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xmlns="" id="{8C151C97-779C-48A5-973E-90171202C1D7}"/>
              </a:ext>
            </a:extLst>
          </p:cNvPr>
          <p:cNvSpPr/>
          <p:nvPr/>
        </p:nvSpPr>
        <p:spPr>
          <a:xfrm>
            <a:off x="6115044" y="3425824"/>
            <a:ext cx="4527556" cy="3432176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4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xmlns="" id="{FFD44F12-4F0A-45DD-85E3-C2F89C3EE1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xmlns="" id="{393F3547-CF50-411D-B813-2033F431ADEC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kitchen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1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4" grpId="0" animBg="1"/>
      <p:bldP spid="34" grpId="1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EBCA55-24DE-4C96-BDDB-CB443E7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7DEBBDD-656D-4EB6-8F38-9FEC95DE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94,102 Bedroom Illustrations &amp; Clip Art - iStock">
            <a:extLst>
              <a:ext uri="{FF2B5EF4-FFF2-40B4-BE49-F238E27FC236}">
                <a16:creationId xmlns:a16="http://schemas.microsoft.com/office/drawing/2014/main" xmlns="" id="{ED342F16-0EDF-4719-8E61-F22687E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85" y="-1"/>
            <a:ext cx="8897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6">
            <a:extLst>
              <a:ext uri="{FF2B5EF4-FFF2-40B4-BE49-F238E27FC236}">
                <a16:creationId xmlns:a16="http://schemas.microsoft.com/office/drawing/2014/main" xmlns="" id="{5B143ADF-3025-41B9-88EF-F1042745BD54}"/>
              </a:ext>
            </a:extLst>
          </p:cNvPr>
          <p:cNvSpPr/>
          <p:nvPr/>
        </p:nvSpPr>
        <p:spPr>
          <a:xfrm>
            <a:off x="1745185" y="22226"/>
            <a:ext cx="4363504" cy="3368675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1</a:t>
            </a: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xmlns="" id="{EC779458-33F1-48B7-8D70-0F90AF874F1C}"/>
              </a:ext>
            </a:extLst>
          </p:cNvPr>
          <p:cNvSpPr/>
          <p:nvPr/>
        </p:nvSpPr>
        <p:spPr>
          <a:xfrm>
            <a:off x="6115045" y="22226"/>
            <a:ext cx="4527554" cy="3368675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2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xmlns="" id="{EF081F6C-B99A-4A14-A73D-C736B6D95F3F}"/>
              </a:ext>
            </a:extLst>
          </p:cNvPr>
          <p:cNvSpPr/>
          <p:nvPr/>
        </p:nvSpPr>
        <p:spPr>
          <a:xfrm>
            <a:off x="1745185" y="3425823"/>
            <a:ext cx="4331771" cy="341947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dirty="0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3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19" name="Rectangle 46">
            <a:extLst>
              <a:ext uri="{FF2B5EF4-FFF2-40B4-BE49-F238E27FC236}">
                <a16:creationId xmlns:a16="http://schemas.microsoft.com/office/drawing/2014/main" xmlns="" id="{08C824D5-8E74-4C54-A42C-417FA8983164}"/>
              </a:ext>
            </a:extLst>
          </p:cNvPr>
          <p:cNvSpPr/>
          <p:nvPr/>
        </p:nvSpPr>
        <p:spPr>
          <a:xfrm>
            <a:off x="6102345" y="3390901"/>
            <a:ext cx="4540254" cy="3454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47"/>
            <a:r>
              <a:rPr lang="en-US" sz="7200" b="1" smtClean="0">
                <a:ln w="50800"/>
                <a:solidFill>
                  <a:prstClr val="white">
                    <a:shade val="50000"/>
                  </a:prstClr>
                </a:solidFill>
                <a:latin typeface=".VnArabiaH" pitchFamily="34" charset="0"/>
                <a:sym typeface="Arial"/>
              </a:rPr>
              <a:t>4</a:t>
            </a:r>
            <a:endParaRPr lang="en-US" sz="7200" b="1" dirty="0">
              <a:ln w="50800"/>
              <a:solidFill>
                <a:prstClr val="white">
                  <a:shade val="50000"/>
                </a:prstClr>
              </a:solidFill>
              <a:latin typeface=".VnArabiaH" pitchFamily="34" charset="0"/>
              <a:sym typeface="Arial"/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xmlns="" id="{047B7B69-FE2B-4803-AA0C-0419F4B03AEF}"/>
              </a:ext>
            </a:extLst>
          </p:cNvPr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4400" b="1" dirty="0">
                <a:solidFill>
                  <a:prstClr val="white"/>
                </a:solidFill>
                <a:latin typeface="Calibri"/>
                <a:sym typeface="Arial"/>
              </a:rPr>
              <a:t>SHOW</a:t>
            </a:r>
            <a:endParaRPr lang="en-US" sz="1799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Rounded Rectangle 48">
            <a:extLst>
              <a:ext uri="{FF2B5EF4-FFF2-40B4-BE49-F238E27FC236}">
                <a16:creationId xmlns:a16="http://schemas.microsoft.com/office/drawing/2014/main" xmlns="" id="{0C3D06AD-D68F-46AD-B6C5-965669716B1E}"/>
              </a:ext>
            </a:extLst>
          </p:cNvPr>
          <p:cNvSpPr/>
          <p:nvPr/>
        </p:nvSpPr>
        <p:spPr>
          <a:xfrm>
            <a:off x="2209801" y="76201"/>
            <a:ext cx="7772400" cy="114300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7"/>
            <a:r>
              <a:rPr lang="en-US" sz="8000" b="1" dirty="0">
                <a:solidFill>
                  <a:sysClr val="windowText" lastClr="000000"/>
                </a:solidFill>
                <a:latin typeface="Calibri"/>
                <a:sym typeface="Arial"/>
              </a:rPr>
              <a:t>bedroom</a:t>
            </a:r>
            <a:endParaRPr lang="en-US" sz="4000" b="1" dirty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2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9" grpId="0" animBg="1"/>
      <p:bldP spid="19" grpId="1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òng ngủ, đồ nội thất&#10;&#10;Mô tả được tạo tự động">
            <a:extLst>
              <a:ext uri="{FF2B5EF4-FFF2-40B4-BE49-F238E27FC236}">
                <a16:creationId xmlns:a16="http://schemas.microsoft.com/office/drawing/2014/main" xmlns="" id="{F32735D1-FE14-48EA-80CF-DF1D079F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5971A838-471E-49F8-A998-A39EC8516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2291" y="-13115"/>
            <a:ext cx="2468775" cy="2547763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377B8268-C08D-41CA-BA13-0CE03E81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8" y="209461"/>
            <a:ext cx="942904" cy="47972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F755FFAD-9AC7-46ED-B5B1-E34FCFDB0856}"/>
              </a:ext>
            </a:extLst>
          </p:cNvPr>
          <p:cNvSpPr txBox="1"/>
          <p:nvPr/>
        </p:nvSpPr>
        <p:spPr>
          <a:xfrm>
            <a:off x="167123" y="393572"/>
            <a:ext cx="1767189" cy="173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defRPr/>
            </a:pPr>
            <a:r>
              <a:rPr lang="en-US" sz="1066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14</a:t>
            </a:r>
          </a:p>
        </p:txBody>
      </p:sp>
      <p:pic>
        <p:nvPicPr>
          <p:cNvPr id="9" name="Google Shape;68;p1" descr="F:\1-原创素材\1_mm1102\PPT\PPT_014\materaials\pageimg_g16.png">
            <a:extLst>
              <a:ext uri="{FF2B5EF4-FFF2-40B4-BE49-F238E27FC236}">
                <a16:creationId xmlns:a16="http://schemas.microsoft.com/office/drawing/2014/main" xmlns="" id="{954E4C54-AFB0-491C-92A6-7BB950EA98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7925" y="719103"/>
            <a:ext cx="7416854" cy="1991519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C2A39A4-879F-47AC-8602-B5E9AC40BF25}"/>
              </a:ext>
            </a:extLst>
          </p:cNvPr>
          <p:cNvSpPr txBox="1"/>
          <p:nvPr/>
        </p:nvSpPr>
        <p:spPr>
          <a:xfrm>
            <a:off x="3445057" y="1177620"/>
            <a:ext cx="609411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4798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My bedroom</a:t>
            </a:r>
          </a:p>
        </p:txBody>
      </p:sp>
      <p:sp>
        <p:nvSpPr>
          <p:cNvPr id="11" name="Google Shape;83;p1">
            <a:extLst>
              <a:ext uri="{FF2B5EF4-FFF2-40B4-BE49-F238E27FC236}">
                <a16:creationId xmlns:a16="http://schemas.microsoft.com/office/drawing/2014/main" xmlns="" id="{4159FD35-D6A9-4E38-9D3D-55127C11A815}"/>
              </a:ext>
            </a:extLst>
          </p:cNvPr>
          <p:cNvSpPr/>
          <p:nvPr/>
        </p:nvSpPr>
        <p:spPr>
          <a:xfrm>
            <a:off x="4478938" y="1979292"/>
            <a:ext cx="4026356" cy="495847"/>
          </a:xfrm>
          <a:prstGeom prst="roundRect">
            <a:avLst>
              <a:gd name="adj" fmla="val 50000"/>
            </a:avLst>
          </a:prstGeom>
          <a:solidFill>
            <a:schemeClr val="lt1">
              <a:alpha val="0"/>
            </a:schemeClr>
          </a:solidFill>
          <a:ln w="158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2000"/>
            </a:pPr>
            <a:r>
              <a:rPr lang="en-US" altLang="zh-CN" sz="2666" kern="0" dirty="0">
                <a:solidFill>
                  <a:srgbClr val="7030A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Lesson </a:t>
            </a:r>
            <a:r>
              <a:rPr lang="en-US" altLang="zh-CN" sz="2666" kern="0" dirty="0" smtClean="0">
                <a:solidFill>
                  <a:srgbClr val="7030A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1 – Period 1</a:t>
            </a:r>
            <a:endParaRPr sz="2666" kern="0" dirty="0">
              <a:solidFill>
                <a:srgbClr val="7030A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Microsoft Yahei"/>
            </a:endParaRPr>
          </a:p>
        </p:txBody>
      </p:sp>
      <p:sp>
        <p:nvSpPr>
          <p:cNvPr id="12" name="Google Shape;83;p1">
            <a:extLst>
              <a:ext uri="{FF2B5EF4-FFF2-40B4-BE49-F238E27FC236}">
                <a16:creationId xmlns:a16="http://schemas.microsoft.com/office/drawing/2014/main" xmlns="" id="{4159FD35-D6A9-4E38-9D3D-55127C11A815}"/>
              </a:ext>
            </a:extLst>
          </p:cNvPr>
          <p:cNvSpPr/>
          <p:nvPr/>
        </p:nvSpPr>
        <p:spPr>
          <a:xfrm>
            <a:off x="7326086" y="0"/>
            <a:ext cx="4801871" cy="495847"/>
          </a:xfrm>
          <a:prstGeom prst="roundRect">
            <a:avLst>
              <a:gd name="adj" fmla="val 50000"/>
            </a:avLst>
          </a:prstGeom>
          <a:solidFill>
            <a:schemeClr val="lt1">
              <a:alpha val="0"/>
            </a:schemeClr>
          </a:solidFill>
          <a:ln w="158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2000"/>
            </a:pPr>
            <a:r>
              <a:rPr lang="en-US" sz="2666" kern="0" dirty="0" smtClean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Saturday, February 25</a:t>
            </a:r>
            <a:r>
              <a:rPr lang="en-US" sz="2666" kern="0" baseline="30000" dirty="0" smtClean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th</a:t>
            </a:r>
            <a:r>
              <a:rPr lang="en-US" sz="2666" kern="0" dirty="0" smtClean="0"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 , 2023</a:t>
            </a:r>
            <a:endParaRPr sz="2666" kern="0" dirty="0"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40397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8429" y="3374572"/>
            <a:ext cx="967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</a:rPr>
              <a:t>A. VOCABULARY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8258" y="85437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UNIT 14: MY BEDROOM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LESSON 1- PERIOD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0"/>
            <a:ext cx="481647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99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5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6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7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385</Words>
  <Application>Microsoft Office PowerPoint</Application>
  <PresentationFormat>Custom</PresentationFormat>
  <Paragraphs>127</Paragraphs>
  <Slides>28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Office Theme</vt:lpstr>
      <vt:lpstr>www.jpppt.com</vt:lpstr>
      <vt:lpstr>1_Office Theme</vt:lpstr>
      <vt:lpstr>1_Facet</vt:lpstr>
      <vt:lpstr>2_Facet</vt:lpstr>
      <vt:lpstr>3_Facet</vt:lpstr>
      <vt:lpstr>4_Facet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PC</cp:lastModifiedBy>
  <cp:revision>52</cp:revision>
  <dcterms:created xsi:type="dcterms:W3CDTF">2022-04-19T18:36:54Z</dcterms:created>
  <dcterms:modified xsi:type="dcterms:W3CDTF">2025-10-23T02:19:02Z</dcterms:modified>
</cp:coreProperties>
</file>