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9"/>
  </p:notesMasterIdLst>
  <p:sldIdLst>
    <p:sldId id="382" r:id="rId2"/>
    <p:sldId id="388" r:id="rId3"/>
    <p:sldId id="414" r:id="rId4"/>
    <p:sldId id="261" r:id="rId5"/>
    <p:sldId id="365" r:id="rId6"/>
    <p:sldId id="349" r:id="rId7"/>
    <p:sldId id="364" r:id="rId8"/>
    <p:sldId id="351" r:id="rId9"/>
    <p:sldId id="366" r:id="rId10"/>
    <p:sldId id="352" r:id="rId11"/>
    <p:sldId id="367" r:id="rId12"/>
    <p:sldId id="353" r:id="rId13"/>
    <p:sldId id="368" r:id="rId14"/>
    <p:sldId id="354" r:id="rId15"/>
    <p:sldId id="369" r:id="rId16"/>
    <p:sldId id="355" r:id="rId17"/>
    <p:sldId id="370" r:id="rId18"/>
    <p:sldId id="375" r:id="rId19"/>
    <p:sldId id="371" r:id="rId20"/>
    <p:sldId id="357" r:id="rId21"/>
    <p:sldId id="372" r:id="rId22"/>
    <p:sldId id="358" r:id="rId23"/>
    <p:sldId id="294" r:id="rId24"/>
    <p:sldId id="376" r:id="rId25"/>
    <p:sldId id="344" r:id="rId26"/>
    <p:sldId id="361" r:id="rId27"/>
    <p:sldId id="362" r:id="rId28"/>
    <p:sldId id="363" r:id="rId29"/>
    <p:sldId id="295" r:id="rId30"/>
    <p:sldId id="348" r:id="rId31"/>
    <p:sldId id="410" r:id="rId32"/>
    <p:sldId id="411" r:id="rId33"/>
    <p:sldId id="412" r:id="rId34"/>
    <p:sldId id="401" r:id="rId35"/>
    <p:sldId id="407" r:id="rId36"/>
    <p:sldId id="408" r:id="rId37"/>
    <p:sldId id="409" r:id="rId38"/>
  </p:sldIdLst>
  <p:sldSz cx="9144000" cy="5143500" type="screen16x9"/>
  <p:notesSz cx="6858000" cy="9144000"/>
  <p:embeddedFontLst>
    <p:embeddedFont>
      <p:font typeface="Montserrat" charset="0"/>
      <p:regular r:id="rId40"/>
      <p:bold r:id="rId41"/>
      <p:italic r:id="rId42"/>
      <p:boldItalic r:id="rId43"/>
    </p:embeddedFont>
    <p:embeddedFont>
      <p:font typeface="Script MT Bold" charset="0"/>
      <p:bold r:id="rId44"/>
    </p:embeddedFont>
    <p:embeddedFont>
      <p:font typeface="Comic Sans MS" pitchFamily="66" charset="0"/>
      <p:regular r:id="rId45"/>
      <p:bold r:id="rId46"/>
    </p:embeddedFont>
    <p:embeddedFont>
      <p:font typeface="#9Slide07 IcielCrocante" charset="0"/>
      <p:regular r:id="rId47"/>
    </p:embeddedFont>
    <p:embeddedFont>
      <p:font typeface="Barlow" charset="0"/>
      <p:regular r:id="rId48"/>
      <p:bold r:id="rId49"/>
      <p:italic r:id="rId50"/>
      <p:boldItalic r:id="rId51"/>
    </p:embeddedFont>
    <p:embeddedFont>
      <p:font typeface="#9Slide03 Quicksand Bold" charset="0"/>
      <p:bold r:id="rId52"/>
    </p:embeddedFont>
    <p:embeddedFont>
      <p:font typeface="Hind" charset="0"/>
      <p:regular r:id="rId53"/>
      <p:bold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4" autoAdjust="0"/>
  </p:normalViewPr>
  <p:slideViewPr>
    <p:cSldViewPr snapToGrid="0">
      <p:cViewPr varScale="1">
        <p:scale>
          <a:sx n="93" d="100"/>
          <a:sy n="93" d="100"/>
        </p:scale>
        <p:origin x="-72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65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860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27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02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5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189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1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9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033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497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061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7067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96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Slap the board</a:t>
            </a:r>
            <a:r>
              <a:rPr lang="vi-VN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game. (choose the sounds and phonics words)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class into groups or play individually. 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96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</a:t>
            </a:r>
            <a:r>
              <a:rPr lang="en-US" sz="96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writes some words on the board then plays the sounds. </a:t>
            </a:r>
            <a:endParaRPr lang="en-US" sz="9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5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76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6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 smtClean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Each team takes turns choosing from door 1 to 8. Then answer the questions. 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Then students can choose to keep or give the points they get to the other team. (Students cannot choose to keep or give twice in a row)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7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0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9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7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8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the home to go back.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6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04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99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9" r:id="rId3"/>
    <p:sldLayoutId id="2147483688" r:id="rId4"/>
    <p:sldLayoutId id="2147483687" r:id="rId5"/>
    <p:sldLayoutId id="2147483651" r:id="rId6"/>
    <p:sldLayoutId id="2147483693" r:id="rId7"/>
    <p:sldLayoutId id="2147483692" r:id="rId8"/>
    <p:sldLayoutId id="2147483691" r:id="rId9"/>
    <p:sldLayoutId id="2147483685" r:id="rId10"/>
    <p:sldLayoutId id="2147483684" r:id="rId11"/>
    <p:sldLayoutId id="2147483683" r:id="rId12"/>
    <p:sldLayoutId id="2147483682" r:id="rId13"/>
    <p:sldLayoutId id="2147483690" r:id="rId14"/>
    <p:sldLayoutId id="2147483666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gif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gif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gif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9.gif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gif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5.xml"/><Relationship Id="rId18" Type="http://schemas.openxmlformats.org/officeDocument/2006/relationships/image" Target="../media/image26.png"/><Relationship Id="rId3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17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image" Target="../media/image22.png"/><Relationship Id="rId19" Type="http://schemas.openxmlformats.org/officeDocument/2006/relationships/slide" Target="slide21.xml"/><Relationship Id="rId4" Type="http://schemas.openxmlformats.org/officeDocument/2006/relationships/image" Target="../media/image19.gif"/><Relationship Id="rId9" Type="http://schemas.openxmlformats.org/officeDocument/2006/relationships/slide" Target="slide11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385612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5" y="1409977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6" y="22103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213801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 Purple Books ideas | purple books, purple, book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1E5E6"/>
              </a:clrFrom>
              <a:clrTo>
                <a:srgbClr val="E1E5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22" b="984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27"/>
          <a:stretch/>
        </p:blipFill>
        <p:spPr bwMode="auto">
          <a:xfrm>
            <a:off x="3571735" y="1239051"/>
            <a:ext cx="2691899" cy="24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205818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68" y="212689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397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purple.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78966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1152035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80010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2861" y="4403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2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pencils.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5700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30082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6" y="111166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171378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2859" y="45332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ber Castell Red Eraser - Pack Of 4 | Couco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5" y="12192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an eraser.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2723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red.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487690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08334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0172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23761" y="47687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ttle Green School Bag – No Logo – Workin&amp;#39; Gear Schoo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5" y="1325880"/>
            <a:ext cx="2557145" cy="25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5" y="7495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school bag.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6091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5794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green.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837500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94488" y="1124616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764221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2748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35" y="1023939"/>
            <a:ext cx="4294505" cy="28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1" y="34329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rulers.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0" y="32424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2" y="385191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brown.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10633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5443" y="1359467"/>
            <a:ext cx="4871719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3222956" y="1770823"/>
            <a:ext cx="6390985" cy="308628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949868" y="1154606"/>
            <a:ext cx="4722863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 i="0" u="none" strike="noStrike" cap="none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 </a:t>
            </a:r>
            <a:r>
              <a:rPr lang="en-US" sz="4800" b="1" i="0" u="none" strike="noStrike" cap="none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+ </a:t>
            </a:r>
            <a:r>
              <a:rPr lang="en-US" sz="2800" b="1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lang="en-US" sz="2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2"/>
          <p:cNvSpPr txBox="1"/>
          <p:nvPr/>
        </p:nvSpPr>
        <p:spPr>
          <a:xfrm>
            <a:off x="1682173" y="255729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3016200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7" y="1283645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543" y="190712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6" y="126659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</a:t>
            </a:r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ck Of 5 Funny Emoji Bouncing Heads Gel Pen Smiling Face Pen with spring  shaking Emoji Pen: Buy Online at Best Prices in Pakistan | Daraz.p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15" y="944880"/>
            <a:ext cx="3593465" cy="31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pens.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2" y="34202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yellow.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0852" y="31067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326447" y="1399128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7" y="20335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59882" y="229907"/>
            <a:ext cx="413910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30613" y="934948"/>
            <a:ext cx="5754000" cy="1518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1.L</a:t>
            </a:r>
            <a:r>
              <a:rPr lang="en-US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mtClean="0"/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t.</a:t>
            </a:r>
            <a:endParaRPr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Well done, boys and girls. Now let’s learn some sounds. Listen and repeat.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12424" y="1264356"/>
            <a:ext cx="2355453" cy="62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8750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68251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359323" y="1427561"/>
            <a:ext cx="247698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219" y="728869"/>
            <a:ext cx="854971" cy="854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15" y="1676491"/>
            <a:ext cx="8722299" cy="24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7;p41"/>
          <p:cNvSpPr txBox="1">
            <a:spLocks noGrp="1"/>
          </p:cNvSpPr>
          <p:nvPr>
            <p:ph type="title"/>
          </p:nvPr>
        </p:nvSpPr>
        <p:spPr>
          <a:xfrm>
            <a:off x="1736562" y="1839074"/>
            <a:ext cx="5754000" cy="16442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mtClean="0">
                <a:solidFill>
                  <a:srgbClr val="00B0F0"/>
                </a:solidFill>
              </a:rPr>
              <a:t>2. L</a:t>
            </a:r>
            <a:r>
              <a:rPr lang="en-US" smtClean="0"/>
              <a:t>i</a:t>
            </a:r>
            <a:r>
              <a:rPr lang="en-US" smtClean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mtClean="0">
                <a:solidFill>
                  <a:srgbClr val="92D050"/>
                </a:solidFill>
              </a:rPr>
              <a:t>e</a:t>
            </a:r>
            <a:r>
              <a:rPr lang="en-US" smtClean="0">
                <a:solidFill>
                  <a:srgbClr val="00B0F0"/>
                </a:solidFill>
              </a:rPr>
              <a:t>n </a:t>
            </a:r>
            <a:r>
              <a:rPr lang="en-US" dirty="0" smtClean="0">
                <a:solidFill>
                  <a:srgbClr val="00B0F0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 smtClean="0">
                <a:solidFill>
                  <a:srgbClr val="00B0F0"/>
                </a:solidFill>
              </a:rPr>
              <a:t> c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rgbClr val="FFC00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l</a:t>
            </a:r>
            <a:r>
              <a:rPr lang="en-US" dirty="0" smtClean="0">
                <a:solidFill>
                  <a:srgbClr val="00B0F0"/>
                </a:solidFill>
              </a:rPr>
              <a:t>e. 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42" y="30822"/>
            <a:ext cx="89385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16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By the end of the lesson, pupils will be able to: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To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pronounce the sounds of the consonant clusters </a:t>
            </a:r>
            <a:r>
              <a:rPr lang="en-US" sz="1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in isolation, say the words blue and brown,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-- Read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the sentences </a:t>
            </a:r>
            <a:r>
              <a:rPr lang="en-US" sz="1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My school bag is blue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pencil cases are brown</a:t>
            </a:r>
            <a:r>
              <a:rPr lang="en-US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To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listen to two sentences and circle the correct options to complete the gaps in two gapped sentences.</a:t>
            </a:r>
          </a:p>
          <a:p>
            <a:pPr lvl="0"/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1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blue, brown, red, yellow, orange, green, white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i="1">
                <a:latin typeface="Times New Roman" pitchFamily="18" charset="0"/>
                <a:cs typeface="Times New Roman" pitchFamily="18" charset="0"/>
              </a:rPr>
              <a:t>black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related to the topic </a:t>
            </a:r>
            <a:r>
              <a:rPr lang="en-US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“colours”;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 motivation, communication, planning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organization.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: listen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repeat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Thinking: listen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circle.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Communication: let’s chant (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practice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speakin).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collaboration: work in pairs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groups.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Responsibility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appreciate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kindness.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: complete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tasks.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: tell the truth about feelings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emotions.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860" y="-95454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9207" y="-219638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878" y="648935"/>
            <a:ext cx="700009" cy="700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14355"/>
            <a:ext cx="9198291" cy="2292245"/>
          </a:xfrm>
          <a:prstGeom prst="rect">
            <a:avLst/>
          </a:prstGeom>
        </p:spPr>
      </p:pic>
      <p:sp>
        <p:nvSpPr>
          <p:cNvPr id="15" name="Hình Bầu dục 5">
            <a:extLst>
              <a:ext uri="{FF2B5EF4-FFF2-40B4-BE49-F238E27FC236}">
                <a16:creationId xmlns:a16="http://schemas.microsoft.com/office/drawing/2014/main" xmlns="" id="{5262107D-D7AA-4790-BCB4-95545CF75D04}"/>
              </a:ext>
            </a:extLst>
          </p:cNvPr>
          <p:cNvSpPr/>
          <p:nvPr/>
        </p:nvSpPr>
        <p:spPr>
          <a:xfrm>
            <a:off x="5892346" y="3199130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Hình Bầu dục 5">
            <a:extLst>
              <a:ext uri="{FF2B5EF4-FFF2-40B4-BE49-F238E27FC236}">
                <a16:creationId xmlns:a16="http://schemas.microsoft.com/office/drawing/2014/main" xmlns="" id="{5262107D-D7AA-4790-BCB4-95545CF75D04}"/>
              </a:ext>
            </a:extLst>
          </p:cNvPr>
          <p:cNvSpPr/>
          <p:nvPr/>
        </p:nvSpPr>
        <p:spPr>
          <a:xfrm>
            <a:off x="5869486" y="2491163"/>
            <a:ext cx="512618" cy="5486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1427872" y="1271177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mtClean="0">
                <a:solidFill>
                  <a:srgbClr val="FEA667"/>
                </a:solidFill>
              </a:rPr>
              <a:t>4. </a:t>
            </a:r>
            <a:r>
              <a:rPr lang="vi-VN" smtClean="0">
                <a:solidFill>
                  <a:srgbClr val="FEA667"/>
                </a:solidFill>
              </a:rPr>
              <a:t>R</a:t>
            </a:r>
            <a:r>
              <a:rPr lang="vi-VN" smtClean="0">
                <a:solidFill>
                  <a:srgbClr val="9B7DD6"/>
                </a:solidFill>
              </a:rPr>
              <a:t>e</a:t>
            </a:r>
            <a:r>
              <a:rPr lang="vi-VN" smtClean="0">
                <a:solidFill>
                  <a:srgbClr val="96B6E9"/>
                </a:solidFill>
              </a:rPr>
              <a:t>a</a:t>
            </a:r>
            <a:r>
              <a:rPr lang="vi-VN" smtClean="0">
                <a:solidFill>
                  <a:srgbClr val="E28880"/>
                </a:solidFill>
              </a:rPr>
              <a:t>d</a:t>
            </a:r>
            <a:r>
              <a:rPr lang="vi-VN" smtClean="0"/>
              <a:t> </a:t>
            </a:r>
            <a:r>
              <a:rPr lang="vi-VN" dirty="0"/>
              <a:t>a</a:t>
            </a:r>
            <a:r>
              <a:rPr lang="vi-VN" dirty="0">
                <a:solidFill>
                  <a:srgbClr val="E7A268"/>
                </a:solidFill>
              </a:rPr>
              <a:t>n</a:t>
            </a:r>
            <a:r>
              <a:rPr lang="vi-VN" dirty="0">
                <a:solidFill>
                  <a:srgbClr val="E07D75"/>
                </a:solidFill>
              </a:rPr>
              <a:t>d</a:t>
            </a:r>
            <a:r>
              <a:rPr lang="vi-VN" dirty="0"/>
              <a:t> </a:t>
            </a:r>
            <a:r>
              <a:rPr lang="vi-VN" dirty="0" smtClean="0">
                <a:solidFill>
                  <a:srgbClr val="EAB484"/>
                </a:solidFill>
              </a:rPr>
              <a:t>t</a:t>
            </a:r>
            <a:r>
              <a:rPr lang="vi-VN" dirty="0" smtClean="0"/>
              <a:t>i</a:t>
            </a:r>
            <a:r>
              <a:rPr lang="vi-VN" dirty="0" smtClean="0">
                <a:solidFill>
                  <a:srgbClr val="8FB1E7"/>
                </a:solidFill>
              </a:rPr>
              <a:t>c</a:t>
            </a:r>
            <a:r>
              <a:rPr lang="vi-VN" dirty="0" smtClean="0">
                <a:solidFill>
                  <a:srgbClr val="DF766D"/>
                </a:solidFill>
              </a:rPr>
              <a:t>k</a:t>
            </a:r>
            <a:r>
              <a:rPr lang="en-US" dirty="0" smtClean="0">
                <a:solidFill>
                  <a:srgbClr val="DF766D"/>
                </a:solidFill>
              </a:rPr>
              <a:t>.</a:t>
            </a:r>
            <a:endParaRPr dirty="0">
              <a:solidFill>
                <a:srgbClr val="DF76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3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7"/>
          <p:cNvSpPr txBox="1"/>
          <p:nvPr/>
        </p:nvSpPr>
        <p:spPr>
          <a:xfrm>
            <a:off x="8658382" y="3675244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7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7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0"/>
          <a:stretch/>
        </p:blipFill>
        <p:spPr>
          <a:xfrm>
            <a:off x="295422" y="396646"/>
            <a:ext cx="8570895" cy="443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6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490"/>
          <a:stretch/>
        </p:blipFill>
        <p:spPr>
          <a:xfrm>
            <a:off x="143529" y="185798"/>
            <a:ext cx="9027575" cy="467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4" name="Google Shape;53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38"/>
          <p:cNvCxnSpPr/>
          <p:nvPr/>
        </p:nvCxnSpPr>
        <p:spPr>
          <a:xfrm rot="10800000">
            <a:off x="4676931" y="1161738"/>
            <a:ext cx="1581462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38"/>
          <p:cNvSpPr/>
          <p:nvPr/>
        </p:nvSpPr>
        <p:spPr>
          <a:xfrm>
            <a:off x="991405" y="2616955"/>
            <a:ext cx="1788861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38"/>
          <p:cNvCxnSpPr/>
          <p:nvPr/>
        </p:nvCxnSpPr>
        <p:spPr>
          <a:xfrm flipH="1">
            <a:off x="6843011" y="1161738"/>
            <a:ext cx="790730" cy="1499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0" name="Google Shape;550;p38"/>
          <p:cNvSpPr/>
          <p:nvPr/>
        </p:nvSpPr>
        <p:spPr>
          <a:xfrm>
            <a:off x="6778878" y="2144518"/>
            <a:ext cx="95033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8" descr="Bright Green Tick Clip Art at Clker.com - vector clip art online, royalty  free &amp;amp;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5884" y="2458177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8"/>
          <p:cNvSpPr/>
          <p:nvPr/>
        </p:nvSpPr>
        <p:spPr>
          <a:xfrm>
            <a:off x="1311965" y="2144004"/>
            <a:ext cx="2384282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8"/>
          <p:cNvSpPr/>
          <p:nvPr/>
        </p:nvSpPr>
        <p:spPr>
          <a:xfrm>
            <a:off x="1124369" y="3105755"/>
            <a:ext cx="2951456" cy="556188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38"/>
          <p:cNvCxnSpPr/>
          <p:nvPr/>
        </p:nvCxnSpPr>
        <p:spPr>
          <a:xfrm flipH="1">
            <a:off x="831006" y="1486736"/>
            <a:ext cx="196810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6" name="Google Shape;556;p38"/>
          <p:cNvCxnSpPr/>
          <p:nvPr/>
        </p:nvCxnSpPr>
        <p:spPr>
          <a:xfrm flipH="1">
            <a:off x="3421137" y="1486736"/>
            <a:ext cx="550219" cy="5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7" name="Google Shape;557;p38"/>
          <p:cNvSpPr/>
          <p:nvPr/>
        </p:nvSpPr>
        <p:spPr>
          <a:xfrm>
            <a:off x="5642099" y="2159848"/>
            <a:ext cx="1003275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1083" y="2937302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8"/>
          <p:cNvSpPr/>
          <p:nvPr/>
        </p:nvSpPr>
        <p:spPr>
          <a:xfrm>
            <a:off x="1103508" y="3700122"/>
            <a:ext cx="2946456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38"/>
          <p:cNvCxnSpPr/>
          <p:nvPr/>
        </p:nvCxnSpPr>
        <p:spPr>
          <a:xfrm flipH="1">
            <a:off x="4505222" y="1500249"/>
            <a:ext cx="2808473" cy="1179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p38"/>
          <p:cNvCxnSpPr/>
          <p:nvPr/>
        </p:nvCxnSpPr>
        <p:spPr>
          <a:xfrm flipH="1">
            <a:off x="7976626" y="1512047"/>
            <a:ext cx="78894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2" name="Google Shape;562;p38"/>
          <p:cNvSpPr/>
          <p:nvPr/>
        </p:nvSpPr>
        <p:spPr>
          <a:xfrm>
            <a:off x="7940372" y="2166996"/>
            <a:ext cx="952194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715" y="3416256"/>
            <a:ext cx="636853" cy="663388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8"/>
          <p:cNvSpPr/>
          <p:nvPr/>
        </p:nvSpPr>
        <p:spPr>
          <a:xfrm>
            <a:off x="1150991" y="4150743"/>
            <a:ext cx="2173899" cy="494676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38"/>
          <p:cNvCxnSpPr/>
          <p:nvPr/>
        </p:nvCxnSpPr>
        <p:spPr>
          <a:xfrm flipH="1">
            <a:off x="795894" y="1835481"/>
            <a:ext cx="2412869" cy="1916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38"/>
          <p:cNvCxnSpPr/>
          <p:nvPr/>
        </p:nvCxnSpPr>
        <p:spPr>
          <a:xfrm flipH="1" flipV="1">
            <a:off x="3633933" y="1835481"/>
            <a:ext cx="708944" cy="4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7" name="Google Shape;567;p38"/>
          <p:cNvSpPr/>
          <p:nvPr/>
        </p:nvSpPr>
        <p:spPr>
          <a:xfrm>
            <a:off x="4576201" y="2177178"/>
            <a:ext cx="966653" cy="37692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3715" y="4056462"/>
            <a:ext cx="636853" cy="66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6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3" grpId="0" animBg="1"/>
      <p:bldP spid="554" grpId="0" animBg="1"/>
      <p:bldP spid="559" grpId="0" animBg="1"/>
      <p:bldP spid="5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>
                <a:solidFill>
                  <a:srgbClr val="FFC000"/>
                </a:solidFill>
              </a:rPr>
              <a:t>F</a:t>
            </a:r>
            <a:r>
              <a:rPr lang="en-US" dirty="0" smtClean="0">
                <a:solidFill>
                  <a:schemeClr val="accent4"/>
                </a:solidFill>
              </a:rPr>
              <a:t>u</a:t>
            </a:r>
            <a:r>
              <a:rPr lang="en-US" dirty="0" smtClean="0">
                <a:solidFill>
                  <a:schemeClr val="accent2"/>
                </a:solidFill>
              </a:rPr>
              <a:t>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 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lt2"/>
                </a:solidFill>
              </a:rPr>
              <a:t>w</a:t>
            </a:r>
            <a:r>
              <a:rPr lang="en-US" dirty="0" smtClean="0">
                <a:solidFill>
                  <a:schemeClr val="accent1"/>
                </a:solidFill>
              </a:rPr>
              <a:t>r</a:t>
            </a:r>
            <a:r>
              <a:rPr lang="en-US" dirty="0" smtClean="0">
                <a:solidFill>
                  <a:schemeClr val="accent4"/>
                </a:solidFill>
              </a:rPr>
              <a:t>a</a:t>
            </a:r>
            <a:r>
              <a:rPr lang="en-US" dirty="0" smtClean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-u</a:t>
            </a:r>
            <a:r>
              <a:rPr lang="en-US" dirty="0" smtClean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204132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6191" y="1347343"/>
            <a:ext cx="34107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ack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0154" y="1894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0.00034 0.01543 L -0.1566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96644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700" y="1371477"/>
            <a:ext cx="29413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ue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2328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100"/>
                                  </p:stCondLst>
                                  <p:childTnLst>
                                    <p:animMotion origin="layout" path="M 0.00035 0.01543 L -0.15659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428512" y="2682240"/>
            <a:ext cx="267078" cy="8584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2582694" y="1427562"/>
            <a:ext cx="191310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5173" y="1427561"/>
            <a:ext cx="365298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9869" y="2302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Motion origin="layout" path="M 5E-6 -2.46914E-6 L -0.13525 -0.01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95000" y="2468670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095018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Hello, everyone, this is me Mary. Do you like my Anywhere Door? 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095017" y="23149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#9Slide03 Quicksand Bold" panose="00000800000000000000" pitchFamily="2" charset="0"/>
              </a:rPr>
              <a:t>That door could be really fun. Let’s play a game to find out. Are you ready?</a:t>
            </a:r>
            <a:endParaRPr lang="en-US" sz="3600" dirty="0">
              <a:solidFill>
                <a:sysClr val="windowText" lastClr="000000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5" name="Picture 19" descr="Japanese Life&amp;quot; G.H.R-Japan Official Blog: Inside the pocket of Doraemon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20"/>
          <a:stretch/>
        </p:blipFill>
        <p:spPr bwMode="auto">
          <a:xfrm>
            <a:off x="4958622" y="2421673"/>
            <a:ext cx="1581075" cy="25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 flipH="1">
            <a:off x="104929" y="1066799"/>
            <a:ext cx="2286579" cy="627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75" y="4114491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2034" y="1442163"/>
            <a:ext cx="1111827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04809" y="2899064"/>
            <a:ext cx="1143000" cy="3405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1874" y="31108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a pencil case.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931709" y="3038262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3017943" y="1469200"/>
            <a:ext cx="3396083" cy="718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4212998" y="2114932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4488" y="149640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  <a:endParaRPr lang="en-US" sz="6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luorescent Neon Orange | Solid colour Notebook by KOOVOX | Society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7E5"/>
              </a:clrFrom>
              <a:clrTo>
                <a:srgbClr val="E7E7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95" y="1005840"/>
            <a:ext cx="2999105" cy="29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870595" y="345856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51874" y="383286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notebooks.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0594" y="341941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1874" y="3836775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orange.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590</Words>
  <Application>Microsoft Office PowerPoint</Application>
  <PresentationFormat>On-screen Show (16:9)</PresentationFormat>
  <Paragraphs>110</Paragraphs>
  <Slides>37</Slides>
  <Notes>25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Times New Roman</vt:lpstr>
      <vt:lpstr>Montserrat</vt:lpstr>
      <vt:lpstr>Script MT Bold</vt:lpstr>
      <vt:lpstr>Comic Sans MS</vt:lpstr>
      <vt:lpstr>#9Slide07 IcielCrocante</vt:lpstr>
      <vt:lpstr>Barlow</vt:lpstr>
      <vt:lpstr>#9Slide03 Quicksand Bold</vt:lpstr>
      <vt:lpstr>Hind</vt:lpstr>
      <vt:lpstr>Over The Rainbow by Slidesgo</vt:lpstr>
      <vt:lpstr>PowerPoint Presentation</vt:lpstr>
      <vt:lpstr>PowerPoint Presentation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Listen and circle.  </vt:lpstr>
      <vt:lpstr>PowerPoint Presentation</vt:lpstr>
      <vt:lpstr>4. Read and tick.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Admin</cp:lastModifiedBy>
  <cp:revision>137</cp:revision>
  <dcterms:modified xsi:type="dcterms:W3CDTF">2024-12-04T14:13:27Z</dcterms:modified>
</cp:coreProperties>
</file>