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4" r:id="rId16"/>
    <p:sldId id="282" r:id="rId17"/>
    <p:sldId id="283" r:id="rId18"/>
    <p:sldId id="285" r:id="rId19"/>
    <p:sldId id="275" r:id="rId20"/>
    <p:sldId id="276" r:id="rId21"/>
    <p:sldId id="277" r:id="rId22"/>
  </p:sldIdLst>
  <p:sldSz cx="9144000" cy="5143500" type="screen16x9"/>
  <p:notesSz cx="6858000" cy="9144000"/>
  <p:embeddedFontLst>
    <p:embeddedFont>
      <p:font typeface="Montserrat" charset="0"/>
      <p:regular r:id="rId24"/>
      <p:bold r:id="rId25"/>
      <p:italic r:id="rId26"/>
      <p:boldItalic r:id="rId27"/>
    </p:embeddedFont>
    <p:embeddedFont>
      <p:font typeface="Barlow" charset="0"/>
      <p:regular r:id="rId28"/>
      <p:bold r:id="rId29"/>
      <p:italic r:id="rId30"/>
      <p:boldItalic r:id="rId31"/>
    </p:embeddedFont>
    <p:embeddedFont>
      <p:font typeface="Comic Sans MS" pitchFamily="66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g5QI0KENUYqfvzrhZQUI5sFqcW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9" autoAdjust="0"/>
  </p:normalViewPr>
  <p:slideViewPr>
    <p:cSldViewPr snapToGrid="0">
      <p:cViewPr varScale="1">
        <p:scale>
          <a:sx n="88" d="100"/>
          <a:sy n="88" d="100"/>
        </p:scale>
        <p:origin x="-8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4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266523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5" name="Google Shape;60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4" name="Google Shape;66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5" name="Google Shape;7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7" name="Google Shape;77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8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8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8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8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8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8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8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8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8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8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8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8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8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8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8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8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8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8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4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4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4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8" name="Google Shape;16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9" name="Google Shape;16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4" name="Google Shape;18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5" name="Google Shape;18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0" name="Google Shape;200;p4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4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6" name="Google Shape;216;p4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7" name="Google Shape;217;p4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3" name="Google Shape;233;p4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4" name="Google Shape;234;p4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4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1" name="Google Shape;251;p4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2" name="Google Shape;252;p4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4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46"/>
          <p:cNvGrpSpPr/>
          <p:nvPr/>
        </p:nvGrpSpPr>
        <p:grpSpPr>
          <a:xfrm rot="-5400000" flipH="1">
            <a:off x="2449767" y="-1400389"/>
            <a:ext cx="4250546" cy="8335771"/>
            <a:chOff x="872085" y="-1565025"/>
            <a:chExt cx="3255129" cy="6383651"/>
          </a:xfrm>
        </p:grpSpPr>
        <p:sp>
          <p:nvSpPr>
            <p:cNvPr id="261" name="Google Shape;261;p46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6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6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6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6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6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6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6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6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6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7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77" name="Google Shape;277;p47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284;p47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9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9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9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9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9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9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9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9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9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9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9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3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3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3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3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3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3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3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3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6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36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6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6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6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6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6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9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9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39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39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9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9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9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9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9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9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39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jp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24.jpg"/><Relationship Id="rId10" Type="http://schemas.openxmlformats.org/officeDocument/2006/relationships/image" Target="../media/image23.png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" y="15665"/>
            <a:ext cx="9143244" cy="513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6579" y="240971"/>
            <a:ext cx="1150360" cy="74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9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9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9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9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9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771" y="948085"/>
            <a:ext cx="1342260" cy="129576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9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9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9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9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9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9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9430" y="1040665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10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0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0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6" name="Google Shape;586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10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10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10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0" name="Google Shape;590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63281" y="904542"/>
            <a:ext cx="1376176" cy="139060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0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2" name="Google Shape;592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10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10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0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7" name="Google Shape;597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10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0" name="Google Shape;60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55734" y="981222"/>
            <a:ext cx="1416750" cy="1387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1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1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1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1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11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1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1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5" name="Google Shape;615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11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11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1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9" name="Google Shape;619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2" y="889746"/>
            <a:ext cx="1393621" cy="1423942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1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1" name="Google Shape;621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11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1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1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6" name="Google Shape;626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11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9" name="Google Shape;629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953638"/>
            <a:ext cx="1402164" cy="1344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2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12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0" name="Google Shape;640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12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12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12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2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8" name="Google Shape;648;p12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1549" y="871780"/>
            <a:ext cx="1464206" cy="143648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12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0" name="Google Shape;6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2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12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5" name="Google Shape;655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12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1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6711549" y="867480"/>
            <a:ext cx="2170536" cy="1501233"/>
            <a:chOff x="6711549" y="867480"/>
            <a:chExt cx="2170536" cy="1501233"/>
          </a:xfrm>
        </p:grpSpPr>
        <p:pic>
          <p:nvPicPr>
            <p:cNvPr id="660" name="Google Shape;660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711549" y="867480"/>
              <a:ext cx="1437874" cy="1446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1" name="Google Shape;661;p12" descr="vector illustration of ruler, instrument of measurement:: tasmeemME.com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449995" y="945904"/>
              <a:ext cx="1432090" cy="14228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3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3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3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3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13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3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3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4" name="Google Shape;674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13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13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3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8" name="Google Shape;678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9370" y="971626"/>
            <a:ext cx="1255455" cy="1264434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13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3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2" name="Google Shape;682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3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3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5" name="Google Shape;685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13"/>
          <p:cNvSpPr/>
          <p:nvPr/>
        </p:nvSpPr>
        <p:spPr>
          <a:xfrm>
            <a:off x="3731706" y="215435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8" name="Google Shape;688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13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1038769"/>
            <a:ext cx="1268782" cy="124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566057" y="1853747"/>
            <a:ext cx="799011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chemeClr val="dk2"/>
                </a:solidFill>
              </a:rPr>
              <a:t>5. Look complete and read</a:t>
            </a:r>
            <a:endParaRPr>
              <a:solidFill>
                <a:srgbClr val="F6A7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4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4162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9"/>
          <p:cNvSpPr txBox="1">
            <a:spLocks noGrp="1"/>
          </p:cNvSpPr>
          <p:nvPr>
            <p:ph type="title"/>
          </p:nvPr>
        </p:nvSpPr>
        <p:spPr>
          <a:xfrm>
            <a:off x="566057" y="1853747"/>
            <a:ext cx="799011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chemeClr val="dk2"/>
                </a:solidFill>
              </a:rPr>
              <a:t>5. Look complete and read</a:t>
            </a:r>
            <a:endParaRPr>
              <a:solidFill>
                <a:srgbClr val="F6A7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1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Google Shape;7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01" y="182255"/>
            <a:ext cx="7310232" cy="46816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1326912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black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75686" y="2332583"/>
            <a:ext cx="1051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blue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9468" y="2882565"/>
            <a:ext cx="7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are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1638" y="3246088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orange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7136" y="4251759"/>
            <a:ext cx="1270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green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1397" y="2826760"/>
            <a:ext cx="5106154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"/>
          <p:cNvSpPr txBox="1"/>
          <p:nvPr/>
        </p:nvSpPr>
        <p:spPr>
          <a:xfrm>
            <a:off x="737208" y="2862676"/>
            <a:ext cx="44704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lang="en-US" sz="2800" b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1</a:t>
            </a:r>
            <a:r>
              <a:rPr lang="en-US" sz="2800" b="1" i="0" u="none" strike="noStrike" cap="none" smtClean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+ Lesson 2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1"/>
          <p:cNvSpPr txBox="1">
            <a:spLocks noGrp="1"/>
          </p:cNvSpPr>
          <p:nvPr>
            <p:ph type="title"/>
          </p:nvPr>
        </p:nvSpPr>
        <p:spPr>
          <a:xfrm>
            <a:off x="1661255" y="1470569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mtClean="0">
                <a:solidFill>
                  <a:srgbClr val="F6A704"/>
                </a:solidFill>
              </a:rPr>
              <a:t>6. Let’s sing</a:t>
            </a:r>
            <a:endParaRPr>
              <a:solidFill>
                <a:srgbClr val="F6A70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" y="168874"/>
            <a:ext cx="8403614" cy="4727527"/>
          </a:xfrm>
          <a:prstGeom prst="rect">
            <a:avLst/>
          </a:prstGeom>
        </p:spPr>
      </p:pic>
      <p:pic>
        <p:nvPicPr>
          <p:cNvPr id="785" name="Google Shape;78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000" y="2034725"/>
            <a:ext cx="2299223" cy="9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79502" y="168874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65303"/>
            <a:ext cx="89916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OBJECTIVES.</a:t>
            </a: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17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By </a:t>
            </a:r>
            <a:r>
              <a:rPr lang="en-US" sz="17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the end of the lesson, pupils will be able </a:t>
            </a:r>
            <a:r>
              <a:rPr lang="en-US" sz="170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en-US" sz="170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Language.</a:t>
            </a:r>
          </a:p>
          <a:p>
            <a:pPr lvl="0"/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the words </a:t>
            </a:r>
            <a:r>
              <a:rPr lang="en-US" sz="1700" i="1">
                <a:latin typeface="Times New Roman" pitchFamily="18" charset="0"/>
                <a:cs typeface="Times New Roman" pitchFamily="18" charset="0"/>
              </a:rPr>
              <a:t>blue, brown, red, yellow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related to the topic “Colours”;</a:t>
            </a:r>
          </a:p>
          <a:p>
            <a:pPr lvl="0"/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Use </a:t>
            </a:r>
            <a:r>
              <a:rPr lang="en-US" sz="1700" i="1">
                <a:latin typeface="Times New Roman" pitchFamily="18" charset="0"/>
                <a:cs typeface="Times New Roman" pitchFamily="18" charset="0"/>
              </a:rPr>
              <a:t>What colour is it? – It’s ______.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 to ask and answer questions about colours of school things;</a:t>
            </a:r>
          </a:p>
          <a:p>
            <a:pPr lvl="0"/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to and demonstrate understanding of simple exchanges related to the topic “Colours”;</a:t>
            </a: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Read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and write about the colours of school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things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Core competencies</a:t>
            </a:r>
            <a:r>
              <a:rPr lang="en-US" sz="1700" b="1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Teamwork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, motivation, communication, planning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organization</a:t>
            </a:r>
          </a:p>
          <a:p>
            <a:r>
              <a:rPr lang="en-US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General competencies</a:t>
            </a:r>
            <a:r>
              <a:rPr lang="en-US" sz="1700" b="1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Listening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: listen and tick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Critical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Thinking: listen, complete and read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Oral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Communication: let’s play (practice speaking)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Written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Communication: complete the sentence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Communication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and collaboration: work in pairs 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or </a:t>
            </a:r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groups</a:t>
            </a:r>
          </a:p>
          <a:p>
            <a:r>
              <a:rPr lang="en-US" sz="17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Attributes.</a:t>
            </a:r>
            <a:endParaRPr lang="en-US" sz="17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Diligence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: complete learning tasks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Honesty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: tell the truth about feelings and emotions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700" smtClean="0">
                <a:latin typeface="Times New Roman" pitchFamily="18" charset="0"/>
                <a:cs typeface="Times New Roman" pitchFamily="18" charset="0"/>
              </a:rPr>
              <a:t>- Leadership</a:t>
            </a:r>
            <a:r>
              <a:rPr lang="en-US" sz="1700">
                <a:latin typeface="Times New Roman" pitchFamily="18" charset="0"/>
                <a:cs typeface="Times New Roman" pitchFamily="18" charset="0"/>
              </a:rPr>
              <a:t>: collaborate with teachers to enhance language skills</a:t>
            </a:r>
            <a:endParaRPr lang="en-US" sz="17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03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4"/>
                </a:solidFill>
              </a:rPr>
              <a:t>R</a:t>
            </a:r>
            <a:r>
              <a:rPr lang="en-US">
                <a:solidFill>
                  <a:schemeClr val="accent2"/>
                </a:solidFill>
              </a:rPr>
              <a:t>E</a:t>
            </a:r>
            <a:r>
              <a:rPr lang="en-US">
                <a:solidFill>
                  <a:schemeClr val="accent3"/>
                </a:solidFill>
              </a:rPr>
              <a:t>V</a:t>
            </a:r>
            <a:r>
              <a:rPr lang="en-US"/>
              <a:t>I</a:t>
            </a:r>
            <a:r>
              <a:rPr lang="en-US">
                <a:solidFill>
                  <a:schemeClr val="dk2"/>
                </a:solidFill>
              </a:rPr>
              <a:t>E</a:t>
            </a:r>
            <a:r>
              <a:rPr lang="en-US">
                <a:solidFill>
                  <a:schemeClr val="lt2"/>
                </a:solidFill>
              </a:rPr>
              <a:t>W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4"/>
          <p:cNvSpPr/>
          <p:nvPr/>
        </p:nvSpPr>
        <p:spPr>
          <a:xfrm>
            <a:off x="656216" y="179547"/>
            <a:ext cx="7530353" cy="638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Look and say the </a:t>
            </a:r>
            <a:r>
              <a:rPr lang="en-US" sz="4400" b="0" i="0" u="none" strike="noStrike" cap="none" dirty="0" err="1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colours</a:t>
            </a: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85285" y="1167665"/>
            <a:ext cx="1664064" cy="1022135"/>
            <a:chOff x="2785285" y="1167665"/>
            <a:chExt cx="1664064" cy="1022135"/>
          </a:xfrm>
        </p:grpSpPr>
        <p:pic>
          <p:nvPicPr>
            <p:cNvPr id="412" name="Google Shape;412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85285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4" descr="Pen Vector Clipart - Clipart Sugges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02928" y="1167665"/>
              <a:ext cx="946421" cy="1022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4" name="Google Shape;414;p4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4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4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035" y="2749196"/>
            <a:ext cx="1569817" cy="1524918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95551" y="950515"/>
            <a:ext cx="1529742" cy="1428467"/>
            <a:chOff x="4795551" y="950515"/>
            <a:chExt cx="1529742" cy="1428467"/>
          </a:xfrm>
        </p:grpSpPr>
        <p:pic>
          <p:nvPicPr>
            <p:cNvPr id="423" name="Google Shape;423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-1658260">
              <a:off x="4795551" y="950515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680881">
              <a:off x="5176182" y="1232879"/>
              <a:ext cx="1149111" cy="11461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5" name="Google Shape;425;p4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/>
          <p:cNvGrpSpPr/>
          <p:nvPr/>
        </p:nvGrpSpPr>
        <p:grpSpPr>
          <a:xfrm>
            <a:off x="6792508" y="902789"/>
            <a:ext cx="2122526" cy="1371628"/>
            <a:chOff x="6792508" y="902789"/>
            <a:chExt cx="2122526" cy="1371628"/>
          </a:xfrm>
        </p:grpSpPr>
        <p:pic>
          <p:nvPicPr>
            <p:cNvPr id="416" name="Google Shape;416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792508" y="902789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8" name="Google Shape;428;p4" descr="vector illustration of ruler, instrument of measurement:: tasmeemME.com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600060" y="1042098"/>
              <a:ext cx="1314974" cy="12323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1873" y="977532"/>
            <a:ext cx="1209355" cy="1200192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5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5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0224" y="988952"/>
            <a:ext cx="1342260" cy="129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6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6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0" name="Google Shape;470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6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6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6193" y="889317"/>
            <a:ext cx="1305632" cy="1271645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6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6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6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6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0060" y="981222"/>
            <a:ext cx="1266256" cy="1272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7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9" name="Google Shape;499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7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7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7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5801" y="1005083"/>
            <a:ext cx="1326237" cy="130112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7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7" name="Google Shape;507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7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7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0" name="Google Shape;510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3" name="Google Shape;51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6822" y="1063670"/>
            <a:ext cx="1385662" cy="1329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8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8309" y="839717"/>
            <a:ext cx="2229535" cy="148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" descr="How a Pencil Changed My Life - Private Island and Beach Resort Near  Singapo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16258">
            <a:off x="509518" y="1047116"/>
            <a:ext cx="2141193" cy="1426068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8"/>
          <p:cNvSpPr/>
          <p:nvPr/>
        </p:nvSpPr>
        <p:spPr>
          <a:xfrm>
            <a:off x="-543723" y="218297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yellow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8"/>
          <p:cNvSpPr/>
          <p:nvPr/>
        </p:nvSpPr>
        <p:spPr>
          <a:xfrm>
            <a:off x="1751724" y="179547"/>
            <a:ext cx="673166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 What’s missing?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8" name="Google Shape;528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5285" y="1167665"/>
            <a:ext cx="946421" cy="102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8" descr="Pen Vector Clipart - Clipart Sugg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46637" y="1063670"/>
            <a:ext cx="946421" cy="102213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"/>
          <p:cNvSpPr/>
          <p:nvPr/>
        </p:nvSpPr>
        <p:spPr>
          <a:xfrm>
            <a:off x="1724276" y="224294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black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"/>
          <p:cNvSpPr/>
          <p:nvPr/>
        </p:nvSpPr>
        <p:spPr>
          <a:xfrm>
            <a:off x="6348670" y="414318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orange </a:t>
            </a:r>
            <a:endParaRPr sz="4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20963" y="864021"/>
            <a:ext cx="1379608" cy="13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8"/>
          <p:cNvSpPr/>
          <p:nvPr/>
        </p:nvSpPr>
        <p:spPr>
          <a:xfrm>
            <a:off x="6134659" y="220625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brown 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015" y="2749195"/>
            <a:ext cx="1725837" cy="1721319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8"/>
          <p:cNvSpPr/>
          <p:nvPr/>
        </p:nvSpPr>
        <p:spPr>
          <a:xfrm>
            <a:off x="-543723" y="405457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43741" y="2964975"/>
            <a:ext cx="2176832" cy="12897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8"/>
          <p:cNvSpPr/>
          <p:nvPr/>
        </p:nvSpPr>
        <p:spPr>
          <a:xfrm>
            <a:off x="1949433" y="414318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green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8"/>
          <p:cNvSpPr/>
          <p:nvPr/>
        </p:nvSpPr>
        <p:spPr>
          <a:xfrm>
            <a:off x="4195759" y="41065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white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658260">
            <a:off x="4795551" y="950515"/>
            <a:ext cx="1149111" cy="114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680881">
            <a:off x="5176182" y="1232879"/>
            <a:ext cx="1149111" cy="11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"/>
          <p:cNvSpPr/>
          <p:nvPr/>
        </p:nvSpPr>
        <p:spPr>
          <a:xfrm>
            <a:off x="3733479" y="215122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 sz="4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2" name="Google Shape;54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51125" y="2907332"/>
            <a:ext cx="1510748" cy="1290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34797" y="2907332"/>
            <a:ext cx="1584782" cy="1422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8" descr="vector illustration of ruler, instrument of measurement:: tasmeemME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0820" y="980664"/>
            <a:ext cx="1339503" cy="1317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377</Words>
  <Application>Microsoft Office PowerPoint</Application>
  <PresentationFormat>On-screen Show (16:9)</PresentationFormat>
  <Paragraphs>131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Montserrat</vt:lpstr>
      <vt:lpstr>Times New Roman</vt:lpstr>
      <vt:lpstr>Barlow</vt:lpstr>
      <vt:lpstr>Script MT Bold</vt:lpstr>
      <vt:lpstr>Comic Sans MS</vt:lpstr>
      <vt:lpstr>Hind</vt:lpstr>
      <vt:lpstr>Over The Rainbow by Slidesgo</vt:lpstr>
      <vt:lpstr>PowerPoint Presentation</vt:lpstr>
      <vt:lpstr>PowerPoint Presentation</vt:lpstr>
      <vt:lpstr>PowerPoint Presentation</vt:lpstr>
      <vt:lpstr>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5. Look complete and read</vt:lpstr>
      <vt:lpstr>PowerPoint Presentation</vt:lpstr>
      <vt:lpstr>PowerPoint Presentation</vt:lpstr>
      <vt:lpstr>5. Look complete and read</vt:lpstr>
      <vt:lpstr>PowerPoint Presentation</vt:lpstr>
      <vt:lpstr>6. Let’s sing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</cp:revision>
  <dcterms:modified xsi:type="dcterms:W3CDTF">2024-11-30T01:32:49Z</dcterms:modified>
</cp:coreProperties>
</file>