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media/audio4.wav" ContentType="audio/wav"/>
  <Override PartName="/ppt/media/audio5.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12" r:id="rId2"/>
    <p:sldId id="414" r:id="rId3"/>
    <p:sldId id="427" r:id="rId4"/>
    <p:sldId id="372" r:id="rId5"/>
    <p:sldId id="376" r:id="rId6"/>
    <p:sldId id="395" r:id="rId7"/>
    <p:sldId id="397" r:id="rId8"/>
    <p:sldId id="401" r:id="rId9"/>
    <p:sldId id="385" r:id="rId10"/>
    <p:sldId id="404" r:id="rId11"/>
    <p:sldId id="405" r:id="rId12"/>
    <p:sldId id="407" r:id="rId13"/>
    <p:sldId id="392" r:id="rId14"/>
    <p:sldId id="408" r:id="rId15"/>
    <p:sldId id="425" r:id="rId16"/>
    <p:sldId id="426" r:id="rId17"/>
    <p:sldId id="393" r:id="rId18"/>
    <p:sldId id="260" r:id="rId19"/>
    <p:sldId id="415" r:id="rId20"/>
    <p:sldId id="416" r:id="rId21"/>
    <p:sldId id="417" r:id="rId22"/>
    <p:sldId id="418" r:id="rId23"/>
    <p:sldId id="419" r:id="rId24"/>
    <p:sldId id="420" r:id="rId25"/>
    <p:sldId id="421" r:id="rId26"/>
    <p:sldId id="422" r:id="rId27"/>
    <p:sldId id="423" r:id="rId28"/>
    <p:sldId id="4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0033"/>
    <a:srgbClr val="9900CC"/>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995" autoAdjust="0"/>
  </p:normalViewPr>
  <p:slideViewPr>
    <p:cSldViewPr snapToGrid="0">
      <p:cViewPr varScale="1">
        <p:scale>
          <a:sx n="68" d="100"/>
          <a:sy n="68" d="100"/>
        </p:scale>
        <p:origin x="-82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23-Nov-24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7664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red circle</a:t>
            </a:r>
            <a:r>
              <a:rPr lang="en-US" baseline="0" dirty="0" smtClean="0"/>
              <a:t> to turn the cards face down again.</a:t>
            </a:r>
            <a:endParaRPr lang="en-GB" dirty="0"/>
          </a:p>
        </p:txBody>
      </p:sp>
      <p:sp>
        <p:nvSpPr>
          <p:cNvPr id="4" name="Slide Number Placeholder 3"/>
          <p:cNvSpPr>
            <a:spLocks noGrp="1"/>
          </p:cNvSpPr>
          <p:nvPr>
            <p:ph type="sldNum" sz="quarter" idx="10"/>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106308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230328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Play the song,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ask pupils to sing and dance along the song.</a:t>
            </a:r>
            <a:r>
              <a:rPr lang="en-US" sz="1200" b="0" i="0" u="none" strike="noStrike" kern="1200" baseline="0" dirty="0" smtClean="0">
                <a:solidFill>
                  <a:schemeClr val="tx1"/>
                </a:solidFill>
                <a:effectLst/>
                <a:latin typeface="+mn-lt"/>
                <a:ea typeface="+mn-ea"/>
                <a:cs typeface="+mn-cs"/>
              </a:rPr>
              <a:t> W</a:t>
            </a:r>
            <a:r>
              <a:rPr lang="en-US" sz="1200" b="0" i="0" u="none" strike="noStrike" kern="1200" dirty="0" smtClean="0">
                <a:solidFill>
                  <a:schemeClr val="tx1"/>
                </a:solidFill>
                <a:effectLst/>
                <a:latin typeface="+mn-lt"/>
                <a:ea typeface="+mn-ea"/>
                <a:cs typeface="+mn-cs"/>
              </a:rPr>
              <a:t>hen the music stops, everybody has to stop moving. Pupils who can’t stop in time will be eliminated.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3623347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420207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Play music – audio track 80, then ask pupil to sing and dance along with the song, when the music stops, every body has to stop moving. Who can make it is the winner.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93032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choose</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correct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answer</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Divide </a:t>
            </a:r>
            <a:r>
              <a:rPr lang="pt-BR" sz="1800" dirty="0">
                <a:effectLst/>
                <a:latin typeface="Calibri" panose="020F0502020204030204" pitchFamily="34" charset="0"/>
                <a:ea typeface="Times New Roman" panose="02020603050405020304" pitchFamily="18" charset="0"/>
              </a:rPr>
              <a:t>the class into groups of four.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Give </a:t>
            </a:r>
            <a:r>
              <a:rPr lang="pt-BR" sz="1800" dirty="0">
                <a:effectLst/>
                <a:latin typeface="Calibri" panose="020F0502020204030204" pitchFamily="34" charset="0"/>
                <a:ea typeface="Times New Roman" panose="02020603050405020304" pitchFamily="18" charset="0"/>
              </a:rPr>
              <a:t>each group a sentence that is broken/cut </a:t>
            </a:r>
            <a:r>
              <a:rPr lang="pt-BR" sz="1800" dirty="0" smtClean="0">
                <a:effectLst/>
                <a:latin typeface="Calibri" panose="020F0502020204030204" pitchFamily="34" charset="0"/>
                <a:ea typeface="Times New Roman" panose="02020603050405020304" pitchFamily="18" charset="0"/>
              </a:rPr>
              <a:t>into </a:t>
            </a:r>
            <a:r>
              <a:rPr lang="pt-BR" sz="1800" dirty="0">
                <a:effectLst/>
                <a:latin typeface="Calibri" panose="020F0502020204030204" pitchFamily="34" charset="0"/>
                <a:ea typeface="Times New Roman" panose="02020603050405020304" pitchFamily="18" charset="0"/>
              </a:rPr>
              <a:t>pieces.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Ask </a:t>
            </a:r>
            <a:r>
              <a:rPr lang="pt-BR" sz="1800" dirty="0">
                <a:effectLst/>
                <a:latin typeface="Calibri" panose="020F0502020204030204" pitchFamily="34" charset="0"/>
                <a:ea typeface="Times New Roman" panose="02020603050405020304" pitchFamily="18" charset="0"/>
              </a:rPr>
              <a:t>them to arrange </a:t>
            </a:r>
            <a:r>
              <a:rPr lang="pt-BR" sz="1800" dirty="0" smtClean="0">
                <a:effectLst/>
                <a:latin typeface="Calibri" panose="020F0502020204030204" pitchFamily="34" charset="0"/>
                <a:ea typeface="Times New Roman" panose="02020603050405020304" pitchFamily="18" charset="0"/>
              </a:rPr>
              <a:t>the</a:t>
            </a:r>
            <a:r>
              <a:rPr lang="pt-BR" sz="1800" baseline="0" dirty="0" smtClean="0">
                <a:effectLst/>
                <a:latin typeface="Calibri" panose="020F0502020204030204" pitchFamily="34" charset="0"/>
                <a:ea typeface="Times New Roman" panose="02020603050405020304" pitchFamily="18" charset="0"/>
              </a:rPr>
              <a:t> words</a:t>
            </a:r>
            <a:r>
              <a:rPr lang="pt-BR" sz="1800" dirty="0" smtClean="0">
                <a:effectLst/>
                <a:latin typeface="Calibri" panose="020F0502020204030204" pitchFamily="34" charset="0"/>
                <a:ea typeface="Times New Roman" panose="02020603050405020304" pitchFamily="18" charset="0"/>
              </a:rPr>
              <a:t> </a:t>
            </a:r>
            <a:r>
              <a:rPr lang="pt-BR" sz="1800" dirty="0">
                <a:effectLst/>
                <a:latin typeface="Calibri" panose="020F0502020204030204" pitchFamily="34" charset="0"/>
                <a:ea typeface="Times New Roman" panose="02020603050405020304" pitchFamily="18" charset="0"/>
              </a:rPr>
              <a:t>to make a complete sentence, then read it aloud.</a:t>
            </a:r>
            <a:endParaRPr lang="en-US" sz="1800" dirty="0">
              <a:effectLst/>
              <a:latin typeface="Times New Roman" panose="02020603050405020304" pitchFamily="18" charset="0"/>
              <a:ea typeface="Times New Roman" panose="02020603050405020304" pitchFamily="18" charset="0"/>
            </a:endParaRPr>
          </a:p>
          <a:p>
            <a:pPr algn="just">
              <a:spcBef>
                <a:spcPts val="300"/>
              </a:spcBef>
            </a:pPr>
            <a:r>
              <a:rPr lang="pt-BR" sz="1800" dirty="0" smtClean="0">
                <a:effectLst/>
                <a:latin typeface="Calibri" panose="020F0502020204030204" pitchFamily="34" charset="0"/>
                <a:ea typeface="Times New Roman" panose="02020603050405020304" pitchFamily="18" charset="0"/>
              </a:rPr>
              <a:t>- The group that </a:t>
            </a:r>
            <a:r>
              <a:rPr lang="pt-BR" sz="1800" dirty="0">
                <a:effectLst/>
                <a:latin typeface="Calibri" panose="020F0502020204030204" pitchFamily="34" charset="0"/>
                <a:ea typeface="Times New Roman" panose="02020603050405020304" pitchFamily="18" charset="0"/>
              </a:rPr>
              <a:t>makes it first will be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32494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11162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322222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spc="-35" dirty="0">
                <a:effectLst/>
                <a:latin typeface="Calibri" panose="020F0502020204030204" pitchFamily="34" charset="0"/>
                <a:ea typeface="Times New Roman" panose="02020603050405020304" pitchFamily="18" charset="0"/>
              </a:rPr>
              <a:t>Game</a:t>
            </a:r>
            <a:r>
              <a:rPr lang="en-US" sz="1800" spc="-35" dirty="0">
                <a:effectLst/>
                <a:latin typeface="Calibri" panose="020F0502020204030204" pitchFamily="34" charset="0"/>
                <a:ea typeface="Times New Roman" panose="02020603050405020304" pitchFamily="18" charset="0"/>
              </a:rPr>
              <a:t>: Who says fast? Teacher points to the picture, pupils </a:t>
            </a:r>
            <a:r>
              <a:rPr lang="en-US" sz="1800" spc="-35" dirty="0" smtClean="0">
                <a:effectLst/>
                <a:latin typeface="Calibri" panose="020F0502020204030204" pitchFamily="34" charset="0"/>
                <a:ea typeface="Times New Roman" panose="02020603050405020304" pitchFamily="18" charset="0"/>
              </a:rPr>
              <a:t>say </a:t>
            </a:r>
            <a:r>
              <a:rPr lang="en-US" sz="1800" spc="-35" dirty="0">
                <a:effectLst/>
                <a:latin typeface="Calibri" panose="020F0502020204030204" pitchFamily="34" charset="0"/>
                <a:ea typeface="Times New Roman" panose="02020603050405020304" pitchFamily="18" charset="0"/>
              </a:rPr>
              <a:t>it as fast as they can. This can be played </a:t>
            </a:r>
            <a:r>
              <a:rPr lang="en-US" sz="1800" spc="-35" dirty="0" smtClean="0">
                <a:effectLst/>
                <a:latin typeface="Calibri" panose="020F0502020204030204" pitchFamily="34" charset="0"/>
                <a:ea typeface="Times New Roman" panose="02020603050405020304" pitchFamily="18" charset="0"/>
              </a:rPr>
              <a:t>individually</a:t>
            </a:r>
            <a:r>
              <a:rPr lang="en-US" sz="1800" spc="-35" baseline="0" dirty="0" smtClean="0">
                <a:effectLst/>
                <a:latin typeface="Calibri" panose="020F0502020204030204" pitchFamily="34" charset="0"/>
                <a:ea typeface="Times New Roman" panose="02020603050405020304" pitchFamily="18" charset="0"/>
              </a:rPr>
              <a:t> or </a:t>
            </a:r>
            <a:r>
              <a:rPr lang="en-US" sz="1800" spc="-35" dirty="0" smtClean="0">
                <a:effectLst/>
                <a:latin typeface="Calibri" panose="020F0502020204030204" pitchFamily="34" charset="0"/>
                <a:ea typeface="Times New Roman" panose="02020603050405020304" pitchFamily="18" charset="0"/>
              </a:rPr>
              <a:t>in teams.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422470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80436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Game: Choose the right pairs!</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Divide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the class into two teams. </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Each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pupil from each team comes to the board, choose a card from the left, then choose one from the right. If they match, he/she gets points for </a:t>
            </a: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their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team.</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86353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3097BF-AF8F-4E71-A3DA-257C2D676EDF}"/>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67A332-D8C5-4CD1-92B9-AC2490DA6931}"/>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86C97-EB0B-4E2D-9A0C-06A4710B76CB}"/>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91A36C-94A5-4427-9BAD-6BE6F8A379F7}"/>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A902D0-952D-4BFE-B74B-9E9A24FD6A99}"/>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0C8248A-E9F3-43D6-AAA4-FC0722F5B8BE}"/>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6" name="Footer Placeholder 5">
            <a:extLst>
              <a:ext uri="{FF2B5EF4-FFF2-40B4-BE49-F238E27FC236}">
                <a16:creationId xmlns:a16="http://schemas.microsoft.com/office/drawing/2014/main" xmlns=""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A25818-F9E3-451B-8CF9-D293853CC231}"/>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8" name="Footer Placeholder 7">
            <a:extLst>
              <a:ext uri="{FF2B5EF4-FFF2-40B4-BE49-F238E27FC236}">
                <a16:creationId xmlns:a16="http://schemas.microsoft.com/office/drawing/2014/main" xmlns=""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D54FC4-F380-4C58-8E19-05F3AFA750A8}"/>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4" name="Footer Placeholder 3">
            <a:extLst>
              <a:ext uri="{FF2B5EF4-FFF2-40B4-BE49-F238E27FC236}">
                <a16:creationId xmlns:a16="http://schemas.microsoft.com/office/drawing/2014/main" xmlns=""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A6F196-3D43-4521-AECB-6A0A273D1B17}"/>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3" name="Footer Placeholder 2">
            <a:extLst>
              <a:ext uri="{FF2B5EF4-FFF2-40B4-BE49-F238E27FC236}">
                <a16:creationId xmlns:a16="http://schemas.microsoft.com/office/drawing/2014/main" xmlns=""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11B269-6710-47AF-B147-2A7EFF4AEDD4}"/>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6" name="Footer Placeholder 5">
            <a:extLst>
              <a:ext uri="{FF2B5EF4-FFF2-40B4-BE49-F238E27FC236}">
                <a16:creationId xmlns:a16="http://schemas.microsoft.com/office/drawing/2014/main" xmlns=""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EB0299-BF2B-4A0D-A45E-15A1C2AA4B10}"/>
              </a:ext>
            </a:extLst>
          </p:cNvPr>
          <p:cNvSpPr>
            <a:spLocks noGrp="1"/>
          </p:cNvSpPr>
          <p:nvPr>
            <p:ph type="dt" sz="half" idx="10"/>
          </p:nvPr>
        </p:nvSpPr>
        <p:spPr/>
        <p:txBody>
          <a:bodyPr/>
          <a:lstStyle/>
          <a:p>
            <a:fld id="{3CC51003-8139-4886-B7D4-613B447DE265}" type="datetimeFigureOut">
              <a:rPr lang="en-US" smtClean="0"/>
              <a:t>23-Nov-24</a:t>
            </a:fld>
            <a:endParaRPr lang="en-US"/>
          </a:p>
        </p:txBody>
      </p:sp>
      <p:sp>
        <p:nvSpPr>
          <p:cNvPr id="6" name="Footer Placeholder 5">
            <a:extLst>
              <a:ext uri="{FF2B5EF4-FFF2-40B4-BE49-F238E27FC236}">
                <a16:creationId xmlns:a16="http://schemas.microsoft.com/office/drawing/2014/main" xmlns=""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23-Nov-24</a:t>
            </a:fld>
            <a:endParaRPr lang="en-US"/>
          </a:p>
        </p:txBody>
      </p:sp>
      <p:sp>
        <p:nvSpPr>
          <p:cNvPr id="5" name="Footer Placeholder 4">
            <a:extLst>
              <a:ext uri="{FF2B5EF4-FFF2-40B4-BE49-F238E27FC236}">
                <a16:creationId xmlns:a16="http://schemas.microsoft.com/office/drawing/2014/main" xmlns=""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3" Type="http://schemas.openxmlformats.org/officeDocument/2006/relationships/image" Target="../media/image26.gif"/><Relationship Id="rId7" Type="http://schemas.openxmlformats.org/officeDocument/2006/relationships/slide" Target="slide14.xml"/><Relationship Id="rId12"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2.xml"/><Relationship Id="rId5" Type="http://schemas.openxmlformats.org/officeDocument/2006/relationships/slide" Target="slide22.xml"/><Relationship Id="rId10" Type="http://schemas.openxmlformats.org/officeDocument/2006/relationships/slide" Target="slide17.xml"/><Relationship Id="rId4" Type="http://schemas.openxmlformats.org/officeDocument/2006/relationships/image" Target="../media/image27.png"/><Relationship Id="rId9" Type="http://schemas.openxmlformats.org/officeDocument/2006/relationships/slide" Target="slide1.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2.wdp"/><Relationship Id="rId5" Type="http://schemas.openxmlformats.org/officeDocument/2006/relationships/audio" Target="../media/audio5.wav"/><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 Id="rId14" Type="http://schemas.openxmlformats.org/officeDocument/2006/relationships/slide" Target="slide1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audio" Target="../media/audio5.wav"/><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30.png"/><Relationship Id="rId14"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audio" Target="../media/audio5.wav"/><Relationship Id="rId10" Type="http://schemas.openxmlformats.org/officeDocument/2006/relationships/image" Target="../media/image31.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slide" Target="slide1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audio" Target="../media/audio5.wav"/><Relationship Id="rId15" Type="http://schemas.openxmlformats.org/officeDocument/2006/relationships/slide" Target="slide12.xml"/><Relationship Id="rId10" Type="http://schemas.openxmlformats.org/officeDocument/2006/relationships/image" Target="../media/image31.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audio" Target="../media/audio5.wav"/><Relationship Id="rId10" Type="http://schemas.openxmlformats.org/officeDocument/2006/relationships/image" Target="../media/image31.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slide" Target="slide12.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audio" Target="../media/audio5.wav"/><Relationship Id="rId10" Type="http://schemas.openxmlformats.org/officeDocument/2006/relationships/image" Target="../media/image31.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slide" Target="slide12.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audio" Target="../media/audio5.wav"/><Relationship Id="rId10" Type="http://schemas.openxmlformats.org/officeDocument/2006/relationships/image" Target="../media/image31.png"/><Relationship Id="rId4" Type="http://schemas.openxmlformats.org/officeDocument/2006/relationships/audio" Target="../media/audio4.wav"/><Relationship Id="rId9" Type="http://schemas.microsoft.com/office/2007/relationships/hdphoto" Target="../media/hdphoto2.wdp"/><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13581078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01" y="198217"/>
            <a:ext cx="10572750" cy="6524625"/>
          </a:xfrm>
          <a:prstGeom prst="rect">
            <a:avLst/>
          </a:prstGeom>
        </p:spPr>
      </p:pic>
      <p:sp>
        <p:nvSpPr>
          <p:cNvPr id="5" name="Rectangle 4">
            <a:extLst>
              <a:ext uri="{FF2B5EF4-FFF2-40B4-BE49-F238E27FC236}">
                <a16:creationId xmlns:a16="http://schemas.microsoft.com/office/drawing/2014/main" xmlns="" id="{AAFDF672-07CC-4E61-9DEE-92873DC22848}"/>
              </a:ext>
            </a:extLst>
          </p:cNvPr>
          <p:cNvSpPr/>
          <p:nvPr/>
        </p:nvSpPr>
        <p:spPr>
          <a:xfrm>
            <a:off x="3734789" y="3106586"/>
            <a:ext cx="925253" cy="707886"/>
          </a:xfrm>
          <a:prstGeom prst="rect">
            <a:avLst/>
          </a:prstGeom>
          <a:noFill/>
        </p:spPr>
        <p:txBody>
          <a:bodyPr wrap="none" lIns="91440" tIns="45720" rIns="91440" bIns="45720">
            <a:spAutoFit/>
          </a:bodyPr>
          <a:lstStyle/>
          <a:p>
            <a:pPr algn="ctr"/>
            <a:r>
              <a:rPr lang="en-US" sz="400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pen</a:t>
            </a:r>
            <a:endParaRPr lang="en-US" sz="4000" cap="none" spc="0" dirty="0">
              <a:ln w="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0CB44775-261B-4A8B-AE40-1861E586FD96}"/>
              </a:ext>
            </a:extLst>
          </p:cNvPr>
          <p:cNvSpPr/>
          <p:nvPr/>
        </p:nvSpPr>
        <p:spPr>
          <a:xfrm>
            <a:off x="9341493" y="3106586"/>
            <a:ext cx="1566454" cy="707886"/>
          </a:xfrm>
          <a:prstGeom prst="rect">
            <a:avLst/>
          </a:prstGeom>
          <a:noFill/>
        </p:spPr>
        <p:txBody>
          <a:bodyPr wrap="none" lIns="91440" tIns="45720" rIns="91440" bIns="45720">
            <a:spAutoFit/>
          </a:bodyPr>
          <a:lstStyle/>
          <a:p>
            <a:pPr algn="ctr"/>
            <a:r>
              <a:rPr lang="en-US" sz="4000" b="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book</a:t>
            </a:r>
            <a:endParaRPr lang="en-US" sz="4000" b="0" cap="none" spc="0" dirty="0">
              <a:ln w="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D861AA9A-A6B5-45D0-A84A-C9BF29D056ED}"/>
              </a:ext>
            </a:extLst>
          </p:cNvPr>
          <p:cNvSpPr/>
          <p:nvPr/>
        </p:nvSpPr>
        <p:spPr>
          <a:xfrm>
            <a:off x="2170421" y="6092708"/>
            <a:ext cx="1773242" cy="553998"/>
          </a:xfrm>
          <a:prstGeom prst="rect">
            <a:avLst/>
          </a:prstGeom>
          <a:noFill/>
        </p:spPr>
        <p:txBody>
          <a:bodyPr wrap="none" lIns="91440" tIns="45720" rIns="91440" bIns="45720">
            <a:spAutoFit/>
          </a:bodyPr>
          <a:lstStyle/>
          <a:p>
            <a:pPr algn="ctr"/>
            <a:r>
              <a:rPr lang="en-US" sz="300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have a ruler</a:t>
            </a:r>
            <a:endParaRPr lang="en-US" sz="3000" cap="none" spc="-150" dirty="0">
              <a:ln w="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34CA275E-9A24-41D7-8387-09E99309EC1F}"/>
              </a:ext>
            </a:extLst>
          </p:cNvPr>
          <p:cNvSpPr/>
          <p:nvPr/>
        </p:nvSpPr>
        <p:spPr>
          <a:xfrm>
            <a:off x="8032590" y="6092708"/>
            <a:ext cx="2792752" cy="553998"/>
          </a:xfrm>
          <a:prstGeom prst="rect">
            <a:avLst/>
          </a:prstGeom>
          <a:noFill/>
        </p:spPr>
        <p:txBody>
          <a:bodyPr wrap="none" lIns="91440" tIns="45720" rIns="91440" bIns="45720">
            <a:spAutoFit/>
          </a:bodyPr>
          <a:lstStyle/>
          <a:p>
            <a:pPr algn="ctr"/>
            <a:r>
              <a:rPr lang="en-US" sz="3000" b="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have a </a:t>
            </a:r>
            <a:r>
              <a:rPr lang="en-US" sz="3000" b="0" cap="none" spc="-150" dirty="0" smtClean="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school bag</a:t>
            </a:r>
            <a:endParaRPr lang="en-US" sz="3000" b="0" cap="none" spc="-150"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0-#ppt_w/2"/>
                                          </p:val>
                                        </p:tav>
                                        <p:tav tm="100000">
                                          <p:val>
                                            <p:strVal val="#ppt_x"/>
                                          </p:val>
                                        </p:tav>
                                      </p:tavLst>
                                    </p:anim>
                                    <p:anim calcmode="lin" valueType="num">
                                      <p:cBhvr additive="base">
                                        <p:cTn id="1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0-#ppt_w/2"/>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fill="hold"/>
                                        <p:tgtEl>
                                          <p:spTgt spid="8"/>
                                        </p:tgtEl>
                                        <p:attrNameLst>
                                          <p:attrName>ppt_x</p:attrName>
                                        </p:attrNameLst>
                                      </p:cBhvr>
                                      <p:tavLst>
                                        <p:tav tm="0">
                                          <p:val>
                                            <p:strVal val="0-#ppt_w/2"/>
                                          </p:val>
                                        </p:tav>
                                        <p:tav tm="100000">
                                          <p:val>
                                            <p:strVal val="#ppt_x"/>
                                          </p:val>
                                        </p:tav>
                                      </p:tavLst>
                                    </p:anim>
                                    <p:anim calcmode="lin" valueType="num">
                                      <p:cBhvr additive="base">
                                        <p:cTn id="26"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601" y="879125"/>
            <a:ext cx="1641913" cy="1399119"/>
          </a:xfrm>
          <a:prstGeom prst="rect">
            <a:avLst/>
          </a:prstGeom>
        </p:spPr>
      </p:pic>
      <p:sp>
        <p:nvSpPr>
          <p:cNvPr id="43" name="Text Placeholder 7">
            <a:extLst>
              <a:ext uri="{FF2B5EF4-FFF2-40B4-BE49-F238E27FC236}">
                <a16:creationId xmlns:a16="http://schemas.microsoft.com/office/drawing/2014/main" xmlns=""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1909783" y="469682"/>
            <a:ext cx="1071322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Game</a:t>
            </a: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 Choose the right pairs!</a:t>
            </a:r>
          </a:p>
        </p:txBody>
      </p:sp>
    </p:spTree>
    <p:extLst>
      <p:ext uri="{BB962C8B-B14F-4D97-AF65-F5344CB8AC3E}">
        <p14:creationId xmlns:p14="http://schemas.microsoft.com/office/powerpoint/2010/main" val="2441079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00E37FD-9CE5-4046-B6C9-B48D217C3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28986" y="4107818"/>
            <a:ext cx="3087479" cy="1961994"/>
          </a:xfrm>
          <a:prstGeom prst="rect">
            <a:avLst/>
          </a:prstGeom>
        </p:spPr>
      </p:pic>
      <p:pic>
        <p:nvPicPr>
          <p:cNvPr id="5" name="Picture 4">
            <a:extLst>
              <a:ext uri="{FF2B5EF4-FFF2-40B4-BE49-F238E27FC236}">
                <a16:creationId xmlns:a16="http://schemas.microsoft.com/office/drawing/2014/main" xmlns="" id="{0A957AFA-DE8D-4C83-97B2-7AA3CBAB8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12" y="383680"/>
            <a:ext cx="1966773" cy="2644056"/>
          </a:xfrm>
          <a:prstGeom prst="rect">
            <a:avLst/>
          </a:prstGeom>
        </p:spPr>
      </p:pic>
      <p:cxnSp>
        <p:nvCxnSpPr>
          <p:cNvPr id="7" name="Straight Connector 6">
            <a:extLst>
              <a:ext uri="{FF2B5EF4-FFF2-40B4-BE49-F238E27FC236}">
                <a16:creationId xmlns:a16="http://schemas.microsoft.com/office/drawing/2014/main" xmlns="" id="{B4DF5E25-4125-4BED-A4E1-6322D86E51E3}"/>
              </a:ext>
            </a:extLst>
          </p:cNvPr>
          <p:cNvCxnSpPr/>
          <p:nvPr/>
        </p:nvCxnSpPr>
        <p:spPr>
          <a:xfrm>
            <a:off x="606669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A364E4B-3606-41A7-9581-3E912A090AB6}"/>
              </a:ext>
            </a:extLst>
          </p:cNvPr>
          <p:cNvCxnSpPr/>
          <p:nvPr/>
        </p:nvCxnSpPr>
        <p:spPr>
          <a:xfrm>
            <a:off x="3001105"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2CCBF5C-FFC3-4C18-BFA0-F556BC3679CB}"/>
              </a:ext>
            </a:extLst>
          </p:cNvPr>
          <p:cNvCxnSpPr/>
          <p:nvPr/>
        </p:nvCxnSpPr>
        <p:spPr>
          <a:xfrm>
            <a:off x="9114692"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461146A-DA1E-4033-B02F-2E6A0715E8AD}"/>
              </a:ext>
            </a:extLst>
          </p:cNvPr>
          <p:cNvCxnSpPr>
            <a:cxnSpLocks/>
          </p:cNvCxnSpPr>
          <p:nvPr/>
        </p:nvCxnSpPr>
        <p:spPr>
          <a:xfrm>
            <a:off x="-29310" y="3411416"/>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AC732E5A-6D1A-4A20-9DCE-146F594C8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541" y="444109"/>
            <a:ext cx="2558368" cy="2558368"/>
          </a:xfrm>
          <a:prstGeom prst="rect">
            <a:avLst/>
          </a:prstGeom>
        </p:spPr>
      </p:pic>
      <p:pic>
        <p:nvPicPr>
          <p:cNvPr id="16" name="Picture 15">
            <a:extLst>
              <a:ext uri="{FF2B5EF4-FFF2-40B4-BE49-F238E27FC236}">
                <a16:creationId xmlns:a16="http://schemas.microsoft.com/office/drawing/2014/main" xmlns="" id="{26FD8E86-D29E-494A-84E7-2D23F5809D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115632" y="4091368"/>
            <a:ext cx="3277755" cy="2185169"/>
          </a:xfrm>
          <a:prstGeom prst="rect">
            <a:avLst/>
          </a:prstGeom>
        </p:spPr>
      </p:pic>
      <p:sp>
        <p:nvSpPr>
          <p:cNvPr id="19" name="Rectangle 18">
            <a:extLst>
              <a:ext uri="{FF2B5EF4-FFF2-40B4-BE49-F238E27FC236}">
                <a16:creationId xmlns:a16="http://schemas.microsoft.com/office/drawing/2014/main" xmlns="" id="{B1ED7348-2965-41AB-8591-15836DE64094}"/>
              </a:ext>
            </a:extLst>
          </p:cNvPr>
          <p:cNvSpPr/>
          <p:nvPr/>
        </p:nvSpPr>
        <p:spPr>
          <a:xfrm>
            <a:off x="6475923" y="846757"/>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ruler.</a:t>
            </a:r>
          </a:p>
        </p:txBody>
      </p:sp>
      <p:sp>
        <p:nvSpPr>
          <p:cNvPr id="20" name="Rectangle 19">
            <a:extLst>
              <a:ext uri="{FF2B5EF4-FFF2-40B4-BE49-F238E27FC236}">
                <a16:creationId xmlns:a16="http://schemas.microsoft.com/office/drawing/2014/main" xmlns="" id="{01E53DC5-D9F4-408B-9FD5-57AAA62FE33A}"/>
              </a:ext>
            </a:extLst>
          </p:cNvPr>
          <p:cNvSpPr/>
          <p:nvPr/>
        </p:nvSpPr>
        <p:spPr>
          <a:xfrm>
            <a:off x="6424944"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pencil.</a:t>
            </a:r>
          </a:p>
        </p:txBody>
      </p:sp>
      <p:sp>
        <p:nvSpPr>
          <p:cNvPr id="21" name="Rectangle 20">
            <a:extLst>
              <a:ext uri="{FF2B5EF4-FFF2-40B4-BE49-F238E27FC236}">
                <a16:creationId xmlns:a16="http://schemas.microsoft.com/office/drawing/2014/main" xmlns="" id="{3791D9CA-99C1-4DD7-90AB-9C38E63EA938}"/>
              </a:ext>
            </a:extLst>
          </p:cNvPr>
          <p:cNvSpPr/>
          <p:nvPr/>
        </p:nvSpPr>
        <p:spPr>
          <a:xfrm>
            <a:off x="9472945"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bag.</a:t>
            </a:r>
          </a:p>
        </p:txBody>
      </p:sp>
      <p:sp>
        <p:nvSpPr>
          <p:cNvPr id="22" name="Rectangle 21">
            <a:extLst>
              <a:ext uri="{FF2B5EF4-FFF2-40B4-BE49-F238E27FC236}">
                <a16:creationId xmlns:a16="http://schemas.microsoft.com/office/drawing/2014/main" xmlns="" id="{B79922E6-77B5-4FCE-A069-1343067CB101}"/>
              </a:ext>
            </a:extLst>
          </p:cNvPr>
          <p:cNvSpPr/>
          <p:nvPr/>
        </p:nvSpPr>
        <p:spPr>
          <a:xfrm>
            <a:off x="9523924" y="856855"/>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a:t>
            </a:r>
          </a:p>
        </p:txBody>
      </p:sp>
      <p:sp>
        <p:nvSpPr>
          <p:cNvPr id="25" name="Rectangle 20">
            <a:extLst>
              <a:ext uri="{FF2B5EF4-FFF2-40B4-BE49-F238E27FC236}">
                <a16:creationId xmlns:a16="http://schemas.microsoft.com/office/drawing/2014/main" xmlns="" id="{4D283589-7654-44C6-9B48-D314729AA959}"/>
              </a:ext>
            </a:extLst>
          </p:cNvPr>
          <p:cNvSpPr/>
          <p:nvPr/>
        </p:nvSpPr>
        <p:spPr>
          <a:xfrm>
            <a:off x="19114"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3</a:t>
            </a:r>
          </a:p>
        </p:txBody>
      </p:sp>
      <p:sp>
        <p:nvSpPr>
          <p:cNvPr id="26" name="&quot;No&quot; Symbol 21">
            <a:extLst>
              <a:ext uri="{FF2B5EF4-FFF2-40B4-BE49-F238E27FC236}">
                <a16:creationId xmlns:a16="http://schemas.microsoft.com/office/drawing/2014/main" xmlns="" id="{CCAC2447-863A-44DB-BA2F-345DB29072F5}"/>
              </a:ext>
            </a:extLst>
          </p:cNvPr>
          <p:cNvSpPr/>
          <p:nvPr/>
        </p:nvSpPr>
        <p:spPr>
          <a:xfrm>
            <a:off x="2252463"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9" name="Rectangle 44">
            <a:extLst>
              <a:ext uri="{FF2B5EF4-FFF2-40B4-BE49-F238E27FC236}">
                <a16:creationId xmlns:a16="http://schemas.microsoft.com/office/drawing/2014/main" xmlns="" id="{CA908D8A-BD1E-458C-8E2B-F73C08A27534}"/>
              </a:ext>
            </a:extLst>
          </p:cNvPr>
          <p:cNvSpPr/>
          <p:nvPr/>
        </p:nvSpPr>
        <p:spPr>
          <a:xfrm>
            <a:off x="23444" y="0"/>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1</a:t>
            </a:r>
          </a:p>
        </p:txBody>
      </p:sp>
      <p:sp>
        <p:nvSpPr>
          <p:cNvPr id="30" name="&quot;No&quot; Symbol 45">
            <a:extLst>
              <a:ext uri="{FF2B5EF4-FFF2-40B4-BE49-F238E27FC236}">
                <a16:creationId xmlns:a16="http://schemas.microsoft.com/office/drawing/2014/main" xmlns="" id="{D62DBBB0-6ECC-487B-8711-01FF2E964BA9}"/>
              </a:ext>
            </a:extLst>
          </p:cNvPr>
          <p:cNvSpPr/>
          <p:nvPr/>
        </p:nvSpPr>
        <p:spPr>
          <a:xfrm>
            <a:off x="2200829" y="2662741"/>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1" name="Rectangle 44">
            <a:extLst>
              <a:ext uri="{FF2B5EF4-FFF2-40B4-BE49-F238E27FC236}">
                <a16:creationId xmlns:a16="http://schemas.microsoft.com/office/drawing/2014/main" xmlns="" id="{56554AA4-C0D8-45A4-82A7-8D773611E323}"/>
              </a:ext>
            </a:extLst>
          </p:cNvPr>
          <p:cNvSpPr/>
          <p:nvPr/>
        </p:nvSpPr>
        <p:spPr>
          <a:xfrm>
            <a:off x="3059260" y="-16782"/>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2</a:t>
            </a:r>
          </a:p>
        </p:txBody>
      </p:sp>
      <p:sp>
        <p:nvSpPr>
          <p:cNvPr id="32" name="&quot;No&quot; Symbol 45">
            <a:extLst>
              <a:ext uri="{FF2B5EF4-FFF2-40B4-BE49-F238E27FC236}">
                <a16:creationId xmlns:a16="http://schemas.microsoft.com/office/drawing/2014/main" xmlns="" id="{C1724546-7912-4516-B105-B877BD236B24}"/>
              </a:ext>
            </a:extLst>
          </p:cNvPr>
          <p:cNvSpPr/>
          <p:nvPr/>
        </p:nvSpPr>
        <p:spPr>
          <a:xfrm>
            <a:off x="5236645"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3" name="Rectangle 20">
            <a:extLst>
              <a:ext uri="{FF2B5EF4-FFF2-40B4-BE49-F238E27FC236}">
                <a16:creationId xmlns:a16="http://schemas.microsoft.com/office/drawing/2014/main" xmlns="" id="{CEF19B6E-C0D7-4113-9AC9-DD24B9A932E0}"/>
              </a:ext>
            </a:extLst>
          </p:cNvPr>
          <p:cNvSpPr/>
          <p:nvPr/>
        </p:nvSpPr>
        <p:spPr>
          <a:xfrm>
            <a:off x="3054437"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4</a:t>
            </a:r>
          </a:p>
        </p:txBody>
      </p:sp>
      <p:sp>
        <p:nvSpPr>
          <p:cNvPr id="34" name="&quot;No&quot; Symbol 21">
            <a:extLst>
              <a:ext uri="{FF2B5EF4-FFF2-40B4-BE49-F238E27FC236}">
                <a16:creationId xmlns:a16="http://schemas.microsoft.com/office/drawing/2014/main" xmlns="" id="{4B824813-F4CD-441C-8F8A-A895064BC86A}"/>
              </a:ext>
            </a:extLst>
          </p:cNvPr>
          <p:cNvSpPr/>
          <p:nvPr/>
        </p:nvSpPr>
        <p:spPr>
          <a:xfrm>
            <a:off x="5287786"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5" name="Rectangle 44">
            <a:extLst>
              <a:ext uri="{FF2B5EF4-FFF2-40B4-BE49-F238E27FC236}">
                <a16:creationId xmlns:a16="http://schemas.microsoft.com/office/drawing/2014/main" xmlns="" id="{491F3FC4-FBF9-471D-AF08-639FEB2D041A}"/>
              </a:ext>
            </a:extLst>
          </p:cNvPr>
          <p:cNvSpPr/>
          <p:nvPr/>
        </p:nvSpPr>
        <p:spPr>
          <a:xfrm>
            <a:off x="6093644" y="-16782"/>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a</a:t>
            </a:r>
          </a:p>
        </p:txBody>
      </p:sp>
      <p:sp>
        <p:nvSpPr>
          <p:cNvPr id="36" name="&quot;No&quot; Symbol 45">
            <a:extLst>
              <a:ext uri="{FF2B5EF4-FFF2-40B4-BE49-F238E27FC236}">
                <a16:creationId xmlns:a16="http://schemas.microsoft.com/office/drawing/2014/main" xmlns="" id="{028368FA-8C56-443C-B400-01C7EBDF6DDB}"/>
              </a:ext>
            </a:extLst>
          </p:cNvPr>
          <p:cNvSpPr/>
          <p:nvPr/>
        </p:nvSpPr>
        <p:spPr>
          <a:xfrm>
            <a:off x="8271029"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7" name="Rectangle 44">
            <a:extLst>
              <a:ext uri="{FF2B5EF4-FFF2-40B4-BE49-F238E27FC236}">
                <a16:creationId xmlns:a16="http://schemas.microsoft.com/office/drawing/2014/main" xmlns="" id="{5AD1D47A-DD7A-4811-86EA-B1673758E333}"/>
              </a:ext>
            </a:extLst>
          </p:cNvPr>
          <p:cNvSpPr/>
          <p:nvPr/>
        </p:nvSpPr>
        <p:spPr>
          <a:xfrm>
            <a:off x="9186184" y="-28146"/>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b</a:t>
            </a:r>
          </a:p>
        </p:txBody>
      </p:sp>
      <p:sp>
        <p:nvSpPr>
          <p:cNvPr id="38" name="&quot;No&quot; Symbol 45">
            <a:extLst>
              <a:ext uri="{FF2B5EF4-FFF2-40B4-BE49-F238E27FC236}">
                <a16:creationId xmlns:a16="http://schemas.microsoft.com/office/drawing/2014/main" xmlns="" id="{DF4B310A-DACD-408C-954E-94E0669E9D59}"/>
              </a:ext>
            </a:extLst>
          </p:cNvPr>
          <p:cNvSpPr/>
          <p:nvPr/>
        </p:nvSpPr>
        <p:spPr>
          <a:xfrm>
            <a:off x="11363569" y="2634595"/>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9" name="Rectangle 44">
            <a:extLst>
              <a:ext uri="{FF2B5EF4-FFF2-40B4-BE49-F238E27FC236}">
                <a16:creationId xmlns:a16="http://schemas.microsoft.com/office/drawing/2014/main" xmlns="" id="{4804526E-BAD4-444E-B5BD-81DA4808E67B}"/>
              </a:ext>
            </a:extLst>
          </p:cNvPr>
          <p:cNvSpPr/>
          <p:nvPr/>
        </p:nvSpPr>
        <p:spPr>
          <a:xfrm>
            <a:off x="6103184" y="3460657"/>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c</a:t>
            </a:r>
          </a:p>
        </p:txBody>
      </p:sp>
      <p:sp>
        <p:nvSpPr>
          <p:cNvPr id="40" name="&quot;No&quot; Symbol 45">
            <a:extLst>
              <a:ext uri="{FF2B5EF4-FFF2-40B4-BE49-F238E27FC236}">
                <a16:creationId xmlns:a16="http://schemas.microsoft.com/office/drawing/2014/main" xmlns="" id="{53B2970F-9CBE-49CD-83EC-73E2946D06E0}"/>
              </a:ext>
            </a:extLst>
          </p:cNvPr>
          <p:cNvSpPr/>
          <p:nvPr/>
        </p:nvSpPr>
        <p:spPr>
          <a:xfrm>
            <a:off x="8280569" y="6123398"/>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41" name="Rectangle 44">
            <a:extLst>
              <a:ext uri="{FF2B5EF4-FFF2-40B4-BE49-F238E27FC236}">
                <a16:creationId xmlns:a16="http://schemas.microsoft.com/office/drawing/2014/main" xmlns="" id="{833CA655-1162-4B86-9DB5-07E26E8C3B6E}"/>
              </a:ext>
            </a:extLst>
          </p:cNvPr>
          <p:cNvSpPr/>
          <p:nvPr/>
        </p:nvSpPr>
        <p:spPr>
          <a:xfrm>
            <a:off x="9186184" y="3457148"/>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d</a:t>
            </a:r>
            <a:endPar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endParaRPr>
          </a:p>
        </p:txBody>
      </p:sp>
      <p:sp>
        <p:nvSpPr>
          <p:cNvPr id="42" name="&quot;No&quot; Symbol 45">
            <a:extLst>
              <a:ext uri="{FF2B5EF4-FFF2-40B4-BE49-F238E27FC236}">
                <a16:creationId xmlns:a16="http://schemas.microsoft.com/office/drawing/2014/main" xmlns="" id="{49136DB7-7466-4BF6-8794-9D3A8F8894C8}"/>
              </a:ext>
            </a:extLst>
          </p:cNvPr>
          <p:cNvSpPr/>
          <p:nvPr/>
        </p:nvSpPr>
        <p:spPr>
          <a:xfrm>
            <a:off x="11363569" y="611988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67436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1"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1"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1"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1"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up)">
                                      <p:cBhvr>
                                        <p:cTn id="61" dur="500"/>
                                        <p:tgtEl>
                                          <p:spTgt spid="35"/>
                                        </p:tgtEl>
                                      </p:cBhvr>
                                    </p:animEffec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1"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1"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500"/>
                                        <p:tgtEl>
                                          <p:spTgt spid="39"/>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grpId="1"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up)">
                                      <p:cBhvr>
                                        <p:cTn id="97" dur="500"/>
                                        <p:tgtEl>
                                          <p:spTgt spid="41"/>
                                        </p:tgtEl>
                                      </p:cBhvr>
                                    </p:animEffect>
                                  </p:childTnLst>
                                </p:cTn>
                              </p:par>
                            </p:childTnLst>
                          </p:cTn>
                        </p:par>
                      </p:childTnLst>
                    </p:cTn>
                  </p:par>
                </p:childTnLst>
              </p:cTn>
              <p:nextCondLst>
                <p:cond evt="onClick" delay="0">
                  <p:tgtEl>
                    <p:spTgt spid="42"/>
                  </p:tgtEl>
                </p:cond>
              </p:nextCondLst>
            </p:seq>
          </p:childTnLst>
        </p:cTn>
      </p:par>
    </p:tnLst>
    <p:bldLst>
      <p:bldP spid="25" grpId="0" animBg="1"/>
      <p:bldP spid="25" grpId="1" animBg="1"/>
      <p:bldP spid="29" grpId="0" animBg="1"/>
      <p:bldP spid="29" grpId="1" animBg="1"/>
      <p:bldP spid="31" grpId="0" animBg="1"/>
      <p:bldP spid="31"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Text Placeholder 7">
            <a:extLst>
              <a:ext uri="{FF2B5EF4-FFF2-40B4-BE49-F238E27FC236}">
                <a16:creationId xmlns:a16="http://schemas.microsoft.com/office/drawing/2014/main" xmlns="" id="{38FC2628-C0A8-465F-86CA-405B142DA601}"/>
              </a:ext>
            </a:extLst>
          </p:cNvPr>
          <p:cNvSpPr txBox="1">
            <a:spLocks/>
          </p:cNvSpPr>
          <p:nvPr/>
        </p:nvSpPr>
        <p:spPr>
          <a:xfrm>
            <a:off x="2565293" y="745888"/>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smtClean="0">
                <a:ln>
                  <a:solidFill>
                    <a:schemeClr val="bg1"/>
                  </a:solidFill>
                </a:ln>
                <a:solidFill>
                  <a:schemeClr val="bg1"/>
                </a:solidFill>
                <a:latin typeface="Amasis MT Pro Black" panose="02040A04050005020304" pitchFamily="18" charset="0"/>
                <a:cs typeface="Leelawadee" panose="020B0502040204020203" pitchFamily="34" charset="-34"/>
              </a:rPr>
              <a:t>6. 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sing.</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1409089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57162" y="257175"/>
            <a:ext cx="11877675" cy="6343650"/>
          </a:xfrm>
          <a:prstGeom prst="rect">
            <a:avLst/>
          </a:prstGeom>
        </p:spPr>
      </p:pic>
      <p:pic>
        <p:nvPicPr>
          <p:cNvPr id="2" name="Track 80">
            <a:hlinkClick r:id="" action="ppaction://media"/>
            <a:extLst>
              <a:ext uri="{FF2B5EF4-FFF2-40B4-BE49-F238E27FC236}">
                <a16:creationId xmlns:a16="http://schemas.microsoft.com/office/drawing/2014/main" xmlns="" id="{2E12F636-EDFE-44F6-A309-59B22D712D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6747" y="444053"/>
            <a:ext cx="609600" cy="609600"/>
          </a:xfrm>
          <a:prstGeom prst="rect">
            <a:avLst/>
          </a:prstGeom>
        </p:spPr>
      </p:pic>
    </p:spTree>
    <p:extLst>
      <p:ext uri="{BB962C8B-B14F-4D97-AF65-F5344CB8AC3E}">
        <p14:creationId xmlns:p14="http://schemas.microsoft.com/office/powerpoint/2010/main" val="24324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46566B-24F3-44BB-91DB-C0A6C1D2D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pic>
        <p:nvPicPr>
          <p:cNvPr id="5" name="Track 80">
            <a:hlinkClick r:id="" action="ppaction://media"/>
            <a:extLst>
              <a:ext uri="{FF2B5EF4-FFF2-40B4-BE49-F238E27FC236}">
                <a16:creationId xmlns:a16="http://schemas.microsoft.com/office/drawing/2014/main" xmlns="" id="{940D7FCA-7DD5-4069-9245-64ADF9580C15}"/>
              </a:ext>
            </a:extLst>
          </p:cNvPr>
          <p:cNvPicPr>
            <a:picLocks noChangeAspect="1"/>
          </p:cNvPicPr>
          <p:nvPr>
            <a:audioFile r:link="rId1"/>
            <p:extLst>
              <p:ext uri="{DAA4B4D4-6D71-4841-9C94-3DE7FCFB9230}">
                <p14:media xmlns:p14="http://schemas.microsoft.com/office/powerpoint/2010/main" r:embed="rId2">
                  <p14:trim st="14454"/>
                </p14:media>
              </p:ext>
            </p:extLst>
          </p:nvPr>
        </p:nvPicPr>
        <p:blipFill>
          <a:blip r:embed="rId6"/>
          <a:stretch>
            <a:fillRect/>
          </a:stretch>
        </p:blipFill>
        <p:spPr>
          <a:xfrm>
            <a:off x="10908322" y="4449109"/>
            <a:ext cx="1057705" cy="1057705"/>
          </a:xfrm>
          <a:prstGeom prst="rect">
            <a:avLst/>
          </a:prstGeom>
        </p:spPr>
      </p:pic>
      <p:sp>
        <p:nvSpPr>
          <p:cNvPr id="6" name="Oval 5">
            <a:hlinkClick r:id="rId7" action="ppaction://hlinksldjump"/>
            <a:extLst>
              <a:ext uri="{FF2B5EF4-FFF2-40B4-BE49-F238E27FC236}">
                <a16:creationId xmlns:a16="http://schemas.microsoft.com/office/drawing/2014/main" xmlns="" id="{F4A2DB93-78A1-4A3A-A955-EFDACA67AA8A}"/>
              </a:ext>
            </a:extLst>
          </p:cNvPr>
          <p:cNvSpPr/>
          <p:nvPr/>
        </p:nvSpPr>
        <p:spPr>
          <a:xfrm>
            <a:off x="10219278" y="5506814"/>
            <a:ext cx="1972722"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stop</a:t>
            </a:r>
          </a:p>
        </p:txBody>
      </p:sp>
    </p:spTree>
    <p:extLst>
      <p:ext uri="{BB962C8B-B14F-4D97-AF65-F5344CB8AC3E}">
        <p14:creationId xmlns:p14="http://schemas.microsoft.com/office/powerpoint/2010/main" val="47456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5" fill="hold"/>
                                        <p:tgtEl>
                                          <p:spTgt spid="5"/>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46566B-24F3-44BB-91DB-C0A6C1D2D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sp>
        <p:nvSpPr>
          <p:cNvPr id="3" name="Oval 2">
            <a:hlinkClick r:id="rId4" action="ppaction://hlinksldjump"/>
            <a:extLst>
              <a:ext uri="{FF2B5EF4-FFF2-40B4-BE49-F238E27FC236}">
                <a16:creationId xmlns:a16="http://schemas.microsoft.com/office/drawing/2014/main" xmlns="" id="{997AC92E-A16E-4777-AA7F-A469C34C1DA7}"/>
              </a:ext>
            </a:extLst>
          </p:cNvPr>
          <p:cNvSpPr/>
          <p:nvPr/>
        </p:nvSpPr>
        <p:spPr>
          <a:xfrm>
            <a:off x="9626353" y="5426754"/>
            <a:ext cx="2565647"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music</a:t>
            </a:r>
          </a:p>
        </p:txBody>
      </p:sp>
    </p:spTree>
    <p:extLst>
      <p:ext uri="{BB962C8B-B14F-4D97-AF65-F5344CB8AC3E}">
        <p14:creationId xmlns:p14="http://schemas.microsoft.com/office/powerpoint/2010/main" val="2106661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746" y="1334044"/>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E5D2F34D-80F9-4B23-B5E3-B4E1ADFC851B}"/>
              </a:ext>
            </a:extLst>
          </p:cNvPr>
          <p:cNvSpPr txBox="1">
            <a:spLocks/>
          </p:cNvSpPr>
          <p:nvPr/>
        </p:nvSpPr>
        <p:spPr>
          <a:xfrm>
            <a:off x="3416944" y="859545"/>
            <a:ext cx="7961770"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794227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xmlns="" id="{47B77E0B-A49D-46D0-968F-E1FD5FC9F621}"/>
              </a:ext>
            </a:extLst>
          </p:cNvPr>
          <p:cNvSpPr txBox="1">
            <a:spLocks/>
          </p:cNvSpPr>
          <p:nvPr/>
        </p:nvSpPr>
        <p:spPr>
          <a:xfrm>
            <a:off x="788276" y="893575"/>
            <a:ext cx="1109892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sing and move!</a:t>
            </a:r>
          </a:p>
        </p:txBody>
      </p:sp>
      <p:pic>
        <p:nvPicPr>
          <p:cNvPr id="5" name="Picture 4">
            <a:extLst>
              <a:ext uri="{FF2B5EF4-FFF2-40B4-BE49-F238E27FC236}">
                <a16:creationId xmlns:a16="http://schemas.microsoft.com/office/drawing/2014/main" xmlns="" id="{5EACF34F-AA03-42D0-93DD-770B73406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extLst>
      <p:ext uri="{BB962C8B-B14F-4D97-AF65-F5344CB8AC3E}">
        <p14:creationId xmlns:p14="http://schemas.microsoft.com/office/powerpoint/2010/main" val="3222358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2868996" y="895063"/>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smtClean="0">
                <a:ln>
                  <a:solidFill>
                    <a:schemeClr val="bg1"/>
                  </a:solidFill>
                </a:ln>
                <a:solidFill>
                  <a:schemeClr val="bg1"/>
                </a:solidFill>
                <a:latin typeface="Amasis MT Pro Black" panose="02040A04050005020304" pitchFamily="18" charset="0"/>
                <a:cs typeface="Leelawadee" panose="020B0502040204020203" pitchFamily="34" charset="-34"/>
              </a:rPr>
              <a:t>6. Read </a:t>
            </a: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match.</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639453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xmlns=""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xmlns=""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xmlns=""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pic>
        <p:nvPicPr>
          <p:cNvPr id="6" name="Picture 5">
            <a:extLst>
              <a:ext uri="{FF2B5EF4-FFF2-40B4-BE49-F238E27FC236}">
                <a16:creationId xmlns:a16="http://schemas.microsoft.com/office/drawing/2014/main" xmlns=""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xmlns=""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xmlns=""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
        <p:nvSpPr>
          <p:cNvPr id="10" name="TextBox 9"/>
          <p:cNvSpPr txBox="1"/>
          <p:nvPr/>
        </p:nvSpPr>
        <p:spPr>
          <a:xfrm>
            <a:off x="3392129" y="688337"/>
            <a:ext cx="7329948" cy="1015663"/>
          </a:xfrm>
          <a:prstGeom prst="rect">
            <a:avLst/>
          </a:prstGeom>
          <a:noFill/>
        </p:spPr>
        <p:txBody>
          <a:bodyPr wrap="square" rtlCol="0">
            <a:spAutoFit/>
          </a:bodyPr>
          <a:lstStyle/>
          <a:p>
            <a:r>
              <a:rPr lang="en-US" sz="6000" smtClean="0">
                <a:solidFill>
                  <a:schemeClr val="accent2"/>
                </a:solidFill>
                <a:latin typeface=".VnCooper" pitchFamily="34" charset="0"/>
              </a:rPr>
              <a:t>My school things</a:t>
            </a:r>
            <a:endParaRPr lang="en-US" sz="6000">
              <a:solidFill>
                <a:schemeClr val="accent2"/>
              </a:solidFill>
              <a:latin typeface=".VnCooper" pitchFamily="34" charset="0"/>
            </a:endParaRPr>
          </a:p>
        </p:txBody>
      </p:sp>
      <p:sp>
        <p:nvSpPr>
          <p:cNvPr id="13" name="TextBox 12"/>
          <p:cNvSpPr txBox="1"/>
          <p:nvPr/>
        </p:nvSpPr>
        <p:spPr>
          <a:xfrm>
            <a:off x="4144297" y="2079523"/>
            <a:ext cx="4990928" cy="584775"/>
          </a:xfrm>
          <a:prstGeom prst="rect">
            <a:avLst/>
          </a:prstGeom>
          <a:noFill/>
        </p:spPr>
        <p:txBody>
          <a:bodyPr wrap="square" rtlCol="0">
            <a:spAutoFit/>
          </a:bodyPr>
          <a:lstStyle/>
          <a:p>
            <a:r>
              <a:rPr lang="en-US" sz="3200" smtClean="0">
                <a:solidFill>
                  <a:srgbClr val="0070C0"/>
                </a:solidFill>
                <a:latin typeface=".VnCooper" pitchFamily="34" charset="0"/>
              </a:rPr>
              <a:t>Lesson 1 + Lesson 2</a:t>
            </a:r>
            <a:endParaRPr lang="en-US" sz="3200">
              <a:solidFill>
                <a:srgbClr val="0070C0"/>
              </a:solidFill>
              <a:latin typeface=".VnCooper" pitchFamily="34" charset="0"/>
            </a:endParaRPr>
          </a:p>
        </p:txBody>
      </p:sp>
    </p:spTree>
    <p:extLst>
      <p:ext uri="{BB962C8B-B14F-4D97-AF65-F5344CB8AC3E}">
        <p14:creationId xmlns:p14="http://schemas.microsoft.com/office/powerpoint/2010/main" val="3932811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xmlns=""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xmlns=""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xmlns=""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xmlns=""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xmlns=""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xmlns=""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xmlns=""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xmlns=""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xmlns=""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xmlns=""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xmlns=""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xmlns=""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xmlns=""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xmlns=""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extLst>
      <p:ext uri="{BB962C8B-B14F-4D97-AF65-F5344CB8AC3E}">
        <p14:creationId xmlns:p14="http://schemas.microsoft.com/office/powerpoint/2010/main" val="2158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xmlns=""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xmlns=""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71420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7057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xmlns=""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9206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xmlns=""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xmlns=""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xmlns=""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675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xmlns=""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0442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xmlns=""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71405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xmlns=""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xmlns=""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818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542" y="84393"/>
            <a:ext cx="11943470" cy="6878806"/>
          </a:xfrm>
          <a:prstGeom prst="rect">
            <a:avLst/>
          </a:prstGeom>
          <a:noFill/>
        </p:spPr>
        <p:txBody>
          <a:bodyPr wrap="square" rtlCol="0">
            <a:spAutoFit/>
          </a:bodyPr>
          <a:lstStyle/>
          <a:p>
            <a:r>
              <a:rPr lang="en-US" sz="2100" b="1" smtClean="0">
                <a:solidFill>
                  <a:srgbClr val="FF0000"/>
                </a:solidFill>
                <a:latin typeface="Times New Roman" pitchFamily="18" charset="0"/>
                <a:cs typeface="Times New Roman" pitchFamily="18" charset="0"/>
              </a:rPr>
              <a:t>I. OBJECTIVES.</a:t>
            </a:r>
          </a:p>
          <a:p>
            <a:r>
              <a:rPr lang="en-US" sz="2100" smtClean="0">
                <a:latin typeface="Times New Roman" pitchFamily="18" charset="0"/>
                <a:cs typeface="Times New Roman" pitchFamily="18" charset="0"/>
              </a:rPr>
              <a:t>         </a:t>
            </a:r>
            <a:r>
              <a:rPr lang="en-US" sz="2100" smtClean="0">
                <a:solidFill>
                  <a:srgbClr val="00B050"/>
                </a:solidFill>
                <a:latin typeface="Times New Roman" pitchFamily="18" charset="0"/>
                <a:cs typeface="Times New Roman" pitchFamily="18" charset="0"/>
              </a:rPr>
              <a:t>By </a:t>
            </a:r>
            <a:r>
              <a:rPr lang="en-US" sz="2100">
                <a:solidFill>
                  <a:srgbClr val="00B050"/>
                </a:solidFill>
                <a:latin typeface="Times New Roman" pitchFamily="18" charset="0"/>
                <a:cs typeface="Times New Roman" pitchFamily="18" charset="0"/>
              </a:rPr>
              <a:t>the end of the lesson, pupils will be able to:</a:t>
            </a:r>
          </a:p>
          <a:p>
            <a:r>
              <a:rPr lang="en-US" sz="2100" b="1" smtClean="0">
                <a:solidFill>
                  <a:srgbClr val="FF0000"/>
                </a:solidFill>
                <a:latin typeface="Times New Roman" pitchFamily="18" charset="0"/>
                <a:cs typeface="Times New Roman" pitchFamily="18" charset="0"/>
              </a:rPr>
              <a:t>1. Language.</a:t>
            </a:r>
          </a:p>
          <a:p>
            <a:pPr lvl="0"/>
            <a:r>
              <a:rPr lang="en-US" sz="2100" smtClean="0">
                <a:latin typeface="Times New Roman" pitchFamily="18" charset="0"/>
                <a:cs typeface="Times New Roman" pitchFamily="18" charset="0"/>
              </a:rPr>
              <a:t>- Read </a:t>
            </a:r>
            <a:r>
              <a:rPr lang="en-US" sz="2100">
                <a:latin typeface="Times New Roman" pitchFamily="18" charset="0"/>
                <a:cs typeface="Times New Roman" pitchFamily="18" charset="0"/>
              </a:rPr>
              <a:t>and complete the four gapped sentences with the help of the picture cues.</a:t>
            </a:r>
          </a:p>
          <a:p>
            <a:r>
              <a:rPr lang="en-US" sz="2100" smtClean="0">
                <a:latin typeface="Times New Roman" pitchFamily="18" charset="0"/>
                <a:cs typeface="Times New Roman" pitchFamily="18" charset="0"/>
              </a:rPr>
              <a:t>- Sing </a:t>
            </a:r>
            <a:r>
              <a:rPr lang="en-US" sz="2100">
                <a:latin typeface="Times New Roman" pitchFamily="18" charset="0"/>
                <a:cs typeface="Times New Roman" pitchFamily="18" charset="0"/>
              </a:rPr>
              <a:t>the song School things with the correct pronunciation and melody</a:t>
            </a:r>
            <a:r>
              <a:rPr lang="en-US" sz="2100">
                <a:latin typeface="Times New Roman" pitchFamily="18" charset="0"/>
                <a:cs typeface="Times New Roman" pitchFamily="18" charset="0"/>
              </a:rPr>
              <a:t>. </a:t>
            </a:r>
            <a:endParaRPr lang="en-US" sz="2100" smtClean="0">
              <a:latin typeface="Times New Roman" pitchFamily="18" charset="0"/>
              <a:cs typeface="Times New Roman" pitchFamily="18" charset="0"/>
            </a:endParaRPr>
          </a:p>
          <a:p>
            <a:pPr lvl="0"/>
            <a:r>
              <a:rPr lang="en-US" sz="2100" smtClean="0">
                <a:latin typeface="Times New Roman" pitchFamily="18" charset="0"/>
                <a:cs typeface="Times New Roman" pitchFamily="18" charset="0"/>
              </a:rPr>
              <a:t>- Read </a:t>
            </a:r>
            <a:r>
              <a:rPr lang="en-US" sz="2100">
                <a:latin typeface="Times New Roman" pitchFamily="18" charset="0"/>
                <a:cs typeface="Times New Roman" pitchFamily="18" charset="0"/>
              </a:rPr>
              <a:t>and match four simple exchanges with the correct pictures</a:t>
            </a:r>
          </a:p>
          <a:p>
            <a:r>
              <a:rPr lang="en-US" sz="2100" smtClean="0">
                <a:latin typeface="Times New Roman" pitchFamily="18" charset="0"/>
                <a:cs typeface="Times New Roman" pitchFamily="18" charset="0"/>
              </a:rPr>
              <a:t>- Review </a:t>
            </a:r>
            <a:r>
              <a:rPr lang="en-US" sz="2100">
                <a:latin typeface="Times New Roman" pitchFamily="18" charset="0"/>
                <a:cs typeface="Times New Roman" pitchFamily="18" charset="0"/>
              </a:rPr>
              <a:t>vocabulary words for school things and use them in the </a:t>
            </a:r>
            <a:r>
              <a:rPr lang="en-US" sz="2100">
                <a:latin typeface="Times New Roman" pitchFamily="18" charset="0"/>
                <a:cs typeface="Times New Roman" pitchFamily="18" charset="0"/>
              </a:rPr>
              <a:t>sentence </a:t>
            </a:r>
            <a:r>
              <a:rPr lang="en-US" sz="2100" smtClean="0">
                <a:latin typeface="Times New Roman" pitchFamily="18" charset="0"/>
                <a:cs typeface="Times New Roman" pitchFamily="18" charset="0"/>
              </a:rPr>
              <a:t>patterns</a:t>
            </a:r>
          </a:p>
          <a:p>
            <a:r>
              <a:rPr lang="en-US" sz="2100" smtClean="0">
                <a:latin typeface="Times New Roman" pitchFamily="18" charset="0"/>
                <a:cs typeface="Times New Roman" pitchFamily="18" charset="0"/>
              </a:rPr>
              <a:t>                           </a:t>
            </a:r>
            <a:r>
              <a:rPr lang="en-US" sz="2100" i="1" smtClean="0">
                <a:solidFill>
                  <a:srgbClr val="0070C0"/>
                </a:solidFill>
                <a:latin typeface="Times New Roman" pitchFamily="18" charset="0"/>
                <a:cs typeface="Times New Roman" pitchFamily="18" charset="0"/>
              </a:rPr>
              <a:t>Do </a:t>
            </a:r>
            <a:r>
              <a:rPr lang="en-US" sz="2100" i="1">
                <a:solidFill>
                  <a:srgbClr val="0070C0"/>
                </a:solidFill>
                <a:latin typeface="Times New Roman" pitchFamily="18" charset="0"/>
                <a:cs typeface="Times New Roman" pitchFamily="18" charset="0"/>
              </a:rPr>
              <a:t>you have _____? </a:t>
            </a:r>
            <a:r>
              <a:rPr lang="en-US" sz="2100">
                <a:solidFill>
                  <a:srgbClr val="0070C0"/>
                </a:solidFill>
                <a:latin typeface="Times New Roman" pitchFamily="18" charset="0"/>
                <a:cs typeface="Times New Roman" pitchFamily="18" charset="0"/>
              </a:rPr>
              <a:t>and </a:t>
            </a:r>
            <a:r>
              <a:rPr lang="en-US" sz="2100" i="1">
                <a:solidFill>
                  <a:srgbClr val="0070C0"/>
                </a:solidFill>
                <a:latin typeface="Times New Roman" pitchFamily="18" charset="0"/>
                <a:cs typeface="Times New Roman" pitchFamily="18" charset="0"/>
              </a:rPr>
              <a:t>Yes, I do. / No, I don’t.</a:t>
            </a:r>
            <a:r>
              <a:rPr lang="en-US" sz="2100">
                <a:latin typeface="Times New Roman" pitchFamily="18" charset="0"/>
                <a:cs typeface="Times New Roman" pitchFamily="18" charset="0"/>
              </a:rPr>
              <a:t> by playing the matching game </a:t>
            </a:r>
            <a:r>
              <a:rPr lang="en-US" sz="2100">
                <a:latin typeface="Times New Roman" pitchFamily="18" charset="0"/>
                <a:cs typeface="Times New Roman" pitchFamily="18" charset="0"/>
              </a:rPr>
              <a:t>or </a:t>
            </a:r>
            <a:r>
              <a:rPr lang="en-US" sz="2100" smtClean="0">
                <a:latin typeface="Times New Roman" pitchFamily="18" charset="0"/>
                <a:cs typeface="Times New Roman" pitchFamily="18" charset="0"/>
              </a:rPr>
              <a:t>Pelmanism.</a:t>
            </a:r>
          </a:p>
          <a:p>
            <a:r>
              <a:rPr lang="en-US" sz="2100" b="1" smtClean="0">
                <a:solidFill>
                  <a:srgbClr val="FF0000"/>
                </a:solidFill>
                <a:latin typeface="Times New Roman" pitchFamily="18" charset="0"/>
                <a:cs typeface="Times New Roman" pitchFamily="18" charset="0"/>
              </a:rPr>
              <a:t>2. Core competencies.</a:t>
            </a:r>
          </a:p>
          <a:p>
            <a:r>
              <a:rPr lang="en-US" sz="2100" smtClean="0">
                <a:solidFill>
                  <a:srgbClr val="FF0000"/>
                </a:solidFill>
                <a:latin typeface="Times New Roman" pitchFamily="18" charset="0"/>
                <a:cs typeface="Times New Roman" pitchFamily="18" charset="0"/>
              </a:rPr>
              <a:t>- </a:t>
            </a:r>
            <a:r>
              <a:rPr lang="en-US" sz="2100" smtClean="0">
                <a:latin typeface="Times New Roman" pitchFamily="18" charset="0"/>
                <a:cs typeface="Times New Roman" pitchFamily="18" charset="0"/>
              </a:rPr>
              <a:t>Decision </a:t>
            </a:r>
            <a:r>
              <a:rPr lang="en-US" sz="2100">
                <a:latin typeface="Times New Roman" pitchFamily="18" charset="0"/>
                <a:cs typeface="Times New Roman" pitchFamily="18" charset="0"/>
              </a:rPr>
              <a:t>making, teamwork, motivation, adaptability, problem-solving, integrity</a:t>
            </a:r>
            <a:r>
              <a:rPr lang="en-US" sz="2100">
                <a:latin typeface="Times New Roman" pitchFamily="18" charset="0"/>
                <a:cs typeface="Times New Roman" pitchFamily="18" charset="0"/>
              </a:rPr>
              <a:t>, </a:t>
            </a:r>
            <a:r>
              <a:rPr lang="en-US" sz="2100" smtClean="0">
                <a:latin typeface="Times New Roman" pitchFamily="18" charset="0"/>
                <a:cs typeface="Times New Roman" pitchFamily="18" charset="0"/>
              </a:rPr>
              <a:t>initiative</a:t>
            </a:r>
          </a:p>
          <a:p>
            <a:r>
              <a:rPr lang="en-US" sz="2100" b="1" smtClean="0">
                <a:solidFill>
                  <a:srgbClr val="FF0000"/>
                </a:solidFill>
                <a:latin typeface="Times New Roman" pitchFamily="18" charset="0"/>
                <a:cs typeface="Times New Roman" pitchFamily="18" charset="0"/>
              </a:rPr>
              <a:t>3. General competencies.</a:t>
            </a:r>
          </a:p>
          <a:p>
            <a:r>
              <a:rPr lang="en-US" sz="2100" smtClean="0">
                <a:latin typeface="Times New Roman" pitchFamily="18" charset="0"/>
                <a:cs typeface="Times New Roman" pitchFamily="18" charset="0"/>
              </a:rPr>
              <a:t>- Listening</a:t>
            </a:r>
            <a:r>
              <a:rPr lang="en-US" sz="2100">
                <a:latin typeface="Times New Roman" pitchFamily="18" charset="0"/>
                <a:cs typeface="Times New Roman" pitchFamily="18" charset="0"/>
              </a:rPr>
              <a:t>: listen and choose the correct answers</a:t>
            </a:r>
          </a:p>
          <a:p>
            <a:r>
              <a:rPr lang="en-US" sz="2100" smtClean="0">
                <a:latin typeface="Times New Roman" pitchFamily="18" charset="0"/>
                <a:cs typeface="Times New Roman" pitchFamily="18" charset="0"/>
              </a:rPr>
              <a:t>- Oral </a:t>
            </a:r>
            <a:r>
              <a:rPr lang="en-US" sz="2100">
                <a:latin typeface="Times New Roman" pitchFamily="18" charset="0"/>
                <a:cs typeface="Times New Roman" pitchFamily="18" charset="0"/>
              </a:rPr>
              <a:t>communication: sing a song </a:t>
            </a:r>
          </a:p>
          <a:p>
            <a:r>
              <a:rPr lang="en-US" sz="2100" smtClean="0">
                <a:latin typeface="Times New Roman" pitchFamily="18" charset="0"/>
                <a:cs typeface="Times New Roman" pitchFamily="18" charset="0"/>
              </a:rPr>
              <a:t>- Written </a:t>
            </a:r>
            <a:r>
              <a:rPr lang="en-US" sz="2100">
                <a:latin typeface="Times New Roman" pitchFamily="18" charset="0"/>
                <a:cs typeface="Times New Roman" pitchFamily="18" charset="0"/>
              </a:rPr>
              <a:t>communication: complete the sentences</a:t>
            </a:r>
          </a:p>
          <a:p>
            <a:r>
              <a:rPr lang="en-US" sz="2100" smtClean="0">
                <a:latin typeface="Times New Roman" pitchFamily="18" charset="0"/>
                <a:cs typeface="Times New Roman" pitchFamily="18" charset="0"/>
              </a:rPr>
              <a:t>- Self-control </a:t>
            </a:r>
            <a:r>
              <a:rPr lang="en-US" sz="2100">
                <a:latin typeface="Times New Roman" pitchFamily="18" charset="0"/>
                <a:cs typeface="Times New Roman" pitchFamily="18" charset="0"/>
              </a:rPr>
              <a:t>&amp; independent learning: perform listening tasks</a:t>
            </a:r>
          </a:p>
          <a:p>
            <a:r>
              <a:rPr lang="en-US" sz="2100" smtClean="0">
                <a:latin typeface="Times New Roman" pitchFamily="18" charset="0"/>
                <a:cs typeface="Times New Roman" pitchFamily="18" charset="0"/>
              </a:rPr>
              <a:t>- Communication </a:t>
            </a:r>
            <a:r>
              <a:rPr lang="en-US" sz="2100">
                <a:latin typeface="Times New Roman" pitchFamily="18" charset="0"/>
                <a:cs typeface="Times New Roman" pitchFamily="18" charset="0"/>
              </a:rPr>
              <a:t>and collaboration: work in pairs </a:t>
            </a:r>
            <a:r>
              <a:rPr lang="en-US" sz="2100">
                <a:latin typeface="Times New Roman" pitchFamily="18" charset="0"/>
                <a:cs typeface="Times New Roman" pitchFamily="18" charset="0"/>
              </a:rPr>
              <a:t>or </a:t>
            </a:r>
            <a:r>
              <a:rPr lang="en-US" sz="2100" smtClean="0">
                <a:latin typeface="Times New Roman" pitchFamily="18" charset="0"/>
                <a:cs typeface="Times New Roman" pitchFamily="18" charset="0"/>
              </a:rPr>
              <a:t>groups</a:t>
            </a:r>
          </a:p>
          <a:p>
            <a:r>
              <a:rPr lang="en-US" sz="2100" b="1" smtClean="0">
                <a:solidFill>
                  <a:srgbClr val="FF0000"/>
                </a:solidFill>
                <a:latin typeface="Times New Roman" pitchFamily="18" charset="0"/>
                <a:cs typeface="Times New Roman" pitchFamily="18" charset="0"/>
              </a:rPr>
              <a:t>4. Attributes.</a:t>
            </a:r>
          </a:p>
          <a:p>
            <a:r>
              <a:rPr lang="en-US" sz="2100" smtClean="0">
                <a:latin typeface="Times New Roman" pitchFamily="18" charset="0"/>
                <a:cs typeface="Times New Roman" pitchFamily="18" charset="0"/>
              </a:rPr>
              <a:t>- Kindness</a:t>
            </a:r>
            <a:r>
              <a:rPr lang="en-US" sz="2100">
                <a:latin typeface="Times New Roman" pitchFamily="18" charset="0"/>
                <a:cs typeface="Times New Roman" pitchFamily="18" charset="0"/>
              </a:rPr>
              <a:t>: pupils wait for their turns to answer the questions</a:t>
            </a:r>
          </a:p>
          <a:p>
            <a:r>
              <a:rPr lang="en-US" sz="2100" smtClean="0">
                <a:latin typeface="Times New Roman" pitchFamily="18" charset="0"/>
                <a:cs typeface="Times New Roman" pitchFamily="18" charset="0"/>
              </a:rPr>
              <a:t>- Diligence</a:t>
            </a:r>
            <a:r>
              <a:rPr lang="en-US" sz="2100">
                <a:latin typeface="Times New Roman" pitchFamily="18" charset="0"/>
                <a:cs typeface="Times New Roman" pitchFamily="18" charset="0"/>
              </a:rPr>
              <a:t>: complete learning tasks</a:t>
            </a:r>
          </a:p>
          <a:p>
            <a:r>
              <a:rPr lang="en-US" sz="2100" smtClean="0">
                <a:latin typeface="Times New Roman" pitchFamily="18" charset="0"/>
                <a:cs typeface="Times New Roman" pitchFamily="18" charset="0"/>
              </a:rPr>
              <a:t>- Leadership</a:t>
            </a:r>
            <a:r>
              <a:rPr lang="en-US" sz="2100">
                <a:latin typeface="Times New Roman" pitchFamily="18" charset="0"/>
                <a:cs typeface="Times New Roman" pitchFamily="18" charset="0"/>
              </a:rPr>
              <a:t>: collaborate with teachers to enhance language skills</a:t>
            </a:r>
            <a:endParaRPr lang="en-US" sz="2100">
              <a:latin typeface="Times New Roman" pitchFamily="18" charset="0"/>
              <a:cs typeface="Times New Roman" pitchFamily="18" charset="0"/>
            </a:endParaRPr>
          </a:p>
        </p:txBody>
      </p:sp>
    </p:spTree>
    <p:extLst>
      <p:ext uri="{BB962C8B-B14F-4D97-AF65-F5344CB8AC3E}">
        <p14:creationId xmlns:p14="http://schemas.microsoft.com/office/powerpoint/2010/main" val="68863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1842" y="1268990"/>
            <a:ext cx="1641913" cy="1399119"/>
          </a:xfrm>
          <a:prstGeom prst="rect">
            <a:avLst/>
          </a:prstGeom>
        </p:spPr>
      </p:pic>
      <p:sp>
        <p:nvSpPr>
          <p:cNvPr id="42" name="Text Placeholder 7">
            <a:extLst>
              <a:ext uri="{FF2B5EF4-FFF2-40B4-BE49-F238E27FC236}">
                <a16:creationId xmlns:a16="http://schemas.microsoft.com/office/drawing/2014/main" xmlns="" id="{45412A68-E125-4200-BE07-2124E7B9A03B}"/>
              </a:ext>
            </a:extLst>
          </p:cNvPr>
          <p:cNvSpPr txBox="1">
            <a:spLocks/>
          </p:cNvSpPr>
          <p:nvPr/>
        </p:nvSpPr>
        <p:spPr>
          <a:xfrm>
            <a:off x="2635322" y="659966"/>
            <a:ext cx="6419467"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xmlns=""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xmlns=""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12" name="Picture 11">
            <a:extLst>
              <a:ext uri="{FF2B5EF4-FFF2-40B4-BE49-F238E27FC236}">
                <a16:creationId xmlns:a16="http://schemas.microsoft.com/office/drawing/2014/main" xmlns=""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xmlns="" id="{9D28B651-7320-4520-9C87-7AD23B293ECF}"/>
              </a:ext>
            </a:extLst>
          </p:cNvPr>
          <p:cNvSpPr/>
          <p:nvPr/>
        </p:nvSpPr>
        <p:spPr>
          <a:xfrm>
            <a:off x="1616959" y="2219658"/>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53B0C9F8-A514-4B2F-A9CF-99CC01BC5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6697">
            <a:off x="1672199" y="2439470"/>
            <a:ext cx="1833115" cy="1590318"/>
          </a:xfrm>
          <a:prstGeom prst="rect">
            <a:avLst/>
          </a:prstGeom>
        </p:spPr>
      </p:pic>
      <p:sp>
        <p:nvSpPr>
          <p:cNvPr id="2" name="Arrow: Pentagon 1">
            <a:extLst>
              <a:ext uri="{FF2B5EF4-FFF2-40B4-BE49-F238E27FC236}">
                <a16:creationId xmlns:a16="http://schemas.microsoft.com/office/drawing/2014/main" xmlns="" id="{024FF48F-9C11-4AC1-9FFF-C1D35367AF14}"/>
              </a:ext>
            </a:extLst>
          </p:cNvPr>
          <p:cNvSpPr/>
          <p:nvPr/>
        </p:nvSpPr>
        <p:spPr>
          <a:xfrm>
            <a:off x="8333206" y="304156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xmlns="" id="{78F5F01D-2215-41CF-9375-7554342558ED}"/>
              </a:ext>
            </a:extLst>
          </p:cNvPr>
          <p:cNvSpPr/>
          <p:nvPr/>
        </p:nvSpPr>
        <p:spPr>
          <a:xfrm>
            <a:off x="6466936" y="204063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xmlns="" id="{94CED84D-802D-4EA9-9FB1-BE1065F1A890}"/>
              </a:ext>
            </a:extLst>
          </p:cNvPr>
          <p:cNvSpPr/>
          <p:nvPr/>
        </p:nvSpPr>
        <p:spPr>
          <a:xfrm>
            <a:off x="5571611" y="3267808"/>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xmlns="" id="{284C7F7B-C1D8-4B02-9AC9-BF3A8C8A878B}"/>
              </a:ext>
            </a:extLst>
          </p:cNvPr>
          <p:cNvSpPr/>
          <p:nvPr/>
        </p:nvSpPr>
        <p:spPr>
          <a:xfrm>
            <a:off x="8685338" y="1606186"/>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sp>
        <p:nvSpPr>
          <p:cNvPr id="21" name="Arrow: Pentagon 20">
            <a:extLst>
              <a:ext uri="{FF2B5EF4-FFF2-40B4-BE49-F238E27FC236}">
                <a16:creationId xmlns:a16="http://schemas.microsoft.com/office/drawing/2014/main" xmlns=""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xmlns=""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xmlns=""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xmlns="" id="{8DD01217-55B1-4437-8021-6C6C7A8BA5E8}"/>
              </a:ext>
            </a:extLst>
          </p:cNvPr>
          <p:cNvSpPr/>
          <p:nvPr/>
        </p:nvSpPr>
        <p:spPr>
          <a:xfrm>
            <a:off x="7182073" y="5185110"/>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pic>
        <p:nvPicPr>
          <p:cNvPr id="10" name="count down 5 seconds">
            <a:hlinkClick r:id="" action="ppaction://media"/>
            <a:extLst>
              <a:ext uri="{FF2B5EF4-FFF2-40B4-BE49-F238E27FC236}">
                <a16:creationId xmlns:a16="http://schemas.microsoft.com/office/drawing/2014/main" xmlns=""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xmlns="" id="{9D28B651-7320-4520-9C87-7AD23B293ECF}"/>
              </a:ext>
            </a:extLst>
          </p:cNvPr>
          <p:cNvSpPr/>
          <p:nvPr/>
        </p:nvSpPr>
        <p:spPr>
          <a:xfrm>
            <a:off x="1625900" y="2046443"/>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xmlns="" id="{024FF48F-9C11-4AC1-9FFF-C1D35367AF14}"/>
              </a:ext>
            </a:extLst>
          </p:cNvPr>
          <p:cNvSpPr/>
          <p:nvPr/>
        </p:nvSpPr>
        <p:spPr>
          <a:xfrm>
            <a:off x="5780862" y="315453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xmlns="" id="{78F5F01D-2215-41CF-9375-7554342558ED}"/>
              </a:ext>
            </a:extLst>
          </p:cNvPr>
          <p:cNvSpPr/>
          <p:nvPr/>
        </p:nvSpPr>
        <p:spPr>
          <a:xfrm>
            <a:off x="4294745" y="179161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xmlns="" id="{94CED84D-802D-4EA9-9FB1-BE1065F1A890}"/>
              </a:ext>
            </a:extLst>
          </p:cNvPr>
          <p:cNvSpPr/>
          <p:nvPr/>
        </p:nvSpPr>
        <p:spPr>
          <a:xfrm>
            <a:off x="8162496" y="282049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xmlns="" id="{284C7F7B-C1D8-4B02-9AC9-BF3A8C8A878B}"/>
              </a:ext>
            </a:extLst>
          </p:cNvPr>
          <p:cNvSpPr/>
          <p:nvPr/>
        </p:nvSpPr>
        <p:spPr>
          <a:xfrm>
            <a:off x="7182073" y="1511782"/>
            <a:ext cx="2076447"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sp>
        <p:nvSpPr>
          <p:cNvPr id="21" name="Arrow: Pentagon 20">
            <a:extLst>
              <a:ext uri="{FF2B5EF4-FFF2-40B4-BE49-F238E27FC236}">
                <a16:creationId xmlns:a16="http://schemas.microsoft.com/office/drawing/2014/main" xmlns=""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xmlns=""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xmlns=""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xmlns="" id="{8DD01217-55B1-4437-8021-6C6C7A8BA5E8}"/>
              </a:ext>
            </a:extLst>
          </p:cNvPr>
          <p:cNvSpPr/>
          <p:nvPr/>
        </p:nvSpPr>
        <p:spPr>
          <a:xfrm>
            <a:off x="7182073" y="5185110"/>
            <a:ext cx="20764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pic>
        <p:nvPicPr>
          <p:cNvPr id="10" name="count down 5 seconds">
            <a:hlinkClick r:id="" action="ppaction://media"/>
            <a:extLst>
              <a:ext uri="{FF2B5EF4-FFF2-40B4-BE49-F238E27FC236}">
                <a16:creationId xmlns:a16="http://schemas.microsoft.com/office/drawing/2014/main" xmlns=""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xmlns="" id="{F7CA43D6-FFE4-432D-81D2-4B1A2430D2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6433" y="2207299"/>
            <a:ext cx="1857395" cy="1238263"/>
          </a:xfrm>
          <a:prstGeom prst="rect">
            <a:avLst/>
          </a:prstGeom>
        </p:spPr>
      </p:pic>
      <p:sp>
        <p:nvSpPr>
          <p:cNvPr id="17" name="Text Placeholder 7">
            <a:extLst>
              <a:ext uri="{FF2B5EF4-FFF2-40B4-BE49-F238E27FC236}">
                <a16:creationId xmlns:a16="http://schemas.microsoft.com/office/drawing/2014/main" xmlns=""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spTree>
    <p:extLst>
      <p:ext uri="{BB962C8B-B14F-4D97-AF65-F5344CB8AC3E}">
        <p14:creationId xmlns:p14="http://schemas.microsoft.com/office/powerpoint/2010/main" val="16160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xmlns="" id="{9D28B651-7320-4520-9C87-7AD23B293ECF}"/>
              </a:ext>
            </a:extLst>
          </p:cNvPr>
          <p:cNvSpPr/>
          <p:nvPr/>
        </p:nvSpPr>
        <p:spPr>
          <a:xfrm>
            <a:off x="2055347" y="2272581"/>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xmlns="" id="{024FF48F-9C11-4AC1-9FFF-C1D35367AF14}"/>
              </a:ext>
            </a:extLst>
          </p:cNvPr>
          <p:cNvSpPr/>
          <p:nvPr/>
        </p:nvSpPr>
        <p:spPr>
          <a:xfrm>
            <a:off x="7032185" y="153647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xmlns="" id="{78F5F01D-2215-41CF-9375-7554342558ED}"/>
              </a:ext>
            </a:extLst>
          </p:cNvPr>
          <p:cNvSpPr/>
          <p:nvPr/>
        </p:nvSpPr>
        <p:spPr>
          <a:xfrm>
            <a:off x="4348208" y="2083557"/>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xmlns="" id="{94CED84D-802D-4EA9-9FB1-BE1065F1A890}"/>
              </a:ext>
            </a:extLst>
          </p:cNvPr>
          <p:cNvSpPr/>
          <p:nvPr/>
        </p:nvSpPr>
        <p:spPr>
          <a:xfrm>
            <a:off x="8466976" y="2668235"/>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xmlns="" id="{284C7F7B-C1D8-4B02-9AC9-BF3A8C8A878B}"/>
              </a:ext>
            </a:extLst>
          </p:cNvPr>
          <p:cNvSpPr/>
          <p:nvPr/>
        </p:nvSpPr>
        <p:spPr>
          <a:xfrm>
            <a:off x="5780862" y="3360793"/>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sp>
        <p:nvSpPr>
          <p:cNvPr id="21" name="Arrow: Pentagon 20">
            <a:extLst>
              <a:ext uri="{FF2B5EF4-FFF2-40B4-BE49-F238E27FC236}">
                <a16:creationId xmlns:a16="http://schemas.microsoft.com/office/drawing/2014/main" xmlns=""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xmlns=""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xmlns=""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xmlns="" id="{8DD01217-55B1-4437-8021-6C6C7A8BA5E8}"/>
              </a:ext>
            </a:extLst>
          </p:cNvPr>
          <p:cNvSpPr/>
          <p:nvPr/>
        </p:nvSpPr>
        <p:spPr>
          <a:xfrm>
            <a:off x="7182073" y="5185110"/>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pic>
        <p:nvPicPr>
          <p:cNvPr id="10" name="count down 5 seconds">
            <a:hlinkClick r:id="" action="ppaction://media"/>
            <a:extLst>
              <a:ext uri="{FF2B5EF4-FFF2-40B4-BE49-F238E27FC236}">
                <a16:creationId xmlns:a16="http://schemas.microsoft.com/office/drawing/2014/main" xmlns=""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7">
            <a:extLst>
              <a:ext uri="{FF2B5EF4-FFF2-40B4-BE49-F238E27FC236}">
                <a16:creationId xmlns:a16="http://schemas.microsoft.com/office/drawing/2014/main" xmlns=""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6" name="Picture 5"/>
          <p:cNvPicPr>
            <a:picLocks noChangeAspect="1"/>
          </p:cNvPicPr>
          <p:nvPr/>
        </p:nvPicPr>
        <p:blipFill rotWithShape="1">
          <a:blip r:embed="rId10"/>
          <a:srcRect l="5744" t="9637" r="17484" b="1506"/>
          <a:stretch/>
        </p:blipFill>
        <p:spPr>
          <a:xfrm>
            <a:off x="2134791" y="2428271"/>
            <a:ext cx="1572210" cy="1328176"/>
          </a:xfrm>
          <a:prstGeom prst="rect">
            <a:avLst/>
          </a:prstGeom>
        </p:spPr>
      </p:pic>
    </p:spTree>
    <p:extLst>
      <p:ext uri="{BB962C8B-B14F-4D97-AF65-F5344CB8AC3E}">
        <p14:creationId xmlns:p14="http://schemas.microsoft.com/office/powerpoint/2010/main" val="2001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174384C-01BD-4869-92CB-49E17AD5E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159151" y="4933600"/>
            <a:ext cx="994081" cy="1723712"/>
          </a:xfrm>
          <a:prstGeom prst="rect">
            <a:avLst/>
          </a:prstGeom>
        </p:spPr>
      </p:pic>
      <p:pic>
        <p:nvPicPr>
          <p:cNvPr id="6" name="Picture 5">
            <a:extLst>
              <a:ext uri="{FF2B5EF4-FFF2-40B4-BE49-F238E27FC236}">
                <a16:creationId xmlns:a16="http://schemas.microsoft.com/office/drawing/2014/main" xmlns="" id="{095F8FE4-82B2-4DE4-A272-A8994AB7B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7011143" y="4931001"/>
            <a:ext cx="994081" cy="1723712"/>
          </a:xfrm>
          <a:prstGeom prst="rect">
            <a:avLst/>
          </a:prstGeom>
        </p:spPr>
      </p:pic>
      <p:pic>
        <p:nvPicPr>
          <p:cNvPr id="7" name="Picture 6">
            <a:extLst>
              <a:ext uri="{FF2B5EF4-FFF2-40B4-BE49-F238E27FC236}">
                <a16:creationId xmlns:a16="http://schemas.microsoft.com/office/drawing/2014/main" xmlns="" id="{C59B7CFD-734C-4910-B1B9-911CDFE8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0131165" y="5020759"/>
            <a:ext cx="994081" cy="1723712"/>
          </a:xfrm>
          <a:prstGeom prst="rect">
            <a:avLst/>
          </a:prstGeom>
        </p:spPr>
      </p:pic>
      <p:pic>
        <p:nvPicPr>
          <p:cNvPr id="8" name="Picture 7">
            <a:extLst>
              <a:ext uri="{FF2B5EF4-FFF2-40B4-BE49-F238E27FC236}">
                <a16:creationId xmlns:a16="http://schemas.microsoft.com/office/drawing/2014/main" xmlns="" id="{633C0A26-45C9-4546-BD20-5E7B30315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3636265" y="5020759"/>
            <a:ext cx="994081" cy="1723712"/>
          </a:xfrm>
          <a:prstGeom prst="rect">
            <a:avLst/>
          </a:prstGeom>
        </p:spPr>
      </p:pic>
      <p:sp>
        <p:nvSpPr>
          <p:cNvPr id="9" name="Text Placeholder 7">
            <a:extLst>
              <a:ext uri="{FF2B5EF4-FFF2-40B4-BE49-F238E27FC236}">
                <a16:creationId xmlns:a16="http://schemas.microsoft.com/office/drawing/2014/main" xmlns="" id="{9A645F58-F9DE-4F38-B10F-C0D73F0E9D00}"/>
              </a:ext>
            </a:extLst>
          </p:cNvPr>
          <p:cNvSpPr txBox="1">
            <a:spLocks/>
          </p:cNvSpPr>
          <p:nvPr/>
        </p:nvSpPr>
        <p:spPr>
          <a:xfrm>
            <a:off x="548427" y="307528"/>
            <a:ext cx="7100880" cy="1790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Let’s </a:t>
            </a: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play: </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endParaRPr>
          </a:p>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Who says fast?</a:t>
            </a:r>
          </a:p>
        </p:txBody>
      </p:sp>
      <p:sp>
        <p:nvSpPr>
          <p:cNvPr id="10" name="Speech Bubble: Rectangle 9">
            <a:extLst>
              <a:ext uri="{FF2B5EF4-FFF2-40B4-BE49-F238E27FC236}">
                <a16:creationId xmlns:a16="http://schemas.microsoft.com/office/drawing/2014/main" xmlns="" id="{7652AC7C-9BFD-45B7-A0F1-5FF7847E5BB9}"/>
              </a:ext>
            </a:extLst>
          </p:cNvPr>
          <p:cNvSpPr/>
          <p:nvPr/>
        </p:nvSpPr>
        <p:spPr>
          <a:xfrm>
            <a:off x="7649307" y="237344"/>
            <a:ext cx="3921369" cy="967154"/>
          </a:xfrm>
          <a:prstGeom prst="wedgeRectCallout">
            <a:avLst>
              <a:gd name="adj1" fmla="val 58540"/>
              <a:gd name="adj2" fmla="val 1152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book!</a:t>
            </a:r>
          </a:p>
        </p:txBody>
      </p:sp>
      <p:pic>
        <p:nvPicPr>
          <p:cNvPr id="11" name="Picture 10"/>
          <p:cNvPicPr>
            <a:picLocks noChangeAspect="1"/>
          </p:cNvPicPr>
          <p:nvPr/>
        </p:nvPicPr>
        <p:blipFill rotWithShape="1">
          <a:blip r:embed="rId4"/>
          <a:srcRect t="27392"/>
          <a:stretch/>
        </p:blipFill>
        <p:spPr>
          <a:xfrm>
            <a:off x="0" y="2122969"/>
            <a:ext cx="12192000" cy="2759458"/>
          </a:xfrm>
          <a:prstGeom prst="rect">
            <a:avLst/>
          </a:prstGeom>
        </p:spPr>
      </p:pic>
    </p:spTree>
    <p:extLst>
      <p:ext uri="{BB962C8B-B14F-4D97-AF65-F5344CB8AC3E}">
        <p14:creationId xmlns:p14="http://schemas.microsoft.com/office/powerpoint/2010/main" val="36884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85413" y="1826037"/>
            <a:ext cx="1641913" cy="1399119"/>
          </a:xfrm>
          <a:prstGeom prst="rect">
            <a:avLst/>
          </a:prstGeom>
        </p:spPr>
      </p:pic>
      <p:sp>
        <p:nvSpPr>
          <p:cNvPr id="43" name="Text Placeholder 7">
            <a:extLst>
              <a:ext uri="{FF2B5EF4-FFF2-40B4-BE49-F238E27FC236}">
                <a16:creationId xmlns:a16="http://schemas.microsoft.com/office/drawing/2014/main" xmlns=""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2106369" y="871577"/>
            <a:ext cx="8289626"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smtClean="0">
                <a:ln>
                  <a:solidFill>
                    <a:schemeClr val="bg1"/>
                  </a:solidFill>
                </a:ln>
                <a:solidFill>
                  <a:schemeClr val="bg1"/>
                </a:solidFill>
                <a:latin typeface="Amasis MT Pro Black" panose="02040A04050005020304" pitchFamily="18" charset="0"/>
                <a:cs typeface="Leelawadee" panose="020B0502040204020203" pitchFamily="34" charset="-34"/>
              </a:rPr>
              <a:t>5. Look</a:t>
            </a: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 complete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read.</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713</TotalTime>
  <Words>833</Words>
  <Application>Microsoft Office PowerPoint</Application>
  <PresentationFormat>Custom</PresentationFormat>
  <Paragraphs>157</Paragraphs>
  <Slides>28</Slides>
  <Notes>26</Notes>
  <HiddenSlides>0</HiddenSlides>
  <MMClips>5</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65</cp:revision>
  <dcterms:created xsi:type="dcterms:W3CDTF">2022-02-27T05:20:23Z</dcterms:created>
  <dcterms:modified xsi:type="dcterms:W3CDTF">2024-11-23T12:11:27Z</dcterms:modified>
</cp:coreProperties>
</file>