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699" r:id="rId5"/>
  </p:sldMasterIdLst>
  <p:notesMasterIdLst>
    <p:notesMasterId r:id="rId37"/>
  </p:notesMasterIdLst>
  <p:sldIdLst>
    <p:sldId id="256" r:id="rId6"/>
    <p:sldId id="257" r:id="rId7"/>
    <p:sldId id="259" r:id="rId8"/>
    <p:sldId id="29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8" r:id="rId24"/>
    <p:sldId id="289" r:id="rId25"/>
    <p:sldId id="290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92000" cy="6858000"/>
  <p:notesSz cx="6858000" cy="9144000"/>
  <p:embeddedFontLst>
    <p:embeddedFont>
      <p:font typeface="Schoolbell" charset="0"/>
      <p:regular r:id="rId38"/>
    </p:embeddedFont>
    <p:embeddedFont>
      <p:font typeface="Verdana" pitchFamily="34" charset="0"/>
      <p:regular r:id="rId39"/>
      <p:bold r:id="rId40"/>
      <p:italic r:id="rId41"/>
      <p:boldItalic r:id="rId42"/>
    </p:embeddedFont>
    <p:embeddedFont>
      <p:font typeface="Open Sans" pitchFamily="34" charset="0"/>
      <p:regular r:id="rId43"/>
      <p:bold r:id="rId44"/>
      <p:italic r:id="rId45"/>
      <p:boldItalic r:id="rId46"/>
    </p:embeddedFont>
    <p:embeddedFont>
      <p:font typeface="Poppins SemiBold" charset="0"/>
      <p:regular r:id="rId47"/>
      <p:bold r:id="rId48"/>
      <p:italic r:id="rId49"/>
      <p:boldItalic r:id="rId50"/>
    </p:embeddedFont>
    <p:embeddedFont>
      <p:font typeface="Sigmar One" charset="0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Oi" charset="0"/>
      <p:regular r:id="rId56"/>
    </p:embeddedFont>
    <p:embeddedFont>
      <p:font typeface="Bilbo" charset="0"/>
      <p:regular r:id="rId57"/>
    </p:embeddedFont>
    <p:embeddedFont>
      <p:font typeface=".VnCooper" pitchFamily="34" charset="0"/>
      <p:regular r:id="rId58"/>
    </p:embeddedFont>
    <p:embeddedFont>
      <p:font typeface="Tahoma" pitchFamily="34" charset="0"/>
      <p:regular r:id="rId59"/>
      <p:bold r:id="rId60"/>
    </p:embeddedFont>
    <p:embeddedFont>
      <p:font typeface="PT Sans" charset="0"/>
      <p:regular r:id="rId61"/>
      <p:bold r:id="rId62"/>
      <p:italic r:id="rId63"/>
      <p:boldItalic r:id="rId64"/>
    </p:embeddedFont>
    <p:embeddedFont>
      <p:font typeface="Hind" charset="0"/>
      <p:regular r:id="rId65"/>
      <p:bold r:id="rId66"/>
    </p:embeddedFont>
    <p:embeddedFont>
      <p:font typeface="Comic Sans MS" pitchFamily="66" charset="0"/>
      <p:regular r:id="rId67"/>
      <p:bold r:id="rId68"/>
    </p:embeddedFont>
    <p:embeddedFont>
      <p:font typeface="Fredoka One" charset="0"/>
      <p:regular r:id="rId69"/>
    </p:embeddedFont>
    <p:embeddedFont>
      <p:font typeface="Fira Sans Extra Condensed Medium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gVP2KrnGEMY/R4xLcVIJUA6RDM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84" Type="http://customschemas.google.com/relationships/presentationmetadata" Target="metadata"/><Relationship Id="rId7" Type="http://schemas.openxmlformats.org/officeDocument/2006/relationships/slide" Target="slides/slide2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8403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</a:t>
            </a:r>
            <a:endParaRPr/>
          </a:p>
        </p:txBody>
      </p:sp>
      <p:sp>
        <p:nvSpPr>
          <p:cNvPr id="1388" name="Google Shape;13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0" name="Google Shape;1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1" name="Google Shape;14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7" name="Google Shape;14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the pictures and elicit the names of the hobbies.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(a boy running), listen to the recording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word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 Have the 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the words a few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Point at the bubble 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hobby?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running.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pairs practise asking and answering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– 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point at the pictures and say the questions and answers in front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class.</a:t>
            </a:r>
            <a:endParaRPr/>
          </a:p>
        </p:txBody>
      </p:sp>
      <p:sp>
        <p:nvSpPr>
          <p:cNvPr id="1430" name="Google Shape;1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6" name="Google Shape;14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 pupils do the action and say.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 group competition to make it more interesting.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practise more.</a:t>
            </a:r>
            <a:endParaRPr/>
          </a:p>
        </p:txBody>
      </p:sp>
      <p:sp>
        <p:nvSpPr>
          <p:cNvPr id="1453" name="Google Shape;145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7" name="Google Shape;14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lets the pupils review the pictures of hobbies. (flash cards)</a:t>
            </a:r>
            <a:endParaRPr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9" name="Google Shape;151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choosing a box and answer the questions: </a:t>
            </a:r>
            <a:r>
              <a:rPr lang="en-US" i="1"/>
              <a:t>What’s your hobby? </a:t>
            </a:r>
            <a:r>
              <a:rPr lang="en-US"/>
              <a:t>(T uses flash cards of hobbies and ask pupils to say out loud the hobbies-flash cards/ pictures of hobbies).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clicks on the box to reveal the points beneath.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team with the most points is the winner.</a:t>
            </a:r>
            <a:endParaRPr/>
          </a:p>
        </p:txBody>
      </p:sp>
      <p:sp>
        <p:nvSpPr>
          <p:cNvPr id="1520" name="Google Shape;152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5" name="Google Shape;156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</p:txBody>
      </p:sp>
      <p:sp>
        <p:nvSpPr>
          <p:cNvPr id="1566" name="Google Shape;156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2" name="Google Shape;157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3" name="Google Shape;160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6" name="Google Shape;16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7" name="Google Shape;16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8" name="Google Shape;172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1" name="Google Shape;12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shadows and their original pictures (open: click the numbers - close: click the red signs).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singing, drawing, dancing, swimming.</a:t>
            </a:r>
            <a:endParaRPr/>
          </a:p>
        </p:txBody>
      </p:sp>
      <p:sp>
        <p:nvSpPr>
          <p:cNvPr id="1292" name="Google Shape;12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2" name="Google Shape;13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4" name="Google Shape;13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5" name="Google Shape;13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66" name="Google Shape;13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6" name="Google Shape;13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77" name="Google Shape;13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689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7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7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7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7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7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64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2" name="Google Shape;132;p6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64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4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4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4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4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4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4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4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5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65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5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5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5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5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7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79" name="Google Shape;179;p6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7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7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7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7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7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7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7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8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212" name="Google Shape;212;p6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8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8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8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8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8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8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8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8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8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8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8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8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8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8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8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8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8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8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8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8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9" name="Google Shape;239;p68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0" name="Google Shape;240;p68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9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44" name="Google Shape;244;p6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9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9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9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9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9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9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9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9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9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9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9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9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9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9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9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9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75" name="Google Shape;275;p7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7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7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320" name="Google Shape;320;p7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7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7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7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7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7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7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7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7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7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7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7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7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7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7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2" name="Google Shape;39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0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24" name="Google Shape;424;p4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1" name="Google Shape;451;p40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5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9" name="Google Shape;709;p5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0" name="Google Shape;710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5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7" name="Google Shape;717;p5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8" name="Google Shape;718;p5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9" name="Google Shape;719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4" name="Google Shape;734;p6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5" name="Google Shape;735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6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6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2" name="Google Shape;74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6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6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4" name="Google Shape;754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72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4" name="Google Shape;684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18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0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0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running</a:t>
            </a:r>
            <a:endParaRPr sz="5400" b="1" i="0" u="none" strike="noStrike" cap="none">
              <a:solidFill>
                <a:srgbClr val="FFFFFF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1" name="Google Shape;1381;p10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2" name="Google Shape;1382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07" y="2426818"/>
            <a:ext cx="3997637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p10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4" name="Google Shape;1384;p10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213" y="2426818"/>
            <a:ext cx="3997637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1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11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walking</a:t>
            </a:r>
            <a:endParaRPr sz="5400" b="1" i="0" u="none" strike="noStrike" cap="none">
              <a:solidFill>
                <a:srgbClr val="FFFFFF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2" name="Google Shape;1392;p11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3" name="Google Shape;1393;p11" descr="Ảnh có chứa vật thể ngoài trời, ngôi sao, tối,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208" y="2426818"/>
            <a:ext cx="2308635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p11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5" name="Google Shape;1395;p11" descr="Ảnh có chứa đồ chơi, búp bê, nữ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8714" y="2426818"/>
            <a:ext cx="2308634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"/>
          <p:cNvSpPr txBox="1"/>
          <p:nvPr/>
        </p:nvSpPr>
        <p:spPr>
          <a:xfrm>
            <a:off x="0" y="538805"/>
            <a:ext cx="11790217" cy="242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1. Look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, listen and repeat.</a:t>
            </a:r>
            <a:endParaRPr lang="en-US" sz="72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592" r="671"/>
          <a:stretch/>
        </p:blipFill>
        <p:spPr>
          <a:xfrm>
            <a:off x="410574" y="1527716"/>
            <a:ext cx="11264754" cy="412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r="418"/>
          <a:stretch/>
        </p:blipFill>
        <p:spPr>
          <a:xfrm>
            <a:off x="391566" y="1504949"/>
            <a:ext cx="11242874" cy="413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8967" y="1588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6"/>
          <p:cNvSpPr txBox="1"/>
          <p:nvPr/>
        </p:nvSpPr>
        <p:spPr>
          <a:xfrm>
            <a:off x="207819" y="945308"/>
            <a:ext cx="11693236" cy="250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2. listen, point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and </a:t>
            </a: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say.</a:t>
            </a:r>
            <a:endParaRPr lang="en-US" sz="72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 smtClean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smtClean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smtClean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smtClean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492" y="780586"/>
            <a:ext cx="108570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0089" y="851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9" name="Google Shape;1439;p18"/>
          <p:cNvCxnSpPr/>
          <p:nvPr/>
        </p:nvCxnSpPr>
        <p:spPr>
          <a:xfrm>
            <a:off x="3210079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p18"/>
          <p:cNvCxnSpPr/>
          <p:nvPr/>
        </p:nvCxnSpPr>
        <p:spPr>
          <a:xfrm>
            <a:off x="6072595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p18"/>
          <p:cNvCxnSpPr/>
          <p:nvPr/>
        </p:nvCxnSpPr>
        <p:spPr>
          <a:xfrm>
            <a:off x="8956620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2" name="Google Shape;1442;p18"/>
          <p:cNvSpPr txBox="1"/>
          <p:nvPr/>
        </p:nvSpPr>
        <p:spPr>
          <a:xfrm>
            <a:off x="110282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43" name="Google Shape;1443;p18"/>
          <p:cNvSpPr txBox="1"/>
          <p:nvPr/>
        </p:nvSpPr>
        <p:spPr>
          <a:xfrm>
            <a:off x="3818108" y="5644201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44" name="Google Shape;1444;p18"/>
          <p:cNvSpPr txBox="1"/>
          <p:nvPr/>
        </p:nvSpPr>
        <p:spPr>
          <a:xfrm>
            <a:off x="664977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45" name="Google Shape;1445;p18"/>
          <p:cNvSpPr txBox="1"/>
          <p:nvPr/>
        </p:nvSpPr>
        <p:spPr>
          <a:xfrm>
            <a:off x="9454830" y="5658640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  <p:pic>
        <p:nvPicPr>
          <p:cNvPr id="1446" name="Google Shape;14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229312" y="1954479"/>
            <a:ext cx="2526758" cy="31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2457" y="2123609"/>
            <a:ext cx="2264302" cy="279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9218" y="2073182"/>
            <a:ext cx="2104238" cy="289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407" y="2026659"/>
            <a:ext cx="2175811" cy="299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6" name="Google Shape;1456;p19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9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19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9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9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9"/>
          <p:cNvSpPr/>
          <p:nvPr/>
        </p:nvSpPr>
        <p:spPr>
          <a:xfrm>
            <a:off x="9234422" y="36199"/>
            <a:ext cx="2024128" cy="1316351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pic>
        <p:nvPicPr>
          <p:cNvPr id="1462" name="Google Shape;1462;p19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9225" y="113937"/>
            <a:ext cx="945892" cy="94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9" descr="Ảnh có chứa đồ chơi, búp bê, nữ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1748" y="144169"/>
            <a:ext cx="641349" cy="8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9" descr="Ảnh có chứa văn bản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0490" y="125700"/>
            <a:ext cx="756564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9" descr="Ảnh có chứa đồ chơ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8085" y="67778"/>
            <a:ext cx="835071" cy="961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9"/>
          <p:cNvSpPr txBox="1"/>
          <p:nvPr/>
        </p:nvSpPr>
        <p:spPr>
          <a:xfrm>
            <a:off x="3934486" y="1121328"/>
            <a:ext cx="13472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67" name="Google Shape;1467;p19"/>
          <p:cNvSpPr txBox="1"/>
          <p:nvPr/>
        </p:nvSpPr>
        <p:spPr>
          <a:xfrm>
            <a:off x="5588757" y="1121328"/>
            <a:ext cx="1321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68" name="Google Shape;1468;p19"/>
          <p:cNvSpPr txBox="1"/>
          <p:nvPr/>
        </p:nvSpPr>
        <p:spPr>
          <a:xfrm>
            <a:off x="7085108" y="1111709"/>
            <a:ext cx="1553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69" name="Google Shape;1469;p19"/>
          <p:cNvSpPr txBox="1"/>
          <p:nvPr/>
        </p:nvSpPr>
        <p:spPr>
          <a:xfrm>
            <a:off x="2366850" y="1121328"/>
            <a:ext cx="1376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540327" y="1199485"/>
            <a:ext cx="9933709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4C4B4B"/>
              </a:buClr>
              <a:defRPr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</a:rPr>
              <a:t>4. Listen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</a:rPr>
              <a:t>and tick.</a:t>
            </a:r>
            <a:endParaRPr lang="en-US" sz="6600" b="1">
              <a:solidFill>
                <a:srgbClr val="FFD18D"/>
              </a:solidFill>
              <a:latin typeface=".VnCooper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413754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5736" y="4681781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7908" y="1509527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6453" y="405200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23"/>
          <p:cNvSpPr txBox="1"/>
          <p:nvPr/>
        </p:nvSpPr>
        <p:spPr>
          <a:xfrm>
            <a:off x="2108579" y="288130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Game time</a:t>
            </a: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40" y="2468098"/>
            <a:ext cx="2028727" cy="1859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3383" y="2468098"/>
            <a:ext cx="2268675" cy="18783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134" y="2526376"/>
            <a:ext cx="2130129" cy="17618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8929" y="2468098"/>
            <a:ext cx="2246650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840" y="4759742"/>
            <a:ext cx="2268674" cy="19951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3757" y="473680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54267" y="4643558"/>
            <a:ext cx="2111312" cy="211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4">
            <a:hlinkClick r:id="" action="ppaction://hlinkshowjump?jump=nextslide"/>
          </p:cNvPr>
          <p:cNvSpPr/>
          <p:nvPr/>
        </p:nvSpPr>
        <p:spPr>
          <a:xfrm>
            <a:off x="254000" y="6166884"/>
            <a:ext cx="486597" cy="47184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darken" extrusionOk="0"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none" extrusionOk="0">
                <a:moveTo>
                  <a:pt x="103635" y="60000"/>
                </a:moveTo>
                <a:lnTo>
                  <a:pt x="16365" y="105000"/>
                </a:lnTo>
                <a:lnTo>
                  <a:pt x="16365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4" name="Google Shape;1514;p24"/>
          <p:cNvPicPr preferRelativeResize="0"/>
          <p:nvPr/>
        </p:nvPicPr>
        <p:blipFill rotWithShape="1">
          <a:blip r:embed="rId10">
            <a:alphaModFix/>
          </a:blip>
          <a:srcRect l="7186" t="36013" r="66260" b="43262"/>
          <a:stretch/>
        </p:blipFill>
        <p:spPr>
          <a:xfrm>
            <a:off x="288343" y="118829"/>
            <a:ext cx="2882901" cy="10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4"/>
          <p:cNvPicPr preferRelativeResize="0"/>
          <p:nvPr/>
        </p:nvPicPr>
        <p:blipFill rotWithShape="1">
          <a:blip r:embed="rId10">
            <a:alphaModFix/>
          </a:blip>
          <a:srcRect l="7186" t="57685" r="66260" b="20932"/>
          <a:stretch/>
        </p:blipFill>
        <p:spPr>
          <a:xfrm>
            <a:off x="3366323" y="792817"/>
            <a:ext cx="2882901" cy="10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997958" y="4643558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" name="Google Shape;15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564572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3017" y="285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9017" y="-564573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456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9017" y="281057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1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10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0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801" y="-564572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017" y="28431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2401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016" y="45654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1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7430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2402" y="289127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1528" y="-552095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3017" y="-552095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89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9017" y="11454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1016" y="2810579"/>
            <a:ext cx="2857143" cy="2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25"/>
          <p:cNvSpPr/>
          <p:nvPr/>
        </p:nvSpPr>
        <p:spPr>
          <a:xfrm>
            <a:off x="1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543" name="Google Shape;1543;p25"/>
          <p:cNvSpPr/>
          <p:nvPr/>
        </p:nvSpPr>
        <p:spPr>
          <a:xfrm>
            <a:off x="2449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544" name="Google Shape;1544;p25"/>
          <p:cNvSpPr/>
          <p:nvPr/>
        </p:nvSpPr>
        <p:spPr>
          <a:xfrm>
            <a:off x="4897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545" name="Google Shape;1545;p25"/>
          <p:cNvSpPr/>
          <p:nvPr/>
        </p:nvSpPr>
        <p:spPr>
          <a:xfrm>
            <a:off x="7345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546" name="Google Shape;1546;p25"/>
          <p:cNvSpPr/>
          <p:nvPr/>
        </p:nvSpPr>
        <p:spPr>
          <a:xfrm>
            <a:off x="9793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547" name="Google Shape;1547;p25"/>
          <p:cNvSpPr/>
          <p:nvPr/>
        </p:nvSpPr>
        <p:spPr>
          <a:xfrm>
            <a:off x="1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548" name="Google Shape;1548;p25"/>
          <p:cNvSpPr/>
          <p:nvPr/>
        </p:nvSpPr>
        <p:spPr>
          <a:xfrm>
            <a:off x="2449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549" name="Google Shape;1549;p25"/>
          <p:cNvSpPr/>
          <p:nvPr/>
        </p:nvSpPr>
        <p:spPr>
          <a:xfrm>
            <a:off x="4897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550" name="Google Shape;1550;p25"/>
          <p:cNvSpPr/>
          <p:nvPr/>
        </p:nvSpPr>
        <p:spPr>
          <a:xfrm>
            <a:off x="7345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551" name="Google Shape;1551;p25"/>
          <p:cNvSpPr/>
          <p:nvPr/>
        </p:nvSpPr>
        <p:spPr>
          <a:xfrm>
            <a:off x="9793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552" name="Google Shape;1552;p25"/>
          <p:cNvSpPr/>
          <p:nvPr/>
        </p:nvSpPr>
        <p:spPr>
          <a:xfrm>
            <a:off x="1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553" name="Google Shape;1553;p25"/>
          <p:cNvSpPr/>
          <p:nvPr/>
        </p:nvSpPr>
        <p:spPr>
          <a:xfrm>
            <a:off x="2449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554" name="Google Shape;1554;p25"/>
          <p:cNvSpPr/>
          <p:nvPr/>
        </p:nvSpPr>
        <p:spPr>
          <a:xfrm>
            <a:off x="4897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13</a:t>
            </a:r>
            <a:endParaRPr/>
          </a:p>
        </p:txBody>
      </p:sp>
      <p:sp>
        <p:nvSpPr>
          <p:cNvPr id="1555" name="Google Shape;1555;p25"/>
          <p:cNvSpPr/>
          <p:nvPr/>
        </p:nvSpPr>
        <p:spPr>
          <a:xfrm>
            <a:off x="7345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14</a:t>
            </a:r>
            <a:endParaRPr/>
          </a:p>
        </p:txBody>
      </p:sp>
      <p:sp>
        <p:nvSpPr>
          <p:cNvPr id="1556" name="Google Shape;1556;p25"/>
          <p:cNvSpPr/>
          <p:nvPr/>
        </p:nvSpPr>
        <p:spPr>
          <a:xfrm>
            <a:off x="9793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15</a:t>
            </a:r>
            <a:endParaRPr/>
          </a:p>
        </p:txBody>
      </p:sp>
      <p:sp>
        <p:nvSpPr>
          <p:cNvPr id="1557" name="Google Shape;1557;p25"/>
          <p:cNvSpPr/>
          <p:nvPr/>
        </p:nvSpPr>
        <p:spPr>
          <a:xfrm>
            <a:off x="1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16</a:t>
            </a:r>
            <a:endParaRPr/>
          </a:p>
        </p:txBody>
      </p:sp>
      <p:sp>
        <p:nvSpPr>
          <p:cNvPr id="1558" name="Google Shape;1558;p25"/>
          <p:cNvSpPr/>
          <p:nvPr/>
        </p:nvSpPr>
        <p:spPr>
          <a:xfrm>
            <a:off x="2449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17</a:t>
            </a:r>
            <a:endParaRPr/>
          </a:p>
        </p:txBody>
      </p:sp>
      <p:sp>
        <p:nvSpPr>
          <p:cNvPr id="1559" name="Google Shape;1559;p25"/>
          <p:cNvSpPr/>
          <p:nvPr/>
        </p:nvSpPr>
        <p:spPr>
          <a:xfrm>
            <a:off x="4897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18</a:t>
            </a:r>
            <a:endParaRPr/>
          </a:p>
        </p:txBody>
      </p:sp>
      <p:sp>
        <p:nvSpPr>
          <p:cNvPr id="1560" name="Google Shape;1560;p25"/>
          <p:cNvSpPr/>
          <p:nvPr/>
        </p:nvSpPr>
        <p:spPr>
          <a:xfrm>
            <a:off x="7345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19</a:t>
            </a:r>
            <a:endParaRPr/>
          </a:p>
        </p:txBody>
      </p:sp>
      <p:sp>
        <p:nvSpPr>
          <p:cNvPr id="1561" name="Google Shape;1561;p25"/>
          <p:cNvSpPr/>
          <p:nvPr/>
        </p:nvSpPr>
        <p:spPr>
          <a:xfrm>
            <a:off x="9793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</a:t>
            </a:r>
            <a:endParaRPr/>
          </a:p>
        </p:txBody>
      </p:sp>
      <p:sp>
        <p:nvSpPr>
          <p:cNvPr id="1562" name="Google Shape;1562;p25">
            <a:hlinkClick r:id="" action="ppaction://hlinkshowjump?jump=previousslide"/>
          </p:cNvPr>
          <p:cNvSpPr/>
          <p:nvPr/>
        </p:nvSpPr>
        <p:spPr>
          <a:xfrm>
            <a:off x="76013" y="6184900"/>
            <a:ext cx="736600" cy="533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27414" y="15000"/>
                </a:lnTo>
                <a:lnTo>
                  <a:pt x="27414" y="105000"/>
                </a:lnTo>
                <a:lnTo>
                  <a:pt x="35560" y="105000"/>
                </a:lnTo>
                <a:close/>
              </a:path>
              <a:path w="120000" h="120000" fill="darken" extrusionOk="0"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27414" y="15000"/>
                </a:lnTo>
                <a:lnTo>
                  <a:pt x="27414" y="105000"/>
                </a:lnTo>
                <a:lnTo>
                  <a:pt x="35560" y="105000"/>
                </a:lnTo>
                <a:close/>
              </a:path>
              <a:path w="120000" h="120000" fill="none" extrusionOk="0"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35560" y="105000"/>
                </a:lnTo>
                <a:lnTo>
                  <a:pt x="27414" y="105000"/>
                </a:lnTo>
                <a:lnTo>
                  <a:pt x="27414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6"/>
          <p:cNvSpPr txBox="1">
            <a:spLocks noGrp="1"/>
          </p:cNvSpPr>
          <p:nvPr>
            <p:ph type="ctrTitle"/>
          </p:nvPr>
        </p:nvSpPr>
        <p:spPr>
          <a:xfrm>
            <a:off x="0" y="1413164"/>
            <a:ext cx="9725891" cy="201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700" b="1" smtClean="0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Fun corner  and </a:t>
            </a:r>
            <a:r>
              <a:rPr lang="en-US" sz="67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/>
            </a:r>
            <a:br>
              <a:rPr lang="en-US" sz="67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</a:br>
            <a:r>
              <a:rPr lang="en-US" sz="67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Wrap-up</a:t>
            </a:r>
            <a:endParaRPr sz="73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</p:txBody>
      </p:sp>
      <p:pic>
        <p:nvPicPr>
          <p:cNvPr id="1569" name="Google Shape;15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83200" y="3411496"/>
            <a:ext cx="6908800" cy="344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" name="Google Shape;157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736" y="1402473"/>
            <a:ext cx="6227233" cy="4151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27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7" name="Google Shape;1577;p27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27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p27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27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27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27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27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27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27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27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27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27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27"/>
          <p:cNvSpPr/>
          <p:nvPr/>
        </p:nvSpPr>
        <p:spPr>
          <a:xfrm>
            <a:off x="5603215" y="153235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27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27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27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27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27"/>
          <p:cNvSpPr/>
          <p:nvPr/>
        </p:nvSpPr>
        <p:spPr>
          <a:xfrm>
            <a:off x="7416363" y="150324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27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27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27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8" name="Google Shape;1598;p27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9" name="Google Shape;1599;p27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0" name="Google Shape;1600;p27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Google Shape;160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3736" y="1348516"/>
            <a:ext cx="6241674" cy="41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28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28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28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28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28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Google Shape;1612;p28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28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28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28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28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p28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p28"/>
          <p:cNvSpPr/>
          <p:nvPr/>
        </p:nvSpPr>
        <p:spPr>
          <a:xfrm>
            <a:off x="4208659" y="3337566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p28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28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28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28"/>
          <p:cNvSpPr/>
          <p:nvPr/>
        </p:nvSpPr>
        <p:spPr>
          <a:xfrm>
            <a:off x="4232803" y="653434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28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p28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28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28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28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8" name="Google Shape;1628;p28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28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28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28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Google Shape;163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9912" y="1493420"/>
            <a:ext cx="5612177" cy="3871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8" name="Google Shape;1638;p29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9" name="Google Shape;1639;p29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29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29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p29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p29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29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29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29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29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29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29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0" name="Google Shape;1650;p29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1" name="Google Shape;1651;p29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29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29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p29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29"/>
          <p:cNvSpPr/>
          <p:nvPr/>
        </p:nvSpPr>
        <p:spPr>
          <a:xfrm>
            <a:off x="832513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29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29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8" name="Google Shape;1658;p29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9" name="Google Shape;1659;p29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0" name="Google Shape;1660;p29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1" name="Google Shape;1661;p29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2" name="Google Shape;1662;p29"/>
          <p:cNvSpPr/>
          <p:nvPr/>
        </p:nvSpPr>
        <p:spPr>
          <a:xfrm>
            <a:off x="3345937" y="2732854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29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2790" y="1329597"/>
            <a:ext cx="6171767" cy="41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30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1" name="Google Shape;1671;p30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30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30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p30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30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30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30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30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p30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30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30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30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3" name="Google Shape;1683;p30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30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5" name="Google Shape;1685;p30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30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30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30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30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30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30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30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30"/>
          <p:cNvSpPr/>
          <p:nvPr/>
        </p:nvSpPr>
        <p:spPr>
          <a:xfrm>
            <a:off x="3339122" y="2744249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30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500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4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4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4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3188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4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4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4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4"/>
          <p:cNvSpPr/>
          <p:nvPr/>
        </p:nvSpPr>
        <p:spPr>
          <a:xfrm>
            <a:off x="1078224" y="1719668"/>
            <a:ext cx="9554817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 u="none" strike="noStrike" cap="none" smtClean="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</a:p>
          <a:p>
            <a:pPr algn="ctr"/>
            <a:r>
              <a:rPr lang="en-US" sz="6600">
                <a:solidFill>
                  <a:srgbClr val="FF0000"/>
                </a:solidFill>
                <a:latin typeface=".VnCooper" pitchFamily="34" charset="0"/>
              </a:rPr>
              <a:t>Warm-up</a:t>
            </a:r>
            <a:endParaRPr lang="en-US" sz="6600">
              <a:latin typeface=".VnCooper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8" name="Google Shape;128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2" y="12998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31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31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31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31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31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31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31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31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31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31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31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31"/>
          <p:cNvSpPr/>
          <p:nvPr/>
        </p:nvSpPr>
        <p:spPr>
          <a:xfrm>
            <a:off x="4209669" y="333854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31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31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31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31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31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31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31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31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31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31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31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31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31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1" name="Google Shape;173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1392" y="1086948"/>
            <a:ext cx="4889216" cy="468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32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32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32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32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32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32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32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32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32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32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p32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32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32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32"/>
          <p:cNvSpPr/>
          <p:nvPr/>
        </p:nvSpPr>
        <p:spPr>
          <a:xfrm>
            <a:off x="5621609" y="153187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32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32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32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32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32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32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32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32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32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32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32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411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1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1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Understand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 correctly repeat the sentences in two communicative contexts (pictures) focusing on asking and answering about hobbies.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Correctly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say the words and use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What's your hobby? – I like _____.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ask and answer questions about someone's hobby.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Enhance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the correct use of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What's your hobby? – I like _____.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ask and answer questions about someone's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hobby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work standards, adaptability, problem-solving, communication, planning and organization, stress tolerance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look, listen and repeat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thinking: listen, point and say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communication: let’s talk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Written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communication: complete the sentence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Problem-solving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and creativity: answer comprehension questions after reading the story.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talk to each other, say good words to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others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Responsibility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appreciate kindness</a:t>
            </a:r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1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5" descr="Ảnh có chứa vật thể ngoài trời, ngôi sao, tối,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0945" y="175673"/>
            <a:ext cx="840395" cy="1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1491" y="247345"/>
            <a:ext cx="1352857" cy="135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5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5307" y="5276453"/>
            <a:ext cx="15430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5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7484" y="5315984"/>
            <a:ext cx="795245" cy="137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" descr="Ảnh có chứa văn bản, đồ họa véc-tơ, búp bê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4142" y="1892985"/>
            <a:ext cx="1132964" cy="142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5" descr="Ảnh có chứa bầu trời đêm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4244" y="5315985"/>
            <a:ext cx="1152558" cy="1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5" descr="Ảnh có chứa tối&#10;&#10;Mô tả được tạo tự độ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8852" y="2419493"/>
            <a:ext cx="164076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12083" y="4006245"/>
            <a:ext cx="1419143" cy="11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5" descr="Ảnh có chứa văn bản, đồ họa véc-tơ, đồ chơi&#10;&#10;Mô tả được tạo tự độ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78850" y="3925475"/>
            <a:ext cx="1503654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5" descr="Ảnh có chứa bầu trời đêm&#10;&#10;Mô tả được tạo tự độ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35718" y="336797"/>
            <a:ext cx="1397011" cy="122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5" descr="Ảnh có chứa đồ họa véc-tơ&#10;&#10;Mô tả được tạo tự độ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99685" y="2195379"/>
            <a:ext cx="1334295" cy="11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5" descr="Ảnh có chứa tối, bầu trời đêm&#10;&#10;Mô tả được tạo tự độ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34658" y="3972754"/>
            <a:ext cx="1640761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5"/>
          <p:cNvSpPr/>
          <p:nvPr/>
        </p:nvSpPr>
        <p:spPr>
          <a:xfrm>
            <a:off x="1516016" y="-23949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307" name="Google Shape;1307;p5"/>
          <p:cNvSpPr/>
          <p:nvPr/>
        </p:nvSpPr>
        <p:spPr>
          <a:xfrm>
            <a:off x="3675466" y="90914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5"/>
          <p:cNvSpPr/>
          <p:nvPr/>
        </p:nvSpPr>
        <p:spPr>
          <a:xfrm>
            <a:off x="4557666" y="-20497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309" name="Google Shape;1309;p5"/>
          <p:cNvSpPr/>
          <p:nvPr/>
        </p:nvSpPr>
        <p:spPr>
          <a:xfrm>
            <a:off x="6717116" y="91259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5"/>
          <p:cNvSpPr/>
          <p:nvPr/>
        </p:nvSpPr>
        <p:spPr>
          <a:xfrm>
            <a:off x="7592966" y="-30657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311" name="Google Shape;1311;p5"/>
          <p:cNvSpPr/>
          <p:nvPr/>
        </p:nvSpPr>
        <p:spPr>
          <a:xfrm>
            <a:off x="9752416" y="90243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5"/>
          <p:cNvSpPr/>
          <p:nvPr/>
        </p:nvSpPr>
        <p:spPr>
          <a:xfrm>
            <a:off x="1524877" y="168046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313" name="Google Shape;1313;p5"/>
          <p:cNvSpPr/>
          <p:nvPr/>
        </p:nvSpPr>
        <p:spPr>
          <a:xfrm>
            <a:off x="3668937" y="2613842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5"/>
          <p:cNvSpPr/>
          <p:nvPr/>
        </p:nvSpPr>
        <p:spPr>
          <a:xfrm>
            <a:off x="4551137" y="168420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315" name="Google Shape;1315;p5"/>
          <p:cNvSpPr/>
          <p:nvPr/>
        </p:nvSpPr>
        <p:spPr>
          <a:xfrm>
            <a:off x="6710587" y="261729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5"/>
          <p:cNvSpPr/>
          <p:nvPr/>
        </p:nvSpPr>
        <p:spPr>
          <a:xfrm>
            <a:off x="7586437" y="167404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317" name="Google Shape;1317;p5"/>
          <p:cNvSpPr/>
          <p:nvPr/>
        </p:nvSpPr>
        <p:spPr>
          <a:xfrm>
            <a:off x="9745887" y="260713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5"/>
          <p:cNvSpPr/>
          <p:nvPr/>
        </p:nvSpPr>
        <p:spPr>
          <a:xfrm>
            <a:off x="1532771" y="338310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319" name="Google Shape;1319;p5"/>
          <p:cNvSpPr/>
          <p:nvPr/>
        </p:nvSpPr>
        <p:spPr>
          <a:xfrm>
            <a:off x="3681637" y="431274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5"/>
          <p:cNvSpPr/>
          <p:nvPr/>
        </p:nvSpPr>
        <p:spPr>
          <a:xfrm>
            <a:off x="4563837" y="338310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321" name="Google Shape;1321;p5"/>
          <p:cNvSpPr/>
          <p:nvPr/>
        </p:nvSpPr>
        <p:spPr>
          <a:xfrm>
            <a:off x="6723287" y="431619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5"/>
          <p:cNvSpPr/>
          <p:nvPr/>
        </p:nvSpPr>
        <p:spPr>
          <a:xfrm>
            <a:off x="7599137" y="337294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323" name="Google Shape;1323;p5"/>
          <p:cNvSpPr/>
          <p:nvPr/>
        </p:nvSpPr>
        <p:spPr>
          <a:xfrm>
            <a:off x="9758587" y="430603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5"/>
          <p:cNvSpPr/>
          <p:nvPr/>
        </p:nvSpPr>
        <p:spPr>
          <a:xfrm>
            <a:off x="1515441" y="5097049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325" name="Google Shape;1325;p5"/>
          <p:cNvSpPr/>
          <p:nvPr/>
        </p:nvSpPr>
        <p:spPr>
          <a:xfrm>
            <a:off x="3668937" y="6030142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5"/>
          <p:cNvSpPr/>
          <p:nvPr/>
        </p:nvSpPr>
        <p:spPr>
          <a:xfrm>
            <a:off x="4551137" y="510050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327" name="Google Shape;1327;p5"/>
          <p:cNvSpPr/>
          <p:nvPr/>
        </p:nvSpPr>
        <p:spPr>
          <a:xfrm>
            <a:off x="6710587" y="603359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5"/>
          <p:cNvSpPr/>
          <p:nvPr/>
        </p:nvSpPr>
        <p:spPr>
          <a:xfrm>
            <a:off x="7586437" y="509034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329" name="Google Shape;1329;p5"/>
          <p:cNvSpPr/>
          <p:nvPr/>
        </p:nvSpPr>
        <p:spPr>
          <a:xfrm>
            <a:off x="9745887" y="602343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7" name="Google Shape;1337;p6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6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p6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6"/>
          <p:cNvSpPr txBox="1"/>
          <p:nvPr/>
        </p:nvSpPr>
        <p:spPr>
          <a:xfrm>
            <a:off x="4973257" y="768947"/>
            <a:ext cx="2161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8" name="Google Shape;13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9" name="Google Shape;1349;p7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0" name="Google Shape;1350;p7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9" name="Google Shape;1359;p8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0" name="Google Shape;1360;p8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1" name="Google Shape;1361;p8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8"/>
          <p:cNvSpPr txBox="1"/>
          <p:nvPr/>
        </p:nvSpPr>
        <p:spPr>
          <a:xfrm>
            <a:off x="4382776" y="756509"/>
            <a:ext cx="31558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9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0" name="Google Shape;1370;p9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Google Shape;1371;p9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2" name="Google Shape;1372;p9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9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1592</Words>
  <Application>Microsoft Office PowerPoint</Application>
  <PresentationFormat>Custom</PresentationFormat>
  <Paragraphs>195</Paragraphs>
  <Slides>31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Arial</vt:lpstr>
      <vt:lpstr>Schoolbell</vt:lpstr>
      <vt:lpstr>Verdana</vt:lpstr>
      <vt:lpstr>Open Sans</vt:lpstr>
      <vt:lpstr>Poppins SemiBold</vt:lpstr>
      <vt:lpstr>Sigmar One</vt:lpstr>
      <vt:lpstr>Calibri</vt:lpstr>
      <vt:lpstr>Oi</vt:lpstr>
      <vt:lpstr>Bilbo</vt:lpstr>
      <vt:lpstr>.VnCooper</vt:lpstr>
      <vt:lpstr>MyriadPro-Regular</vt:lpstr>
      <vt:lpstr>Tahoma</vt:lpstr>
      <vt:lpstr>Kristen ITC</vt:lpstr>
      <vt:lpstr>PT Sans</vt:lpstr>
      <vt:lpstr>Wingdings</vt:lpstr>
      <vt:lpstr>Hind</vt:lpstr>
      <vt:lpstr>Jokerman</vt:lpstr>
      <vt:lpstr>MyriadPro-Bold</vt:lpstr>
      <vt:lpstr>Times New Roman</vt:lpstr>
      <vt:lpstr>Comic Sans MS</vt:lpstr>
      <vt:lpstr>Fredoka One</vt:lpstr>
      <vt:lpstr>Fira Sans Extra Condensed Medium</vt:lpstr>
      <vt:lpstr>Chủ đề Office</vt:lpstr>
      <vt:lpstr>1_Theme1</vt:lpstr>
      <vt:lpstr>Theme4</vt:lpstr>
      <vt:lpstr>1_Office Theme</vt:lpstr>
      <vt:lpstr>Secondary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Fun corner 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</cp:lastModifiedBy>
  <cp:revision>7</cp:revision>
  <dcterms:created xsi:type="dcterms:W3CDTF">2022-01-15T08:37:55Z</dcterms:created>
  <dcterms:modified xsi:type="dcterms:W3CDTF">2024-10-20T05:37:29Z</dcterms:modified>
</cp:coreProperties>
</file>