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9.wav" ContentType="audio/x-wav"/>
  <Override PartName="/ppt/media/audio10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audio11.wav" ContentType="audio/x-wav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413" r:id="rId3"/>
    <p:sldId id="415" r:id="rId4"/>
    <p:sldId id="289" r:id="rId5"/>
    <p:sldId id="339" r:id="rId6"/>
    <p:sldId id="340" r:id="rId7"/>
    <p:sldId id="341" r:id="rId8"/>
    <p:sldId id="369" r:id="rId9"/>
    <p:sldId id="381" r:id="rId10"/>
    <p:sldId id="382" r:id="rId11"/>
    <p:sldId id="384" r:id="rId12"/>
    <p:sldId id="383" r:id="rId13"/>
    <p:sldId id="385" r:id="rId14"/>
    <p:sldId id="386" r:id="rId15"/>
    <p:sldId id="391" r:id="rId16"/>
    <p:sldId id="389" r:id="rId17"/>
    <p:sldId id="390" r:id="rId18"/>
    <p:sldId id="387" r:id="rId19"/>
    <p:sldId id="388" r:id="rId20"/>
    <p:sldId id="361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408" r:id="rId29"/>
    <p:sldId id="414" r:id="rId30"/>
    <p:sldId id="409" r:id="rId31"/>
    <p:sldId id="342" r:id="rId32"/>
    <p:sldId id="375" r:id="rId33"/>
    <p:sldId id="377" r:id="rId34"/>
    <p:sldId id="378" r:id="rId35"/>
    <p:sldId id="379" r:id="rId36"/>
    <p:sldId id="343" r:id="rId37"/>
    <p:sldId id="344" r:id="rId38"/>
    <p:sldId id="371" r:id="rId39"/>
    <p:sldId id="372" r:id="rId40"/>
    <p:sldId id="335" r:id="rId41"/>
    <p:sldId id="373" r:id="rId42"/>
    <p:sldId id="374" r:id="rId43"/>
    <p:sldId id="345" r:id="rId44"/>
    <p:sldId id="392" r:id="rId45"/>
    <p:sldId id="394" r:id="rId46"/>
    <p:sldId id="395" r:id="rId47"/>
    <p:sldId id="396" r:id="rId48"/>
    <p:sldId id="397" r:id="rId49"/>
    <p:sldId id="399" r:id="rId50"/>
    <p:sldId id="28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FF99"/>
    <a:srgbClr val="FFFFCC"/>
    <a:srgbClr val="FF7C80"/>
    <a:srgbClr val="F0926C"/>
    <a:srgbClr val="CF94D0"/>
    <a:srgbClr val="D19AD2"/>
    <a:srgbClr val="FF99CC"/>
    <a:srgbClr val="5CBC7A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4" autoAdjust="0"/>
    <p:restoredTop sz="93594" autoAdjust="0"/>
  </p:normalViewPr>
  <p:slideViewPr>
    <p:cSldViewPr>
      <p:cViewPr>
        <p:scale>
          <a:sx n="76" d="100"/>
          <a:sy n="76" d="100"/>
        </p:scale>
        <p:origin x="312" y="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8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0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33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25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67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26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3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27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36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02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43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11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801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74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06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204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88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88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2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678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36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252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9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7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91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1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49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557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5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03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5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921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35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2.xml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1.png"/><Relationship Id="rId3" Type="http://schemas.microsoft.com/office/2007/relationships/media" Target="../media/media5.wav"/><Relationship Id="rId7" Type="http://schemas.microsoft.com/office/2007/relationships/media" Target="../media/media6.wav"/><Relationship Id="rId12" Type="http://schemas.openxmlformats.org/officeDocument/2006/relationships/image" Target="../media/image30.png"/><Relationship Id="rId2" Type="http://schemas.openxmlformats.org/officeDocument/2006/relationships/audio" Target="../media/media3.wav"/><Relationship Id="rId16" Type="http://schemas.openxmlformats.org/officeDocument/2006/relationships/image" Target="../media/image34.png"/><Relationship Id="rId1" Type="http://schemas.microsoft.com/office/2007/relationships/media" Target="../media/media3.wav"/><Relationship Id="rId6" Type="http://schemas.openxmlformats.org/officeDocument/2006/relationships/audio" Target="../media/media4.wav"/><Relationship Id="rId11" Type="http://schemas.openxmlformats.org/officeDocument/2006/relationships/image" Target="../media/image29.png"/><Relationship Id="rId5" Type="http://schemas.microsoft.com/office/2007/relationships/media" Target="../media/media4.wav"/><Relationship Id="rId15" Type="http://schemas.openxmlformats.org/officeDocument/2006/relationships/image" Target="../media/image33.png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3" Type="http://schemas.microsoft.com/office/2007/relationships/media" Target="../media/media5.wav"/><Relationship Id="rId7" Type="http://schemas.microsoft.com/office/2007/relationships/media" Target="../media/media6.wav"/><Relationship Id="rId12" Type="http://schemas.openxmlformats.org/officeDocument/2006/relationships/image" Target="../media/image3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4.wav"/><Relationship Id="rId11" Type="http://schemas.openxmlformats.org/officeDocument/2006/relationships/image" Target="../media/image29.png"/><Relationship Id="rId5" Type="http://schemas.microsoft.com/office/2007/relationships/media" Target="../media/media4.wav"/><Relationship Id="rId10" Type="http://schemas.openxmlformats.org/officeDocument/2006/relationships/notesSlide" Target="../notesSlides/notesSlide14.xml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40.png"/><Relationship Id="rId5" Type="http://schemas.openxmlformats.org/officeDocument/2006/relationships/audio" Target="../media/audio9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40.png"/><Relationship Id="rId5" Type="http://schemas.openxmlformats.org/officeDocument/2006/relationships/audio" Target="../media/audio9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40.png"/><Relationship Id="rId5" Type="http://schemas.openxmlformats.org/officeDocument/2006/relationships/audio" Target="../media/audio9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40.png"/><Relationship Id="rId5" Type="http://schemas.openxmlformats.org/officeDocument/2006/relationships/audio" Target="../media/audio9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40.png"/><Relationship Id="rId5" Type="http://schemas.openxmlformats.org/officeDocument/2006/relationships/audio" Target="../media/audio9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40.png"/><Relationship Id="rId5" Type="http://schemas.openxmlformats.org/officeDocument/2006/relationships/audio" Target="../media/audio9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40.png"/><Relationship Id="rId5" Type="http://schemas.openxmlformats.org/officeDocument/2006/relationships/audio" Target="../media/audio9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40.png"/><Relationship Id="rId5" Type="http://schemas.openxmlformats.org/officeDocument/2006/relationships/audio" Target="../media/audio9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8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3.xml"/><Relationship Id="rId9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2.png"/><Relationship Id="rId3" Type="http://schemas.microsoft.com/office/2007/relationships/media" Target="../media/media5.wav"/><Relationship Id="rId7" Type="http://schemas.microsoft.com/office/2007/relationships/media" Target="../media/media6.wav"/><Relationship Id="rId12" Type="http://schemas.openxmlformats.org/officeDocument/2006/relationships/image" Target="../media/image3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4.wav"/><Relationship Id="rId11" Type="http://schemas.openxmlformats.org/officeDocument/2006/relationships/image" Target="../media/image30.png"/><Relationship Id="rId5" Type="http://schemas.microsoft.com/office/2007/relationships/media" Target="../media/media4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507402" y="2799082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295400" y="1752599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 Sans FB Demi" panose="020E0802020502020306" pitchFamily="34" charset="0"/>
              </a:rPr>
              <a:t>Monday, October 10</a:t>
            </a:r>
            <a:r>
              <a:rPr lang="en-US" sz="4400" baseline="30000" dirty="0">
                <a:latin typeface="Berlin Sans FB Demi" panose="020E0802020502020306" pitchFamily="34" charset="0"/>
              </a:rPr>
              <a:t>th</a:t>
            </a:r>
            <a:r>
              <a:rPr lang="en-US" sz="4400" dirty="0">
                <a:latin typeface="Berlin Sans FB Demi" panose="020E0802020502020306" pitchFamily="34" charset="0"/>
              </a:rPr>
              <a:t> </a:t>
            </a:r>
            <a:r>
              <a:rPr lang="en-US" sz="4400" dirty="0" smtClean="0">
                <a:latin typeface="Berlin Sans FB Demi" panose="020E0802020502020306" pitchFamily="34" charset="0"/>
              </a:rPr>
              <a:t>202</a:t>
            </a:r>
            <a:r>
              <a:rPr lang="vi-VN" sz="4400" dirty="0" smtClean="0">
                <a:latin typeface="Berlin Sans FB Demi" panose="020E0802020502020306" pitchFamily="34" charset="0"/>
              </a:rPr>
              <a:t>5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3051747" y="2910758"/>
            <a:ext cx="609600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159155" y="2407374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names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4343400" y="3575805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203563" y="2340086"/>
            <a:ext cx="1407757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my</a:t>
            </a:r>
            <a:endParaRPr lang="en-US" sz="6600" dirty="0">
              <a:solidFill>
                <a:srgbClr val="C00000"/>
              </a:solidFill>
            </a:endParaRPr>
          </a:p>
        </p:txBody>
      </p:sp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305896"/>
            <a:ext cx="358109" cy="304108"/>
          </a:xfrm>
          <a:prstGeom prst="rect">
            <a:avLst/>
          </a:prstGeom>
        </p:spPr>
      </p:pic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15" name="Hình ảnh 26" descr="Ảnh có chứa búp bê&#10;&#10;Mô tả được tạo tự động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3980" y="1219200"/>
            <a:ext cx="5538726" cy="54307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05400" y="1371600"/>
            <a:ext cx="126188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>
                <a:solidFill>
                  <a:schemeClr val="tx1"/>
                </a:solidFill>
              </a:rPr>
              <a:t>Mary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283714" y="3413870"/>
            <a:ext cx="124745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/maɪ/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135434" y="4047908"/>
            <a:ext cx="154401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của tôi</a:t>
            </a:r>
            <a:endParaRPr lang="en-US" sz="3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3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"/>
          <p:cNvSpPr txBox="1"/>
          <p:nvPr/>
        </p:nvSpPr>
        <p:spPr>
          <a:xfrm>
            <a:off x="6728603" y="2539816"/>
            <a:ext cx="2396810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name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0" name="Bùi Liễu"/>
          <p:cNvSpPr txBox="1"/>
          <p:nvPr/>
        </p:nvSpPr>
        <p:spPr>
          <a:xfrm>
            <a:off x="7125459" y="3550721"/>
            <a:ext cx="150393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</a:rPr>
              <a:t>/neɪm/</a:t>
            </a:r>
          </a:p>
        </p:txBody>
      </p:sp>
      <p:sp>
        <p:nvSpPr>
          <p:cNvPr id="11" name="Right Arrow 10"/>
          <p:cNvSpPr/>
          <p:nvPr/>
        </p:nvSpPr>
        <p:spPr>
          <a:xfrm rot="14413610">
            <a:off x="5126875" y="1986127"/>
            <a:ext cx="514546" cy="441512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153842"/>
            <a:ext cx="358109" cy="304108"/>
          </a:xfrm>
          <a:prstGeom prst="rect">
            <a:avLst/>
          </a:prstGeom>
        </p:spPr>
      </p:pic>
      <p:sp>
        <p:nvSpPr>
          <p:cNvPr id="1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14" name="Hình ảnh 28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39" y="1880170"/>
            <a:ext cx="2688909" cy="4577780"/>
          </a:xfrm>
          <a:prstGeom prst="rect">
            <a:avLst/>
          </a:prstGeom>
        </p:spPr>
      </p:pic>
      <p:sp>
        <p:nvSpPr>
          <p:cNvPr id="15" name="Bùi Liễu"/>
          <p:cNvSpPr txBox="1"/>
          <p:nvPr/>
        </p:nvSpPr>
        <p:spPr>
          <a:xfrm>
            <a:off x="4039693" y="1260302"/>
            <a:ext cx="126188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>
                <a:solidFill>
                  <a:schemeClr val="tx1"/>
                </a:solidFill>
              </a:rPr>
              <a:t>Minh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Bùi Liễu"/>
          <p:cNvSpPr txBox="1"/>
          <p:nvPr/>
        </p:nvSpPr>
        <p:spPr>
          <a:xfrm>
            <a:off x="7464494" y="4197052"/>
            <a:ext cx="82586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tên</a:t>
            </a:r>
            <a:endParaRPr lang="en-US" sz="3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0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249909"/>
            <a:ext cx="403789" cy="342900"/>
          </a:xfrm>
          <a:prstGeom prst="rect">
            <a:avLst/>
          </a:prstGeom>
        </p:spPr>
      </p:pic>
      <p:sp>
        <p:nvSpPr>
          <p:cNvPr id="1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16" name="Hình ảnh 50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" y="1330306"/>
            <a:ext cx="5600195" cy="5262503"/>
          </a:xfrm>
          <a:prstGeom prst="rect">
            <a:avLst/>
          </a:prstGeom>
        </p:spPr>
      </p:pic>
      <p:pic>
        <p:nvPicPr>
          <p:cNvPr id="17" name="Hình ảnh 26" descr="Ảnh có chứa búp bê&#10;&#10;Mô tả được tạo tự động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01" y="1524000"/>
            <a:ext cx="4951403" cy="5068809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3505200" y="1056286"/>
            <a:ext cx="1850336" cy="1018249"/>
          </a:xfrm>
          <a:prstGeom prst="cloudCallout">
            <a:avLst>
              <a:gd name="adj1" fmla="val -50765"/>
              <a:gd name="adj2" fmla="val 5701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417270" y="2590800"/>
            <a:ext cx="2020105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your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340793" y="3601705"/>
            <a:ext cx="18599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/jɔː/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7464672" y="4248036"/>
            <a:ext cx="18261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của bạn</a:t>
            </a:r>
            <a:endParaRPr lang="en-US" sz="3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0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10" name="Bùi Liễu"/>
          <p:cNvSpPr txBox="1"/>
          <p:nvPr/>
        </p:nvSpPr>
        <p:spPr>
          <a:xfrm>
            <a:off x="10517735" y="5105400"/>
            <a:ext cx="18473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2800" b="0" dirty="0">
              <a:solidFill>
                <a:srgbClr val="C00000"/>
              </a:solidFill>
            </a:endParaRPr>
          </a:p>
        </p:txBody>
      </p:sp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218" y="6150848"/>
            <a:ext cx="365248" cy="310171"/>
          </a:xfrm>
          <a:prstGeom prst="rect">
            <a:avLst/>
          </a:prstGeom>
        </p:spPr>
      </p:pic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19200"/>
            <a:ext cx="4328160" cy="541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2" y="4280347"/>
            <a:ext cx="2027376" cy="2027376"/>
          </a:xfrm>
          <a:prstGeom prst="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7369983" y="2622261"/>
            <a:ext cx="2114681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what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3" name="Bùi Liễu"/>
          <p:cNvSpPr txBox="1"/>
          <p:nvPr/>
        </p:nvSpPr>
        <p:spPr>
          <a:xfrm>
            <a:off x="7340793" y="3633167"/>
            <a:ext cx="18599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/wʌt/</a:t>
            </a:r>
          </a:p>
        </p:txBody>
      </p:sp>
      <p:sp>
        <p:nvSpPr>
          <p:cNvPr id="16" name="Bùi Liễu"/>
          <p:cNvSpPr txBox="1"/>
          <p:nvPr/>
        </p:nvSpPr>
        <p:spPr>
          <a:xfrm>
            <a:off x="7413378" y="4248036"/>
            <a:ext cx="192873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gì, cái gì</a:t>
            </a:r>
            <a:endParaRPr lang="en-US" sz="3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925737" y="1303584"/>
            <a:ext cx="3816682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4169115" y="2563004"/>
              <a:ext cx="90281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Bill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6392042" y="1289109"/>
            <a:ext cx="3816682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8592137" y="2638040"/>
              <a:ext cx="115929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Linh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1925737" y="4040342"/>
            <a:ext cx="3816682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4068802" y="4810325"/>
              <a:ext cx="1261885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Mary</a:t>
              </a:r>
            </a:p>
            <a:p>
              <a:r>
                <a:rPr lang="en-US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" name="Bùi Liễu 0968142780"/>
          <p:cNvGrpSpPr/>
          <p:nvPr/>
        </p:nvGrpSpPr>
        <p:grpSpPr>
          <a:xfrm>
            <a:off x="6392042" y="4025867"/>
            <a:ext cx="3816682" cy="2377724"/>
            <a:chOff x="6392042" y="4025867"/>
            <a:chExt cx="3816682" cy="2377724"/>
          </a:xfrm>
        </p:grpSpPr>
        <p:sp>
          <p:nvSpPr>
            <p:cNvPr id="17" name="TextBox 16"/>
            <p:cNvSpPr txBox="1"/>
            <p:nvPr/>
          </p:nvSpPr>
          <p:spPr>
            <a:xfrm>
              <a:off x="8624499" y="5070262"/>
              <a:ext cx="1184940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Nam</a:t>
              </a:r>
            </a:p>
          </p:txBody>
        </p:sp>
        <p:sp>
          <p:nvSpPr>
            <p:cNvPr id="32" name="Flowchart: Alternate Process 31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05" end="7285.69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73" y="5939873"/>
            <a:ext cx="433652" cy="368259"/>
          </a:xfrm>
          <a:prstGeom prst="rect">
            <a:avLst/>
          </a:prstGeom>
        </p:spPr>
      </p:pic>
      <p:pic>
        <p:nvPicPr>
          <p:cNvPr id="38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30" end="8798.69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67" y="3243158"/>
            <a:ext cx="433652" cy="368259"/>
          </a:xfrm>
          <a:prstGeom prst="rect">
            <a:avLst/>
          </a:prstGeom>
        </p:spPr>
      </p:pic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4" end="14170.69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485" y="5963118"/>
            <a:ext cx="433652" cy="368259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4" end="12659.69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62" y="3209335"/>
            <a:ext cx="433652" cy="3682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560" y="1135220"/>
            <a:ext cx="2909147" cy="2737866"/>
          </a:xfrm>
          <a:prstGeom prst="rect">
            <a:avLst/>
          </a:prstGeom>
        </p:spPr>
      </p:pic>
      <p:pic>
        <p:nvPicPr>
          <p:cNvPr id="42" name="Hình ảnh 26" descr="Ảnh có chứa búp bê&#10;&#10;Mô tả được tạo tự động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0200" y="3796883"/>
            <a:ext cx="2927971" cy="2835692"/>
          </a:xfrm>
          <a:prstGeom prst="rect">
            <a:avLst/>
          </a:prstGeom>
        </p:spPr>
      </p:pic>
      <p:pic>
        <p:nvPicPr>
          <p:cNvPr id="43" name="Hình ảnh 50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7771" y="3815098"/>
            <a:ext cx="3103429" cy="285426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920"/>
          <a:stretch/>
        </p:blipFill>
        <p:spPr>
          <a:xfrm flipH="1">
            <a:off x="7017556" y="1449396"/>
            <a:ext cx="1255871" cy="194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5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50" y="3303879"/>
            <a:ext cx="352240" cy="299123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16" y="6036143"/>
            <a:ext cx="354233" cy="300816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152" y="3259333"/>
            <a:ext cx="383603" cy="325757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152" y="5995432"/>
            <a:ext cx="384379" cy="326416"/>
          </a:xfrm>
          <a:prstGeom prst="rect">
            <a:avLst/>
          </a:prstGeom>
        </p:spPr>
      </p:pic>
      <p:sp>
        <p:nvSpPr>
          <p:cNvPr id="24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 0968142780"/>
          <p:cNvGrpSpPr/>
          <p:nvPr/>
        </p:nvGrpSpPr>
        <p:grpSpPr>
          <a:xfrm>
            <a:off x="1925737" y="1274922"/>
            <a:ext cx="3816682" cy="2406386"/>
            <a:chOff x="1925737" y="1274922"/>
            <a:chExt cx="3816682" cy="2406386"/>
          </a:xfrm>
        </p:grpSpPr>
        <p:sp>
          <p:nvSpPr>
            <p:cNvPr id="4" name="Bùi Liễu 0968142780"/>
            <p:cNvSpPr txBox="1"/>
            <p:nvPr/>
          </p:nvSpPr>
          <p:spPr>
            <a:xfrm>
              <a:off x="3899009" y="2347561"/>
              <a:ext cx="1443023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my</a:t>
              </a:r>
            </a:p>
            <a:p>
              <a:r>
                <a:rPr lang="en-US" sz="2800"/>
                <a:t> </a:t>
              </a:r>
              <a:r>
                <a:rPr lang="en-US" sz="2800">
                  <a:solidFill>
                    <a:schemeClr val="tx1"/>
                  </a:solidFill>
                </a:rPr>
                <a:t>của tôi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243" y="1274922"/>
              <a:ext cx="1755805" cy="2258058"/>
            </a:xfrm>
            <a:prstGeom prst="rect">
              <a:avLst/>
            </a:prstGeom>
          </p:spPr>
        </p:pic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6392042" y="1283015"/>
            <a:ext cx="3816682" cy="2383818"/>
            <a:chOff x="6392042" y="1283015"/>
            <a:chExt cx="3816682" cy="2383818"/>
          </a:xfrm>
        </p:grpSpPr>
        <p:sp>
          <p:nvSpPr>
            <p:cNvPr id="12" name="TextBox 11"/>
            <p:cNvSpPr txBox="1"/>
            <p:nvPr/>
          </p:nvSpPr>
          <p:spPr>
            <a:xfrm>
              <a:off x="8476722" y="2422596"/>
              <a:ext cx="1390124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name</a:t>
              </a:r>
            </a:p>
            <a:p>
              <a:r>
                <a:rPr lang="en-US" sz="280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135" y="1283015"/>
              <a:ext cx="1993479" cy="2342874"/>
            </a:xfrm>
            <a:prstGeom prst="rect">
              <a:avLst/>
            </a:prstGeom>
          </p:spPr>
        </p:pic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1925737" y="4040342"/>
            <a:ext cx="3816682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3870832" y="4810325"/>
              <a:ext cx="1657826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your</a:t>
              </a:r>
            </a:p>
            <a:p>
              <a:r>
                <a:rPr lang="en-US"/>
                <a:t> </a:t>
              </a:r>
              <a:r>
                <a:rPr lang="en-US" sz="2800">
                  <a:solidFill>
                    <a:schemeClr val="tx1"/>
                  </a:solidFill>
                </a:rPr>
                <a:t>của bạn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334" y="4194250"/>
              <a:ext cx="2233233" cy="2163564"/>
            </a:xfrm>
            <a:prstGeom prst="rect">
              <a:avLst/>
            </a:prstGeom>
          </p:spPr>
        </p:pic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99652" y="4025867"/>
            <a:ext cx="3909072" cy="2377724"/>
            <a:chOff x="6299652" y="4025867"/>
            <a:chExt cx="3909072" cy="2377724"/>
          </a:xfrm>
        </p:grpSpPr>
        <p:sp>
          <p:nvSpPr>
            <p:cNvPr id="17" name="TextBox 16"/>
            <p:cNvSpPr txBox="1"/>
            <p:nvPr/>
          </p:nvSpPr>
          <p:spPr>
            <a:xfrm>
              <a:off x="8349584" y="4824041"/>
              <a:ext cx="1734770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what</a:t>
              </a:r>
            </a:p>
            <a:p>
              <a:r>
                <a:rPr lang="en-US"/>
                <a:t> </a:t>
              </a:r>
              <a:r>
                <a:rPr lang="en-US" sz="2800">
                  <a:solidFill>
                    <a:schemeClr val="tx1"/>
                  </a:solidFill>
                </a:rPr>
                <a:t>gì, cái gì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652" y="4338010"/>
              <a:ext cx="2320546" cy="2019804"/>
            </a:xfrm>
            <a:prstGeom prst="rect">
              <a:avLst/>
            </a:prstGeom>
          </p:spPr>
        </p:pic>
        <p:sp>
          <p:nvSpPr>
            <p:cNvPr id="32" name="Flowchart: Alternate Process 31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59168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859" y="6276311"/>
            <a:ext cx="352240" cy="299123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4559401" y="1828800"/>
            <a:ext cx="2621230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my: của tôi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559401" y="2684730"/>
            <a:ext cx="2364750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name: tên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9401" y="3581400"/>
            <a:ext cx="3211135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your: của bạn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4536075" y="4513326"/>
            <a:ext cx="3365024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what: gì, cái gì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600200" y="507471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11" name="your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528" y="6261200"/>
            <a:ext cx="354233" cy="300816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86" y="6269377"/>
            <a:ext cx="383603" cy="325757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6248400"/>
            <a:ext cx="384379" cy="32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3657600" y="2514600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2380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19201" y="1981200"/>
            <a:ext cx="5578254" cy="292030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What’s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 name?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I’m _______.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My name’s _______.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981810"/>
            <a:ext cx="407675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về tên.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6600" y="2743200"/>
            <a:ext cx="29851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(Bạn 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 là gì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86600" y="3332300"/>
            <a:ext cx="325762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 mình là ….)</a:t>
            </a: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11666" y="4359753"/>
            <a:ext cx="3007490" cy="10835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= what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name’s = name is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30569" y="3200400"/>
            <a:ext cx="609600" cy="677432"/>
            <a:chOff x="1371600" y="3048000"/>
            <a:chExt cx="609600" cy="677432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371600" y="3048000"/>
              <a:ext cx="609600" cy="231399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371600" y="3279399"/>
              <a:ext cx="609600" cy="446033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52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72817" y="1530514"/>
            <a:ext cx="6019800" cy="229672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What’s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name is _______. </a:t>
            </a:r>
            <a:endParaRPr lang="en-US" sz="36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884183"/>
            <a:ext cx="666881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– trả lời về tên của người khác.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48600" y="1981200"/>
            <a:ext cx="362150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 anh ấy là gì?)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48600" y="2570300"/>
            <a:ext cx="280397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ấy là ….)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72817" y="4068325"/>
            <a:ext cx="6096000" cy="229672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What’s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_______.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name is________.</a:t>
            </a:r>
            <a:endParaRPr lang="en-US" sz="36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73482" y="4288465"/>
            <a:ext cx="337143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 cô ấy là gì?)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73482" y="4877565"/>
            <a:ext cx="332655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 cô ấy là ….)</a:t>
            </a: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2714955"/>
            <a:ext cx="457200" cy="609329"/>
            <a:chOff x="2590800" y="2819671"/>
            <a:chExt cx="457200" cy="609329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2590800" y="2819671"/>
              <a:ext cx="457200" cy="30452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90800" y="3124200"/>
              <a:ext cx="457200" cy="3048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084695" y="5216689"/>
            <a:ext cx="457200" cy="609329"/>
            <a:chOff x="2590800" y="2819671"/>
            <a:chExt cx="457200" cy="609329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2590800" y="2819671"/>
              <a:ext cx="457200" cy="30452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590800" y="3124200"/>
              <a:ext cx="457200" cy="3048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952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8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269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77120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_____ name?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 Mary.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525917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 your ______?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Mai.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_____ name?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name’s Bill.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name?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Miss Hoa.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3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82767"/>
            <a:ext cx="5467694" cy="2317038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name’s Ben.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239000" y="1793965"/>
            <a:ext cx="46482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name?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239000" y="482767"/>
            <a:ext cx="46482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name?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8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38399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Linh.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15000" y="1793965"/>
            <a:ext cx="525045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name?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15000" y="482767"/>
            <a:ext cx="525045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name?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7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45257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name?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48400" y="501272"/>
            <a:ext cx="5105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Lieu.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248400" y="1793965"/>
            <a:ext cx="5105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name is Lieu.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1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45257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name?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48400" y="501272"/>
            <a:ext cx="5105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name is Mary.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248400" y="1793965"/>
            <a:ext cx="5105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name is Ben 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527" y="2253190"/>
            <a:ext cx="2340803" cy="3717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4" y="2418313"/>
            <a:ext cx="2203108" cy="37174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8002" y="3310714"/>
            <a:ext cx="178119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I’m Mai. 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251393" y="1376422"/>
            <a:ext cx="132399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Hello. 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240312" y="2075862"/>
            <a:ext cx="1335079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Hello.  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252800" y="2710737"/>
            <a:ext cx="208119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Hi, Ben.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5941820" y="3818994"/>
            <a:ext cx="382888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How are you, Ben?</a:t>
            </a:r>
            <a:endParaRPr lang="vi-VN" sz="3200"/>
          </a:p>
        </p:txBody>
      </p:sp>
      <p:sp>
        <p:nvSpPr>
          <p:cNvPr id="10" name="Bùi Liễu 0968142780"/>
          <p:cNvSpPr/>
          <p:nvPr/>
        </p:nvSpPr>
        <p:spPr>
          <a:xfrm>
            <a:off x="6037157" y="4405455"/>
            <a:ext cx="326290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Fine, thank you.</a:t>
            </a:r>
            <a:endParaRPr lang="vi-VN" sz="3200"/>
          </a:p>
        </p:txBody>
      </p:sp>
      <p:sp>
        <p:nvSpPr>
          <p:cNvPr id="11" name="Bùi Liễu 0968142780"/>
          <p:cNvSpPr/>
          <p:nvPr/>
        </p:nvSpPr>
        <p:spPr>
          <a:xfrm>
            <a:off x="5908821" y="5039519"/>
            <a:ext cx="22137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Bye, Ben. </a:t>
            </a:r>
            <a:endParaRPr lang="vi-VN" sz="3200"/>
          </a:p>
        </p:txBody>
      </p:sp>
      <p:sp>
        <p:nvSpPr>
          <p:cNvPr id="13" name="Bùi Liễu 0968142780"/>
          <p:cNvSpPr/>
          <p:nvPr/>
        </p:nvSpPr>
        <p:spPr>
          <a:xfrm>
            <a:off x="6037157" y="5626581"/>
            <a:ext cx="1963843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Bye, Mai. </a:t>
            </a:r>
            <a:endParaRPr lang="vi-VN" sz="3200"/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1523999" y="348307"/>
            <a:ext cx="380999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428521" y="1406703"/>
            <a:ext cx="18177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I’m Ben. 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4393067" y="2053851"/>
            <a:ext cx="18531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I’m Ben. 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4863527" y="2701741"/>
            <a:ext cx="1805236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Hi, Ben. 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4805216" y="3306247"/>
            <a:ext cx="183763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I’m Mai. 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911630" y="4567038"/>
            <a:ext cx="2011727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</a:p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Bye, Ben.</a:t>
            </a:r>
            <a:endParaRPr lang="vi-VN" sz="3200"/>
          </a:p>
        </p:txBody>
      </p:sp>
      <p:sp>
        <p:nvSpPr>
          <p:cNvPr id="20" name="Bùi Liễu 0968142780"/>
          <p:cNvSpPr/>
          <p:nvPr/>
        </p:nvSpPr>
        <p:spPr>
          <a:xfrm>
            <a:off x="7911630" y="5622873"/>
            <a:ext cx="205449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Bye, Mai. </a:t>
            </a:r>
            <a:endParaRPr lang="vi-VN" sz="3200"/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340.3334"/>
                    <p14:bmk name="Bookmark 2" time="3440"/>
                    <p14:bmk name="Bookmark 3" time="6598.3334"/>
                    <p14:bmk name="Bookmark 4" time="7840"/>
                    <p14:bmk name="Bookmark 5" time="11074.0417"/>
                    <p14:bmk name="Bookmark 6" time="13461.1876"/>
                    <p14:bmk name="Bookmark 7" time="15514.0417"/>
                    <p14:bmk name="Bookmark 8" time="17594.9167"/>
                    <p14:bmk name="Bookmark 9" time="19769.3751"/>
                    <p14:bmk name="Bookmark 10" time="24155.3751"/>
                    <p14:bmk name="Bookmark 11" time="28484.0417"/>
                    <p14:bmk name="Bookmark 12" time="30754.0417"/>
                    <p14:bmk name="Bookmark 13" time="33004.0417"/>
                    <p14:bmk name="Bookmark 14" time="35144.0417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76" y="368695"/>
            <a:ext cx="1327831" cy="132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1812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1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9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2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6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8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3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3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5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4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3" grpId="0"/>
          <p:bldP spid="14" grpId="0"/>
          <p:bldP spid="16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0804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9;p38"/>
          <p:cNvSpPr txBox="1">
            <a:spLocks/>
          </p:cNvSpPr>
          <p:nvPr/>
        </p:nvSpPr>
        <p:spPr>
          <a:xfrm>
            <a:off x="1428206" y="288454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pic>
        <p:nvPicPr>
          <p:cNvPr id="9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91474"/>
            <a:ext cx="609600" cy="517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"/>
          <a:stretch/>
        </p:blipFill>
        <p:spPr>
          <a:xfrm>
            <a:off x="762000" y="3200400"/>
            <a:ext cx="10744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08314"/>
            <a:ext cx="8686800" cy="20625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76600" y="5953328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686800" y="5963800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33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10972800" cy="2895600"/>
          </a:xfrm>
          <a:prstGeom prst="rect">
            <a:avLst/>
          </a:prstGeom>
        </p:spPr>
      </p:pic>
      <p:sp>
        <p:nvSpPr>
          <p:cNvPr id="10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24800" y="3352800"/>
            <a:ext cx="1066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_______.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1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-3786" r="776" b="3786"/>
          <a:stretch/>
        </p:blipFill>
        <p:spPr>
          <a:xfrm>
            <a:off x="533400" y="1905000"/>
            <a:ext cx="11125200" cy="2895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1000" y="3429000"/>
            <a:ext cx="990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______.</a:t>
            </a:r>
            <a:endParaRPr lang="vi-VN">
              <a:solidFill>
                <a:schemeClr val="tx1"/>
              </a:solidFill>
            </a:endParaRPr>
          </a:p>
        </p:txBody>
      </p:sp>
      <p:sp>
        <p:nvSpPr>
          <p:cNvPr id="9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0585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10896600" cy="25934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24800" y="3340142"/>
            <a:ext cx="1066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_______.</a:t>
            </a:r>
            <a:endParaRPr lang="vi-VN">
              <a:solidFill>
                <a:schemeClr val="tx1"/>
              </a:solidFill>
            </a:endParaRPr>
          </a:p>
        </p:txBody>
      </p:sp>
      <p:sp>
        <p:nvSpPr>
          <p:cNvPr id="10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54750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r="1493" b="4062"/>
          <a:stretch/>
        </p:blipFill>
        <p:spPr>
          <a:xfrm>
            <a:off x="685800" y="2006641"/>
            <a:ext cx="10820400" cy="26670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1000" y="3340141"/>
            <a:ext cx="1066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_______.</a:t>
            </a:r>
            <a:endParaRPr lang="vi-VN">
              <a:solidFill>
                <a:schemeClr val="tx1"/>
              </a:solidFill>
            </a:endParaRPr>
          </a:p>
        </p:txBody>
      </p:sp>
      <p:sp>
        <p:nvSpPr>
          <p:cNvPr id="9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12586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27" name="Google Shape;712;p38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9448800" cy="54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80" y="3652268"/>
            <a:ext cx="3608085" cy="258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06" y="3599468"/>
            <a:ext cx="3838280" cy="253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05" y="971313"/>
            <a:ext cx="3581400" cy="2506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71" y="954107"/>
            <a:ext cx="3729658" cy="248194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29784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294193" y="2900645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5338442" y="5626805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9208515" y="5697960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1416145" y="204440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1423210" y="463811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187280" y="2979234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300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5259664" cy="3537060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52" y="1905000"/>
            <a:ext cx="5259664" cy="3537060"/>
          </a:xfrm>
          <a:prstGeom prst="roundRect">
            <a:avLst/>
          </a:prstGeom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295400" y="385287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quare 1"/>
          <p:cNvSpPr/>
          <p:nvPr/>
        </p:nvSpPr>
        <p:spPr>
          <a:xfrm>
            <a:off x="5244337" y="4780076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5773963" y="5715000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square 2"/>
          <p:cNvSpPr/>
          <p:nvPr/>
        </p:nvSpPr>
        <p:spPr>
          <a:xfrm>
            <a:off x="10830826" y="4844075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 09681427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10742536" y="4775352"/>
            <a:ext cx="793969" cy="714572"/>
          </a:xfrm>
          <a:prstGeom prst="rect">
            <a:avLst/>
          </a:prstGeom>
        </p:spPr>
      </p:pic>
      <p:pic>
        <p:nvPicPr>
          <p:cNvPr id="2" name="Track 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718.6712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63" y="625758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45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376" y="1950039"/>
            <a:ext cx="4546818" cy="34233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0"/>
            <a:ext cx="4836904" cy="336101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60898" y="47714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5334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5945683" y="5445334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1" name="Bùi Liễu square 2"/>
          <p:cNvSpPr/>
          <p:nvPr/>
        </p:nvSpPr>
        <p:spPr>
          <a:xfrm>
            <a:off x="10442863" y="4823729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Bùi Liễu square 1"/>
          <p:cNvSpPr/>
          <p:nvPr/>
        </p:nvSpPr>
        <p:spPr>
          <a:xfrm>
            <a:off x="5348585" y="4730762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 096814278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290218" y="4658806"/>
            <a:ext cx="793969" cy="714572"/>
          </a:xfrm>
          <a:prstGeom prst="rect">
            <a:avLst/>
          </a:prstGeom>
        </p:spPr>
      </p:pic>
      <p:pic>
        <p:nvPicPr>
          <p:cNvPr id="15" name="Track 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02" end="0.6712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501" y="737932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7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028748" y="485608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85970" y="559424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20768" y="27040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76" y="1479631"/>
            <a:ext cx="3964322" cy="2427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23" y="1534135"/>
            <a:ext cx="3964322" cy="2427442"/>
          </a:xfrm>
          <a:prstGeom prst="rect">
            <a:avLst/>
          </a:prstGeom>
        </p:spPr>
      </p:pic>
      <p:sp>
        <p:nvSpPr>
          <p:cNvPr id="25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184578" y="4478167"/>
            <a:ext cx="5466198" cy="11263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Arial "/>
                <a:cs typeface="Arial" panose="020B0604020202020204" pitchFamily="34" charset="0"/>
              </a:rPr>
              <a:t>1.   </a:t>
            </a:r>
            <a:r>
              <a:rPr lang="en-US" sz="3200" b="1">
                <a:solidFill>
                  <a:schemeClr val="accent6"/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200">
                <a:latin typeface="Arial "/>
                <a:cs typeface="Arial" panose="020B0604020202020204" pitchFamily="34" charset="0"/>
              </a:rPr>
              <a:t>Hi. My name’s Nam.</a:t>
            </a:r>
          </a:p>
          <a:p>
            <a:pPr algn="l"/>
            <a:r>
              <a:rPr lang="en-US" sz="3200">
                <a:latin typeface="Arial "/>
                <a:cs typeface="Arial" panose="020B0604020202020204" pitchFamily="34" charset="0"/>
              </a:rPr>
              <a:t>           What’s your name?</a:t>
            </a:r>
          </a:p>
          <a:p>
            <a:pPr algn="l"/>
            <a:r>
              <a:rPr lang="en-US" sz="3200">
                <a:latin typeface="Arial "/>
                <a:cs typeface="Arial" panose="020B0604020202020204" pitchFamily="34" charset="0"/>
              </a:rPr>
              <a:t>     </a:t>
            </a:r>
            <a:r>
              <a:rPr lang="en-US" sz="3200" b="1">
                <a:solidFill>
                  <a:schemeClr val="accent6"/>
                </a:solidFill>
                <a:latin typeface="Arial "/>
                <a:cs typeface="Arial" panose="020B0604020202020204" pitchFamily="34" charset="0"/>
              </a:rPr>
              <a:t> B: </a:t>
            </a:r>
            <a:r>
              <a:rPr lang="en-US" sz="3200">
                <a:latin typeface="Arial "/>
                <a:cs typeface="Arial" panose="020B0604020202020204" pitchFamily="34" charset="0"/>
              </a:rPr>
              <a:t>My name’s _____. </a:t>
            </a:r>
            <a:endParaRPr lang="en-US" sz="32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6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934200" y="4495800"/>
            <a:ext cx="4429701" cy="11263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Arial "/>
                <a:cs typeface="Arial" panose="020B0604020202020204" pitchFamily="34" charset="0"/>
              </a:rPr>
              <a:t>2.   </a:t>
            </a:r>
            <a:r>
              <a:rPr lang="en-US" sz="3200" b="1">
                <a:solidFill>
                  <a:schemeClr val="accent6"/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200">
                <a:latin typeface="Arial "/>
                <a:cs typeface="Arial" panose="020B0604020202020204" pitchFamily="34" charset="0"/>
              </a:rPr>
              <a:t>Hi. I’m Mai. </a:t>
            </a:r>
          </a:p>
          <a:p>
            <a:pPr algn="l"/>
            <a:r>
              <a:rPr lang="en-US" sz="3200">
                <a:latin typeface="Arial "/>
                <a:cs typeface="Arial" panose="020B0604020202020204" pitchFamily="34" charset="0"/>
              </a:rPr>
              <a:t>           What’s ______?</a:t>
            </a:r>
          </a:p>
          <a:p>
            <a:pPr algn="l"/>
            <a:r>
              <a:rPr lang="en-US" sz="3200">
                <a:latin typeface="Arial "/>
                <a:cs typeface="Arial" panose="020B0604020202020204" pitchFamily="34" charset="0"/>
              </a:rPr>
              <a:t>     </a:t>
            </a:r>
            <a:r>
              <a:rPr lang="en-US" sz="3200" b="1">
                <a:solidFill>
                  <a:schemeClr val="accent6"/>
                </a:solidFill>
                <a:latin typeface="Arial "/>
                <a:cs typeface="Arial" panose="020B0604020202020204" pitchFamily="34" charset="0"/>
              </a:rPr>
              <a:t> B: </a:t>
            </a:r>
            <a:r>
              <a:rPr lang="en-US" sz="3200">
                <a:latin typeface="Arial "/>
                <a:cs typeface="Arial" panose="020B0604020202020204" pitchFamily="34" charset="0"/>
              </a:rPr>
              <a:t>__________. </a:t>
            </a:r>
            <a:endParaRPr lang="en-US" sz="3200" dirty="0">
              <a:latin typeface="Arial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02941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295400" y="4836607"/>
            <a:ext cx="9867110" cy="11263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1.   </a:t>
            </a:r>
            <a:r>
              <a:rPr lang="en-US" sz="3600" b="1">
                <a:solidFill>
                  <a:schemeClr val="accent6"/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>
                <a:latin typeface="Arial "/>
                <a:cs typeface="Arial" panose="020B0604020202020204" pitchFamily="34" charset="0"/>
              </a:rPr>
              <a:t>Hi. My name’s Nam. What’s your name?</a:t>
            </a:r>
          </a:p>
          <a:p>
            <a:pPr algn="l"/>
            <a:r>
              <a:rPr lang="en-US" sz="3600">
                <a:latin typeface="Arial "/>
                <a:cs typeface="Arial" panose="020B0604020202020204" pitchFamily="34" charset="0"/>
              </a:rPr>
              <a:t>     </a:t>
            </a:r>
            <a:r>
              <a:rPr lang="en-US" sz="3600" b="1">
                <a:solidFill>
                  <a:schemeClr val="accent6"/>
                </a:solidFill>
                <a:latin typeface="Arial "/>
                <a:cs typeface="Arial" panose="020B0604020202020204" pitchFamily="34" charset="0"/>
              </a:rPr>
              <a:t> B: </a:t>
            </a:r>
            <a:r>
              <a:rPr lang="en-US" sz="3600">
                <a:latin typeface="Arial "/>
                <a:cs typeface="Arial" panose="020B0604020202020204" pitchFamily="34" charset="0"/>
              </a:rPr>
              <a:t>My name’s _____. 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5254396"/>
            <a:ext cx="1449941" cy="90448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Lucy 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20768" y="27040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53489"/>
            <a:ext cx="5257800" cy="321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76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20768" y="27040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43000"/>
            <a:ext cx="5717004" cy="3500649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828800" y="4841241"/>
            <a:ext cx="8382000" cy="11263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2.   </a:t>
            </a:r>
            <a:r>
              <a:rPr lang="en-US" sz="3600" b="1">
                <a:solidFill>
                  <a:schemeClr val="accent6"/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>
                <a:latin typeface="Arial "/>
                <a:cs typeface="Arial" panose="020B0604020202020204" pitchFamily="34" charset="0"/>
              </a:rPr>
              <a:t>Hi. I’m Mai. What’s _________?</a:t>
            </a:r>
          </a:p>
          <a:p>
            <a:pPr algn="l"/>
            <a:r>
              <a:rPr lang="en-US" sz="3600">
                <a:latin typeface="Arial "/>
                <a:cs typeface="Arial" panose="020B0604020202020204" pitchFamily="34" charset="0"/>
              </a:rPr>
              <a:t>     </a:t>
            </a:r>
            <a:r>
              <a:rPr lang="en-US" sz="3600" b="1">
                <a:solidFill>
                  <a:schemeClr val="accent6"/>
                </a:solidFill>
                <a:latin typeface="Arial "/>
                <a:cs typeface="Arial" panose="020B0604020202020204" pitchFamily="34" charset="0"/>
              </a:rPr>
              <a:t> B: </a:t>
            </a:r>
            <a:r>
              <a:rPr lang="en-US" sz="3600">
                <a:latin typeface="Arial "/>
                <a:cs typeface="Arial" panose="020B0604020202020204" pitchFamily="34" charset="0"/>
              </a:rPr>
              <a:t>______________. 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093837" y="4648283"/>
            <a:ext cx="2361883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your name 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231436" y="5256099"/>
            <a:ext cx="35555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My name’s Mary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43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79552"/>
            <a:ext cx="9601200" cy="493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2514600"/>
            <a:ext cx="7162800" cy="1591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4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1821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Wrap up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925737" y="1303584"/>
            <a:ext cx="3816682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4169115" y="2563004"/>
              <a:ext cx="90281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Bill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92042" y="1289109"/>
            <a:ext cx="3816682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8592137" y="2638040"/>
              <a:ext cx="115929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Linh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25737" y="4040342"/>
            <a:ext cx="3816682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4068802" y="4810325"/>
              <a:ext cx="1261885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Mary</a:t>
              </a:r>
            </a:p>
            <a:p>
              <a:r>
                <a:rPr lang="en-US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92042" y="4025867"/>
            <a:ext cx="3816682" cy="2377724"/>
            <a:chOff x="6392042" y="4025867"/>
            <a:chExt cx="3816682" cy="2377724"/>
          </a:xfrm>
        </p:grpSpPr>
        <p:sp>
          <p:nvSpPr>
            <p:cNvPr id="17" name="TextBox 16"/>
            <p:cNvSpPr txBox="1"/>
            <p:nvPr/>
          </p:nvSpPr>
          <p:spPr>
            <a:xfrm>
              <a:off x="8624499" y="5070262"/>
              <a:ext cx="1184940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Nam</a:t>
              </a:r>
            </a:p>
          </p:txBody>
        </p:sp>
        <p:sp>
          <p:nvSpPr>
            <p:cNvPr id="32" name="Flowchart: Alternate Process 31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7" name="Track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05" end="7285.69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73" y="5939873"/>
            <a:ext cx="433652" cy="368259"/>
          </a:xfrm>
          <a:prstGeom prst="rect">
            <a:avLst/>
          </a:prstGeom>
        </p:spPr>
      </p:pic>
      <p:pic>
        <p:nvPicPr>
          <p:cNvPr id="38" name="Track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30" end="8798.69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67" y="3243158"/>
            <a:ext cx="433652" cy="368259"/>
          </a:xfrm>
          <a:prstGeom prst="rect">
            <a:avLst/>
          </a:prstGeom>
        </p:spPr>
      </p:pic>
      <p:pic>
        <p:nvPicPr>
          <p:cNvPr id="39" name="Track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4" end="14170.69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485" y="5963118"/>
            <a:ext cx="433652" cy="368259"/>
          </a:xfrm>
          <a:prstGeom prst="rect">
            <a:avLst/>
          </a:prstGeom>
        </p:spPr>
      </p:pic>
      <p:pic>
        <p:nvPicPr>
          <p:cNvPr id="40" name="Track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4" end="12659.69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62" y="3209335"/>
            <a:ext cx="433652" cy="3682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560" y="1135220"/>
            <a:ext cx="2909147" cy="2737866"/>
          </a:xfrm>
          <a:prstGeom prst="rect">
            <a:avLst/>
          </a:prstGeom>
        </p:spPr>
      </p:pic>
      <p:pic>
        <p:nvPicPr>
          <p:cNvPr id="42" name="Hình ảnh 26" descr="Ảnh có chứa búp bê&#10;&#10;Mô tả được tạo tự động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504" y="3811358"/>
            <a:ext cx="2927971" cy="2835692"/>
          </a:xfrm>
          <a:prstGeom prst="rect">
            <a:avLst/>
          </a:prstGeom>
        </p:spPr>
      </p:pic>
      <p:pic>
        <p:nvPicPr>
          <p:cNvPr id="43" name="Hình ảnh 50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7771" y="3815098"/>
            <a:ext cx="3103429" cy="285426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920"/>
          <a:stretch/>
        </p:blipFill>
        <p:spPr>
          <a:xfrm flipH="1">
            <a:off x="7017556" y="1449396"/>
            <a:ext cx="1255871" cy="194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5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5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50" y="3303879"/>
            <a:ext cx="352240" cy="299123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16" y="6036143"/>
            <a:ext cx="354233" cy="300816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152" y="3259333"/>
            <a:ext cx="383603" cy="325757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152" y="5995432"/>
            <a:ext cx="384379" cy="326416"/>
          </a:xfrm>
          <a:prstGeom prst="rect">
            <a:avLst/>
          </a:prstGeom>
        </p:spPr>
      </p:pic>
      <p:sp>
        <p:nvSpPr>
          <p:cNvPr id="24" name="Bùi Liễu  0968142780"/>
          <p:cNvSpPr txBox="1"/>
          <p:nvPr/>
        </p:nvSpPr>
        <p:spPr>
          <a:xfrm>
            <a:off x="1600200" y="381000"/>
            <a:ext cx="1821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Wrap up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 0968142780"/>
          <p:cNvGrpSpPr/>
          <p:nvPr/>
        </p:nvGrpSpPr>
        <p:grpSpPr>
          <a:xfrm>
            <a:off x="1925737" y="1274922"/>
            <a:ext cx="3816682" cy="2406386"/>
            <a:chOff x="1925737" y="1274922"/>
            <a:chExt cx="3816682" cy="2406386"/>
          </a:xfrm>
        </p:grpSpPr>
        <p:sp>
          <p:nvSpPr>
            <p:cNvPr id="4" name="TextBox 3"/>
            <p:cNvSpPr txBox="1"/>
            <p:nvPr/>
          </p:nvSpPr>
          <p:spPr>
            <a:xfrm>
              <a:off x="3899009" y="2347561"/>
              <a:ext cx="1443023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my</a:t>
              </a:r>
            </a:p>
            <a:p>
              <a:r>
                <a:rPr lang="en-US" sz="2800"/>
                <a:t> </a:t>
              </a:r>
              <a:r>
                <a:rPr lang="en-US" sz="2800">
                  <a:solidFill>
                    <a:schemeClr val="tx1"/>
                  </a:solidFill>
                </a:rPr>
                <a:t>của tôi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243" y="1274922"/>
              <a:ext cx="1755805" cy="2258058"/>
            </a:xfrm>
            <a:prstGeom prst="rect">
              <a:avLst/>
            </a:prstGeom>
          </p:spPr>
        </p:pic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6392042" y="1283015"/>
            <a:ext cx="3816682" cy="2383818"/>
            <a:chOff x="6392042" y="1283015"/>
            <a:chExt cx="3816682" cy="2383818"/>
          </a:xfrm>
        </p:grpSpPr>
        <p:sp>
          <p:nvSpPr>
            <p:cNvPr id="12" name="TextBox 11"/>
            <p:cNvSpPr txBox="1"/>
            <p:nvPr/>
          </p:nvSpPr>
          <p:spPr>
            <a:xfrm>
              <a:off x="8476722" y="2422596"/>
              <a:ext cx="1390124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name</a:t>
              </a:r>
            </a:p>
            <a:p>
              <a:r>
                <a:rPr lang="en-US" sz="280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135" y="1283015"/>
              <a:ext cx="1993479" cy="2342874"/>
            </a:xfrm>
            <a:prstGeom prst="rect">
              <a:avLst/>
            </a:prstGeom>
          </p:spPr>
        </p:pic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25737" y="4040342"/>
            <a:ext cx="3816682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3870832" y="4810325"/>
              <a:ext cx="1657826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your</a:t>
              </a:r>
            </a:p>
            <a:p>
              <a:r>
                <a:rPr lang="en-US"/>
                <a:t> </a:t>
              </a:r>
              <a:r>
                <a:rPr lang="en-US" sz="2800">
                  <a:solidFill>
                    <a:schemeClr val="tx1"/>
                  </a:solidFill>
                </a:rPr>
                <a:t>của bạn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334" y="4194250"/>
              <a:ext cx="2233233" cy="2163564"/>
            </a:xfrm>
            <a:prstGeom prst="rect">
              <a:avLst/>
            </a:prstGeom>
          </p:spPr>
        </p:pic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99652" y="4025867"/>
            <a:ext cx="3909072" cy="2377724"/>
            <a:chOff x="6299652" y="4025867"/>
            <a:chExt cx="3909072" cy="2377724"/>
          </a:xfrm>
        </p:grpSpPr>
        <p:sp>
          <p:nvSpPr>
            <p:cNvPr id="17" name="TextBox 16"/>
            <p:cNvSpPr txBox="1"/>
            <p:nvPr/>
          </p:nvSpPr>
          <p:spPr>
            <a:xfrm>
              <a:off x="8349584" y="4824041"/>
              <a:ext cx="1734770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what</a:t>
              </a:r>
            </a:p>
            <a:p>
              <a:r>
                <a:rPr lang="en-US"/>
                <a:t> </a:t>
              </a:r>
              <a:r>
                <a:rPr lang="en-US" sz="2800">
                  <a:solidFill>
                    <a:schemeClr val="tx1"/>
                  </a:solidFill>
                </a:rPr>
                <a:t>gì, cái gì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652" y="4338010"/>
              <a:ext cx="2320546" cy="2019804"/>
            </a:xfrm>
            <a:prstGeom prst="rect">
              <a:avLst/>
            </a:prstGeom>
          </p:spPr>
        </p:pic>
        <p:sp>
          <p:nvSpPr>
            <p:cNvPr id="32" name="Flowchart: Alternate Process 31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404626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1327638" y="1892140"/>
            <a:ext cx="5606562" cy="292030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What’s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 name?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I’m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My name’s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981810"/>
            <a:ext cx="407675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về tên.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7010400" y="2809457"/>
            <a:ext cx="29851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(Bạn 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 là gì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7010400" y="3398557"/>
            <a:ext cx="325762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 mình là ….)</a:t>
            </a: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135466" y="4583483"/>
            <a:ext cx="3007490" cy="10835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= what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name’s = name is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0" y="3124200"/>
            <a:ext cx="457200" cy="609329"/>
            <a:chOff x="2590800" y="2819671"/>
            <a:chExt cx="457200" cy="609329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590800" y="2819671"/>
              <a:ext cx="457200" cy="30452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590800" y="3124200"/>
              <a:ext cx="457200" cy="3048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855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72817" y="1530514"/>
            <a:ext cx="6019800" cy="229672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What’s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name?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is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name is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_______. </a:t>
            </a:r>
            <a:endParaRPr lang="en-US" sz="36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884183"/>
            <a:ext cx="666881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– trả lời về tên của người khác.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48600" y="1981200"/>
            <a:ext cx="362150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 anh ấy là gì?)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48600" y="2570300"/>
            <a:ext cx="280397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ấy là ….)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72817" y="4068325"/>
            <a:ext cx="6096000" cy="229672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 name?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is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 name is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________.</a:t>
            </a:r>
            <a:endParaRPr lang="en-US" sz="36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73482" y="4288465"/>
            <a:ext cx="337143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 cô ấy là gì?)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73482" y="4877565"/>
            <a:ext cx="332655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 cô ấy là ….)</a:t>
            </a: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1200" y="2714955"/>
            <a:ext cx="457200" cy="609329"/>
            <a:chOff x="2590800" y="2819671"/>
            <a:chExt cx="457200" cy="609329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2590800" y="2819671"/>
              <a:ext cx="457200" cy="30452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90800" y="3124200"/>
              <a:ext cx="457200" cy="3048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084695" y="5216689"/>
            <a:ext cx="457200" cy="609329"/>
            <a:chOff x="2590800" y="2819671"/>
            <a:chExt cx="457200" cy="609329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2590800" y="2819671"/>
              <a:ext cx="457200" cy="30452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590800" y="3124200"/>
              <a:ext cx="457200" cy="3048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9659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11277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p:transition spd="slow">
    <p:fad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72924"/>
            <a:ext cx="8305800" cy="5096165"/>
          </a:xfrm>
          <a:prstGeom prst="rect">
            <a:avLst/>
          </a:prstGeom>
        </p:spPr>
      </p:pic>
      <p:sp>
        <p:nvSpPr>
          <p:cNvPr id="16" name="Google Shape;719;p38"/>
          <p:cNvSpPr txBox="1">
            <a:spLocks/>
          </p:cNvSpPr>
          <p:nvPr/>
        </p:nvSpPr>
        <p:spPr>
          <a:xfrm>
            <a:off x="1219200" y="385147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592716"/>
            <a:ext cx="2947225" cy="3933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t="4701" r="-14119" b="1397"/>
          <a:stretch/>
        </p:blipFill>
        <p:spPr>
          <a:xfrm>
            <a:off x="2424818" y="2100091"/>
            <a:ext cx="2698470" cy="4426586"/>
          </a:xfrm>
          <a:prstGeom prst="rect">
            <a:avLst/>
          </a:prstGeom>
        </p:spPr>
      </p:pic>
      <p:sp>
        <p:nvSpPr>
          <p:cNvPr id="8" name="Bùi Liễu 0968142780"/>
          <p:cNvSpPr/>
          <p:nvPr/>
        </p:nvSpPr>
        <p:spPr>
          <a:xfrm>
            <a:off x="2667000" y="1141863"/>
            <a:ext cx="6781800" cy="686937"/>
          </a:xfrm>
          <a:prstGeom prst="wedgeRoundRectCallout">
            <a:avLst>
              <a:gd name="adj1" fmla="val -28126"/>
              <a:gd name="adj2" fmla="val 11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Hi. I’m Linh. What’s your name?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6629400" y="1935298"/>
            <a:ext cx="3581400" cy="713871"/>
          </a:xfrm>
          <a:prstGeom prst="wedgeRoundRectCallout">
            <a:avLst>
              <a:gd name="adj1" fmla="val 292"/>
              <a:gd name="adj2" fmla="val 82208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 Ben.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53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. I'm Linh. What's your 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y name's 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319914" y="336114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9220200" cy="502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29995"/>
            <a:ext cx="3162262" cy="4001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787476"/>
            <a:ext cx="2261934" cy="3823613"/>
          </a:xfrm>
          <a:prstGeom prst="rect">
            <a:avLst/>
          </a:prstGeom>
        </p:spPr>
      </p:pic>
      <p:sp>
        <p:nvSpPr>
          <p:cNvPr id="12" name="Bùi Liễu"/>
          <p:cNvSpPr/>
          <p:nvPr/>
        </p:nvSpPr>
        <p:spPr>
          <a:xfrm>
            <a:off x="2667000" y="1141863"/>
            <a:ext cx="4191000" cy="713871"/>
          </a:xfrm>
          <a:prstGeom prst="wedgeRoundRectCallout">
            <a:avLst>
              <a:gd name="adj1" fmla="val -12103"/>
              <a:gd name="adj2" fmla="val 13420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name?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6934200" y="1916124"/>
            <a:ext cx="3886200" cy="713871"/>
          </a:xfrm>
          <a:prstGeom prst="wedgeRoundRectCallout">
            <a:avLst>
              <a:gd name="adj1" fmla="val 292"/>
              <a:gd name="adj2" fmla="val 82208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 Mary.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38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's your 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y name's M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/>
          <p:nvPr/>
        </p:nvSpPr>
        <p:spPr>
          <a:xfrm>
            <a:off x="1777365" y="4716150"/>
            <a:ext cx="10631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4033384" y="4691624"/>
            <a:ext cx="1375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158131" y="4699299"/>
            <a:ext cx="1502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9630265" y="4691625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853" y="1330001"/>
            <a:ext cx="3642420" cy="3468200"/>
          </a:xfrm>
          <a:prstGeom prst="rect">
            <a:avLst/>
          </a:prstGeom>
        </p:spPr>
      </p:pic>
      <p:pic>
        <p:nvPicPr>
          <p:cNvPr id="20" name="Hình ảnh 26" descr="Ảnh có chứa búp bê&#10;&#10;Mô tả được tạo tự động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282" y="1174474"/>
            <a:ext cx="3884925" cy="3762487"/>
          </a:xfrm>
          <a:prstGeom prst="rect">
            <a:avLst/>
          </a:prstGeom>
        </p:spPr>
      </p:pic>
      <p:pic>
        <p:nvPicPr>
          <p:cNvPr id="21" name="Hình ảnh 50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9792" y="1161706"/>
            <a:ext cx="3821982" cy="35915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920"/>
          <a:stretch/>
        </p:blipFill>
        <p:spPr>
          <a:xfrm flipH="1">
            <a:off x="4123829" y="1527445"/>
            <a:ext cx="1465754" cy="2268963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05" end="7285.6916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748" y="5609253"/>
            <a:ext cx="460933" cy="391426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30" end="8798.6916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78" y="5610348"/>
            <a:ext cx="460933" cy="391426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4" end="14170.6916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77" y="5609253"/>
            <a:ext cx="460933" cy="391426"/>
          </a:xfrm>
          <a:prstGeom prst="rect">
            <a:avLst/>
          </a:prstGeom>
        </p:spPr>
      </p:pic>
      <p:pic>
        <p:nvPicPr>
          <p:cNvPr id="26" name="Facebook : 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4" end="12659.6916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43" y="5609253"/>
            <a:ext cx="460933" cy="3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5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5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840</Words>
  <Application>Microsoft Office PowerPoint</Application>
  <PresentationFormat>Custom</PresentationFormat>
  <Paragraphs>269</Paragraphs>
  <Slides>50</Slides>
  <Notes>34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Lucy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221</cp:revision>
  <dcterms:created xsi:type="dcterms:W3CDTF">2006-08-16T00:00:00Z</dcterms:created>
  <dcterms:modified xsi:type="dcterms:W3CDTF">2025-10-23T01:57:07Z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2022-09-06T04:03:03Z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243645a6-9eb6-4fc6-8045-bd35f547e9e0</vt:lpwstr>
  </property>
  <property fmtid="{D5CDD505-2E9C-101B-9397-08002B2CF9AE}" pid="7" name="MSIP_Label_defa4170-0d19-0005-0004-bc88714345d2_ActionId">
    <vt:lpwstr>56f61bf5-6d7e-47c0-9e5d-c2cb51c4c891</vt:lpwstr>
  </property>
  <property fmtid="{D5CDD505-2E9C-101B-9397-08002B2CF9AE}" pid="8" name="MSIP_Label_defa4170-0d19-0005-0004-bc88714345d2_ContentBits">
    <vt:lpwstr>0</vt:lpwstr>
  </property>
</Properties>
</file>