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710" r:id="rId2"/>
  </p:sldMasterIdLst>
  <p:notesMasterIdLst>
    <p:notesMasterId r:id="rId21"/>
  </p:notesMasterIdLst>
  <p:sldIdLst>
    <p:sldId id="399" r:id="rId3"/>
    <p:sldId id="405" r:id="rId4"/>
    <p:sldId id="375" r:id="rId5"/>
    <p:sldId id="393" r:id="rId6"/>
    <p:sldId id="394" r:id="rId7"/>
    <p:sldId id="395" r:id="rId8"/>
    <p:sldId id="396" r:id="rId9"/>
    <p:sldId id="397" r:id="rId10"/>
    <p:sldId id="262" r:id="rId11"/>
    <p:sldId id="389" r:id="rId12"/>
    <p:sldId id="268" r:id="rId13"/>
    <p:sldId id="390" r:id="rId14"/>
    <p:sldId id="401" r:id="rId15"/>
    <p:sldId id="402" r:id="rId16"/>
    <p:sldId id="403" r:id="rId17"/>
    <p:sldId id="404" r:id="rId18"/>
    <p:sldId id="256" r:id="rId19"/>
    <p:sldId id="259" r:id="rId20"/>
  </p:sldIdLst>
  <p:sldSz cx="9144000" cy="5143500" type="screen16x9"/>
  <p:notesSz cx="6858000" cy="9144000"/>
  <p:embeddedFontLst>
    <p:embeddedFont>
      <p:font typeface="Comic Sans MS" pitchFamily="66" charset="0"/>
      <p:regular r:id="rId22"/>
      <p:bold r:id="rId23"/>
    </p:embeddedFont>
    <p:embeddedFont>
      <p:font typeface="Fredoka One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Hind" charset="0"/>
      <p:regular r:id="rId29"/>
      <p:bold r:id="rId30"/>
    </p:embeddedFont>
    <p:embeddedFont>
      <p:font typeface="Fira Sans Condensed Medium" charset="0"/>
      <p:regular r:id="rId31"/>
      <p:bold r:id="rId32"/>
      <p:italic r:id="rId33"/>
      <p:boldItalic r:id="rId34"/>
    </p:embeddedFont>
    <p:embeddedFont>
      <p:font typeface=".VnTime" pitchFamily="34" charset="0"/>
      <p:regular r:id="rId35"/>
      <p:bold r:id="rId36"/>
      <p:italic r:id="rId37"/>
      <p:boldItalic r:id="rId38"/>
    </p:embeddedFont>
    <p:embeddedFont>
      <p:font typeface="Aharoni" pitchFamily="2" charset="-79"/>
      <p:bold r:id="rId39"/>
    </p:embeddedFont>
    <p:embeddedFont>
      <p:font typeface="PT Sans" charset="0"/>
      <p:regular r:id="rId40"/>
      <p:bold r:id="rId41"/>
      <p:italic r:id="rId42"/>
      <p:boldItalic r:id="rId43"/>
    </p:embeddedFont>
    <p:embeddedFont>
      <p:font typeface="Sport Day" charset="0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65EF17-CA08-44A7-A0BA-9080A6D5A137}">
  <a:tblStyle styleId="{1465EF17-CA08-44A7-A0BA-9080A6D5A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6364" autoAdjust="0"/>
  </p:normalViewPr>
  <p:slideViewPr>
    <p:cSldViewPr snapToGrid="0">
      <p:cViewPr>
        <p:scale>
          <a:sx n="96" d="100"/>
          <a:sy n="96" d="100"/>
        </p:scale>
        <p:origin x="-576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127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62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3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67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2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4 teams.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Have pupils sing and dance with the lyrics and rhythm of the chant.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Invite each team to sing and do actions. When the music stops, all of them have to stop doing actions (freeze). Who can freeze longer will win.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Encourage pupils to join the game.</a:t>
            </a:r>
            <a:r>
              <a:rPr lang="vi-VN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Give point to teams.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6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5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0" hangingPunc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 into 4 groups. Invite pupils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 to the monitor and touch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choose the numbers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Pupils will get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for their team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if the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answer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are correct.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Give points to the groups and encourage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4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6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1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1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17353" y="-76200"/>
            <a:ext cx="7058168" cy="5183347"/>
            <a:chOff x="1282762" y="26746"/>
            <a:chExt cx="6692744" cy="5156534"/>
          </a:xfrm>
        </p:grpSpPr>
        <p:sp>
          <p:nvSpPr>
            <p:cNvPr id="10" name="Google Shape;10;p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81350" y="879842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9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72900" y="3322517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072900" y="2524044"/>
            <a:ext cx="50034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39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115275" y="267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550" y="-118325"/>
            <a:ext cx="628450" cy="641000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45575" y="4679625"/>
            <a:ext cx="611700" cy="658450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8375" y="33850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42388" y="405217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83850" y="35336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575" y="-88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857600" y="398982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74925" y="-8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69125" y="53032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-3983438">
            <a:off x="68284" y="4574888"/>
            <a:ext cx="929053" cy="8928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869013" y="37620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701075" y="3566700"/>
            <a:ext cx="321575" cy="295050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166825" y="7172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44925" y="67900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713125" y="3249042"/>
            <a:ext cx="2800" cy="312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66613" y="38617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392900" y="393542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700050" y="3084742"/>
            <a:ext cx="6300" cy="21650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43450" y="1318950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48325" y="110575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652250" y="270850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237938" y="44957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9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7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13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67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52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132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986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58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72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14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83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5"/>
          <p:cNvGrpSpPr/>
          <p:nvPr/>
        </p:nvGrpSpPr>
        <p:grpSpPr>
          <a:xfrm>
            <a:off x="931128" y="-71600"/>
            <a:ext cx="7058168" cy="5183347"/>
            <a:chOff x="1282762" y="26746"/>
            <a:chExt cx="6692744" cy="5156534"/>
          </a:xfrm>
        </p:grpSpPr>
        <p:sp>
          <p:nvSpPr>
            <p:cNvPr id="280" name="Google Shape;280;p1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5"/>
          <p:cNvSpPr/>
          <p:nvPr/>
        </p:nvSpPr>
        <p:spPr>
          <a:xfrm>
            <a:off x="7955814" y="3658185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444433" y="956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935201" y="5856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141200" y="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816190" y="44521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103194" y="4294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-66960" y="408673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204515" y="41039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373026" y="11727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7673286" y="110241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8229705" y="105446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242097" y="12078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2707341" y="3797462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7459030" y="404663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661240" y="42843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3577341" y="3652627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108265" y="3760877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8577753" y="8945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121828" y="349955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91670" y="3502017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90708" y="4191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 rot="-1644660">
            <a:off x="7886348" y="4600112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 hasCustomPrompt="1"/>
          </p:nvPr>
        </p:nvSpPr>
        <p:spPr>
          <a:xfrm>
            <a:off x="2223600" y="7464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"/>
          </p:nvPr>
        </p:nvSpPr>
        <p:spPr>
          <a:xfrm>
            <a:off x="2223600" y="1329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894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5"/>
          </p:nvPr>
        </p:nvSpPr>
        <p:spPr>
          <a:xfrm>
            <a:off x="2223600" y="37982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7681200" y="-187050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-384975" y="35823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8490075" y="445088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181047" y="4798502"/>
            <a:ext cx="818824" cy="37614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8135925" y="432185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8767125" y="4267450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8271213" y="76313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rot="10800000">
            <a:off x="-354450" y="46238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rot="10800000">
            <a:off x="-150234" y="805257"/>
            <a:ext cx="807434" cy="720815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rot="7059861">
            <a:off x="560769" y="-15131"/>
            <a:ext cx="1081821" cy="75679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153375" y="448682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 rot="947751">
            <a:off x="176200" y="34259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 rot="-3302788">
            <a:off x="7545208" y="4631877"/>
            <a:ext cx="848132" cy="59983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724275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711594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27"/>
          <p:cNvSpPr txBox="1">
            <a:spLocks noGrp="1"/>
          </p:cNvSpPr>
          <p:nvPr>
            <p:ph type="subTitle" idx="2"/>
          </p:nvPr>
        </p:nvSpPr>
        <p:spPr>
          <a:xfrm>
            <a:off x="3428160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type="ctrTitle" idx="3"/>
          </p:nvPr>
        </p:nvSpPr>
        <p:spPr>
          <a:xfrm>
            <a:off x="548994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ctrTitle" idx="4"/>
          </p:nvPr>
        </p:nvSpPr>
        <p:spPr>
          <a:xfrm>
            <a:off x="3265560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5"/>
          </p:nvPr>
        </p:nvSpPr>
        <p:spPr>
          <a:xfrm>
            <a:off x="6138306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27"/>
          <p:cNvSpPr txBox="1">
            <a:spLocks noGrp="1"/>
          </p:cNvSpPr>
          <p:nvPr>
            <p:ph type="ctrTitle" idx="6"/>
          </p:nvPr>
        </p:nvSpPr>
        <p:spPr>
          <a:xfrm>
            <a:off x="5975706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6" r:id="rId5"/>
    <p:sldLayoutId id="2147483667" r:id="rId6"/>
    <p:sldLayoutId id="2147483669" r:id="rId7"/>
    <p:sldLayoutId id="2147483673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CD6A-F455-4FCF-9472-44609EDF7C09}" type="datetimeFigureOut">
              <a:rPr lang="es-ES" smtClean="0"/>
              <a:t>14/09/2024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2D21-A9AA-4A50-8F49-1C65A17B81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68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4.wav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audio" Target="../media/audio3.wav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openxmlformats.org/officeDocument/2006/relationships/audio" Target="NUL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4.wav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audio" Target="NULL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audio" Target="NUL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notesSlide" Target="../notesSlides/notesSlide7.xml"/><Relationship Id="rId16" Type="http://schemas.openxmlformats.org/officeDocument/2006/relationships/audio" Target="NUL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audio" Target="NULL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2" Type="http://schemas.openxmlformats.org/officeDocument/2006/relationships/notesSlide" Target="../notesSlides/notesSlide8.xml"/><Relationship Id="rId16" Type="http://schemas.openxmlformats.org/officeDocument/2006/relationships/audio" Target="NUL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audio" Target="NULL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audio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9" y="2085912"/>
            <a:ext cx="320554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4029620" y="2221639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3584269" y="516252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9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012">
            <a:hlinkClick r:id="" action="ppaction://media"/>
            <a:extLst>
              <a:ext uri="{FF2B5EF4-FFF2-40B4-BE49-F238E27FC236}">
                <a16:creationId xmlns:a16="http://schemas.microsoft.com/office/drawing/2014/main" xmlns="" id="{FE8BAA08-603B-4C8D-B638-751DBC223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0273" y="1332274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12" y="1250450"/>
            <a:ext cx="4745621" cy="773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557" y="2202084"/>
            <a:ext cx="6901037" cy="1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11786" y="441988"/>
            <a:ext cx="200010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653540" y="1986058"/>
            <a:ext cx="5679565" cy="241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" sz="6600" dirty="0">
                <a:solidFill>
                  <a:srgbClr val="FF0000"/>
                </a:solidFill>
              </a:rPr>
              <a:t>isten and </a:t>
            </a:r>
            <a:r>
              <a:rPr lang="en" sz="6600" dirty="0" smtClean="0">
                <a:solidFill>
                  <a:srgbClr val="FF0000"/>
                </a:solidFill>
              </a:rPr>
              <a:t>circle. 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76" y="2422145"/>
            <a:ext cx="7897121" cy="147889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A022B19-7E9F-4E20-8460-9CF275F502C9}"/>
              </a:ext>
            </a:extLst>
          </p:cNvPr>
          <p:cNvSpPr/>
          <p:nvPr/>
        </p:nvSpPr>
        <p:spPr>
          <a:xfrm>
            <a:off x="3577576" y="3364303"/>
            <a:ext cx="457370" cy="433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EAD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11B67BD-96D7-4125-8D3B-1CAB19E16761}"/>
              </a:ext>
            </a:extLst>
          </p:cNvPr>
          <p:cNvSpPr/>
          <p:nvPr/>
        </p:nvSpPr>
        <p:spPr>
          <a:xfrm>
            <a:off x="7565595" y="2552540"/>
            <a:ext cx="457370" cy="433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EAD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Track 013">
            <a:hlinkClick r:id="" action="ppaction://media"/>
            <a:extLst>
              <a:ext uri="{FF2B5EF4-FFF2-40B4-BE49-F238E27FC236}">
                <a16:creationId xmlns:a16="http://schemas.microsoft.com/office/drawing/2014/main" xmlns="" id="{0FF8A82F-0D29-4B00-81E5-E2545D498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9145" y="1263284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678" y="1125754"/>
            <a:ext cx="5719019" cy="8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34419" y="240482"/>
            <a:ext cx="186538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375688" y="2051529"/>
            <a:ext cx="6064535" cy="296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R</a:t>
            </a:r>
            <a:r>
              <a:rPr lang="en" sz="6600" dirty="0">
                <a:solidFill>
                  <a:srgbClr val="FF0000"/>
                </a:solidFill>
              </a:rPr>
              <a:t>ead and </a:t>
            </a:r>
            <a:r>
              <a:rPr lang="en" sz="6600" dirty="0" smtClean="0">
                <a:solidFill>
                  <a:srgbClr val="FF0000"/>
                </a:solidFill>
              </a:rPr>
              <a:t>circle.</a:t>
            </a:r>
            <a:endParaRPr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D5AA15-1336-4FC4-90C1-C3FE1D1CF0C8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E0AFDD9-D3F4-4A0F-A1EB-E6723E76F28D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96A7E7F-EF41-4298-8CEB-9E03F262A233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05889D-B681-453A-82AE-24FE4FECD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26" b="25481"/>
          <a:stretch/>
        </p:blipFill>
        <p:spPr>
          <a:xfrm>
            <a:off x="0" y="1269874"/>
            <a:ext cx="9144000" cy="27050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B3F1008A-42B5-49A6-AE34-7A5BE9DF215D}"/>
              </a:ext>
            </a:extLst>
          </p:cNvPr>
          <p:cNvSpPr/>
          <p:nvPr/>
        </p:nvSpPr>
        <p:spPr>
          <a:xfrm>
            <a:off x="5751874" y="1974482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8934181-4073-41D2-BCDF-B71B7FE38D1D}"/>
              </a:ext>
            </a:extLst>
          </p:cNvPr>
          <p:cNvSpPr/>
          <p:nvPr/>
        </p:nvSpPr>
        <p:spPr>
          <a:xfrm>
            <a:off x="3773271" y="2492915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29BF26E-D267-4F2A-B04A-8D9FF014F9A2}"/>
              </a:ext>
            </a:extLst>
          </p:cNvPr>
          <p:cNvSpPr/>
          <p:nvPr/>
        </p:nvSpPr>
        <p:spPr>
          <a:xfrm>
            <a:off x="3773271" y="3011425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D1F2A5D-2FC2-4F65-9513-58295BD32742}"/>
              </a:ext>
            </a:extLst>
          </p:cNvPr>
          <p:cNvSpPr/>
          <p:nvPr/>
        </p:nvSpPr>
        <p:spPr>
          <a:xfrm>
            <a:off x="5759494" y="3470367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 txBox="1">
            <a:spLocks noGrp="1"/>
          </p:cNvSpPr>
          <p:nvPr>
            <p:ph type="ctrTitle"/>
          </p:nvPr>
        </p:nvSpPr>
        <p:spPr>
          <a:xfrm>
            <a:off x="1162250" y="2263140"/>
            <a:ext cx="6602530" cy="1417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" sz="6600" dirty="0">
                <a:solidFill>
                  <a:srgbClr val="FF0000"/>
                </a:solidFill>
              </a:rPr>
              <a:t>et’s </a:t>
            </a:r>
            <a:r>
              <a:rPr lang="en" sz="6600" dirty="0" smtClean="0">
                <a:solidFill>
                  <a:srgbClr val="FF0000"/>
                </a:solidFill>
              </a:rPr>
              <a:t>write.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01" name="Google Shape;701;p36"/>
          <p:cNvSpPr txBox="1">
            <a:spLocks noGrp="1"/>
          </p:cNvSpPr>
          <p:nvPr>
            <p:ph type="subTitle" idx="2"/>
          </p:nvPr>
        </p:nvSpPr>
        <p:spPr>
          <a:xfrm>
            <a:off x="3272790" y="726690"/>
            <a:ext cx="2598420" cy="1536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dirty="0"/>
              <a:t>5</a:t>
            </a:r>
            <a:endParaRPr sz="9500" dirty="0"/>
          </a:p>
        </p:txBody>
      </p:sp>
    </p:spTree>
    <p:extLst>
      <p:ext uri="{BB962C8B-B14F-4D97-AF65-F5344CB8AC3E}">
        <p14:creationId xmlns:p14="http://schemas.microsoft.com/office/powerpoint/2010/main" val="41898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430EE4-9385-401E-8E28-03D1B713ABCD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092DCD-184A-4E70-AD11-D409B2424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7" t="29079" r="39993" b="18068"/>
          <a:stretch/>
        </p:blipFill>
        <p:spPr>
          <a:xfrm>
            <a:off x="1461173" y="880211"/>
            <a:ext cx="6750755" cy="3913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C9E22-CF63-4CB8-B7FF-ABEA945C6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9231" y="2613963"/>
            <a:ext cx="3282294" cy="830405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E66BEBF-7134-452C-B81B-0D0B0537083B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3607177" y="3934853"/>
            <a:ext cx="1667327" cy="720842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Bye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28" y="-10261"/>
            <a:ext cx="3407023" cy="8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 txBox="1">
            <a:spLocks noGrp="1"/>
          </p:cNvSpPr>
          <p:nvPr>
            <p:ph type="ctrTitle"/>
          </p:nvPr>
        </p:nvSpPr>
        <p:spPr>
          <a:xfrm>
            <a:off x="1578750" y="2118360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F</a:t>
            </a:r>
            <a:r>
              <a:rPr lang="en" sz="6600" dirty="0">
                <a:solidFill>
                  <a:srgbClr val="FF0000"/>
                </a:solidFill>
              </a:rPr>
              <a:t>un corner and </a:t>
            </a:r>
            <a:r>
              <a:rPr lang="en" sz="6600" dirty="0" smtClean="0">
                <a:solidFill>
                  <a:srgbClr val="FF0000"/>
                </a:solidFill>
              </a:rPr>
              <a:t>wrap-up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188 Baby Sing Illustrations &amp;amp; Clip Art - iStock">
            <a:extLst>
              <a:ext uri="{FF2B5EF4-FFF2-40B4-BE49-F238E27FC236}">
                <a16:creationId xmlns:a16="http://schemas.microsoft.com/office/drawing/2014/main" xmlns="" id="{1E6B6A7D-9A46-4192-9531-1998DA62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25" y="1430095"/>
            <a:ext cx="4560570" cy="32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9" name="Google Shape;729;p39"/>
          <p:cNvSpPr txBox="1">
            <a:spLocks noGrp="1"/>
          </p:cNvSpPr>
          <p:nvPr>
            <p:ph type="title"/>
          </p:nvPr>
        </p:nvSpPr>
        <p:spPr>
          <a:xfrm>
            <a:off x="376526" y="1218865"/>
            <a:ext cx="8171711" cy="7689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</a:rPr>
              <a:t>Si</a:t>
            </a:r>
            <a:r>
              <a:rPr lang="en" sz="4800" dirty="0">
                <a:solidFill>
                  <a:schemeClr val="dk1"/>
                </a:solidFill>
              </a:rPr>
              <a:t>ng, do actions, then stop!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1"/>
          </p:nvPr>
        </p:nvSpPr>
        <p:spPr>
          <a:xfrm>
            <a:off x="2650320" y="620065"/>
            <a:ext cx="336948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</a:rPr>
              <a:t>G</a:t>
            </a:r>
            <a:r>
              <a:rPr lang="en" sz="4000" b="1" dirty="0">
                <a:solidFill>
                  <a:srgbClr val="FF0000"/>
                </a:solidFill>
              </a:rPr>
              <a:t>ame time!!!</a:t>
            </a:r>
            <a:endParaRPr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392"/>
            <a:ext cx="88756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pupils will be 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able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Language.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to correctly repeat the sounds of the letters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in isolation, in the words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bye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and in the sentences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Hello, Ben.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Bye, Ben.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with the correct pronunciation and intonation.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to identify the target words hello and bye while listening.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use the names Ben, Mai, Minh, Lucy, the words </a:t>
            </a:r>
            <a:r>
              <a:rPr lang="en-US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hello, hi, bye, goodbye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and the sentence patterns </a:t>
            </a:r>
            <a:r>
              <a:rPr lang="en-US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Hello, / Hi, I’m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_____.; </a:t>
            </a:r>
            <a:r>
              <a:rPr lang="en-US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How are you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Fine, thank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you.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in relation to the topic “Greetings”.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– use </a:t>
            </a:r>
            <a:r>
              <a:rPr lang="en-US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Hello. / Hi. I’m ______.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Hello, / Hi,____ . I’m_____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to greet, self-introduce and respond to greetings.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– use </a:t>
            </a:r>
            <a:r>
              <a:rPr lang="en-US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Hi. How are you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Fine, thank you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to greet others, respond to greetings and use </a:t>
            </a:r>
            <a:r>
              <a:rPr lang="en-US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Goodbye / Bye ______.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to say goodbye.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Core competencies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  teamwork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reliability,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motivation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General competences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Self-control &amp; independent learning: perform listening tasks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Communication and collaboration: work in pairs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groups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Attributes.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Kindness: help partners to complete learning tasks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Diligence: complete learning tasks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Honesty: tell the truth about feelings and emotions</a:t>
            </a:r>
          </a:p>
          <a:p>
            <a:endParaRPr lang="en-US" smtClean="0"/>
          </a:p>
          <a:p>
            <a:pPr marL="400050" indent="-400050">
              <a:buAutoNum type="romanU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10576" y="1859417"/>
            <a:ext cx="5722748" cy="1439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W</a:t>
            </a:r>
            <a:r>
              <a:rPr lang="en" sz="6600" dirty="0" smtClean="0">
                <a:solidFill>
                  <a:srgbClr val="FF0000"/>
                </a:solidFill>
              </a:rPr>
              <a:t>arm-up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213284"/>
            <a:ext cx="961865" cy="15970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58" y="2247714"/>
            <a:ext cx="1187402" cy="19715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15" y="1761660"/>
            <a:ext cx="1608088" cy="26700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8864"/>
            <a:ext cx="5303082" cy="85442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04576"/>
            <a:ext cx="3488148" cy="480020"/>
          </a:xfrm>
          <a:prstGeom prst="rect">
            <a:avLst/>
          </a:prstGeom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79" y="4308162"/>
            <a:ext cx="1157044" cy="5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5495"/>
              <a:gd name="adj2" fmla="val 959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5826" y="573529"/>
            <a:ext cx="918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 err="1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four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328085" y="825735"/>
            <a:ext cx="2115182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445044" y="2085696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Nube"/>
          <p:cNvSpPr/>
          <p:nvPr/>
        </p:nvSpPr>
        <p:spPr>
          <a:xfrm>
            <a:off x="5445044" y="3350230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four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22" y="316581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29" y="186967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29" y="69229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71" y="1824846"/>
            <a:ext cx="2020724" cy="30151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1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CC33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CC33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/>
          <p:bldP spid="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5328084" y="875134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1707654"/>
            <a:ext cx="1941296" cy="32233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1107"/>
              <a:gd name="adj2" fmla="val 9186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5826" y="573529"/>
            <a:ext cx="918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 err="1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one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445045" y="3381840"/>
            <a:ext cx="2115182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445044" y="2085696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42" y="71293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29" y="186967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29" y="3199179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4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 animBg="1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5364102" y="2216104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-243"/>
              <a:gd name="adj2" fmla="val 888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5826" y="573529"/>
            <a:ext cx="918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ten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445045" y="3381840"/>
            <a:ext cx="2115182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eight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337032" y="1085932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nine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66" y="205390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17" y="869908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7" y="3165817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1707655"/>
            <a:ext cx="1941295" cy="32233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0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 animBg="1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432"/>
              <a:gd name="adj2" fmla="val 8781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97814" y="573529"/>
            <a:ext cx="1134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 err="1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seven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274079" y="825735"/>
            <a:ext cx="2169188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382091" y="2085696"/>
            <a:ext cx="2061176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Nube"/>
          <p:cNvSpPr/>
          <p:nvPr/>
        </p:nvSpPr>
        <p:spPr>
          <a:xfrm>
            <a:off x="5145206" y="3350230"/>
            <a:ext cx="2298061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seven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22" y="316581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29" y="186967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29" y="69229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1707655"/>
            <a:ext cx="1941295" cy="32233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3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430160" y="1796005"/>
            <a:ext cx="6283580" cy="2257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" sz="6600" dirty="0">
                <a:solidFill>
                  <a:srgbClr val="FF0000"/>
                </a:solidFill>
              </a:rPr>
              <a:t>isten and </a:t>
            </a:r>
            <a:r>
              <a:rPr lang="en" sz="6600" dirty="0" smtClean="0">
                <a:solidFill>
                  <a:srgbClr val="FF0000"/>
                </a:solidFill>
              </a:rPr>
              <a:t>repeat. 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51546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619</Words>
  <Application>Microsoft Office PowerPoint</Application>
  <PresentationFormat>On-screen Show (16:9)</PresentationFormat>
  <Paragraphs>76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Comic Sans MS</vt:lpstr>
      <vt:lpstr>Fredoka One</vt:lpstr>
      <vt:lpstr>Times New Roman</vt:lpstr>
      <vt:lpstr>Calibri</vt:lpstr>
      <vt:lpstr>Hind</vt:lpstr>
      <vt:lpstr>Fira Sans Condensed Medium</vt:lpstr>
      <vt:lpstr>.VnTime</vt:lpstr>
      <vt:lpstr>Aharoni</vt:lpstr>
      <vt:lpstr>PT Sans</vt:lpstr>
      <vt:lpstr>Sport Day</vt:lpstr>
      <vt:lpstr>Taller de Aprendizaje con Tonos Pastel by Slidesgo</vt:lpstr>
      <vt:lpstr>Tema de Office</vt:lpstr>
      <vt:lpstr>PowerPoint Presentation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repeat. </vt:lpstr>
      <vt:lpstr>PowerPoint Presentation</vt:lpstr>
      <vt:lpstr>2</vt:lpstr>
      <vt:lpstr>PowerPoint Presentation</vt:lpstr>
      <vt:lpstr>4</vt:lpstr>
      <vt:lpstr>PowerPoint Presentation</vt:lpstr>
      <vt:lpstr>Let’s write.</vt:lpstr>
      <vt:lpstr>PowerPoint Presentation</vt:lpstr>
      <vt:lpstr>Fun corner and wrap-up</vt:lpstr>
      <vt:lpstr>Sing, do actions, then stop!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20</cp:revision>
  <dcterms:modified xsi:type="dcterms:W3CDTF">2024-09-14T06:11:31Z</dcterms:modified>
</cp:coreProperties>
</file>