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5" r:id="rId2"/>
    <p:sldId id="350" r:id="rId3"/>
    <p:sldId id="351" r:id="rId4"/>
    <p:sldId id="336" r:id="rId5"/>
    <p:sldId id="337" r:id="rId6"/>
    <p:sldId id="346" r:id="rId7"/>
    <p:sldId id="347" r:id="rId8"/>
    <p:sldId id="348" r:id="rId9"/>
    <p:sldId id="349" r:id="rId10"/>
    <p:sldId id="352" r:id="rId11"/>
    <p:sldId id="338" r:id="rId12"/>
    <p:sldId id="339" r:id="rId13"/>
    <p:sldId id="353" r:id="rId14"/>
    <p:sldId id="340" r:id="rId15"/>
    <p:sldId id="341" r:id="rId16"/>
    <p:sldId id="342" r:id="rId17"/>
    <p:sldId id="269" r:id="rId18"/>
    <p:sldId id="343" r:id="rId19"/>
    <p:sldId id="344" r:id="rId20"/>
    <p:sldId id="34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9504-8CB4-4089-BB72-EF111364CCA9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944BF-85E2-4BFC-9C08-F65BDE9F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85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064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5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EDF02-6D4D-4B43-9615-F2F3CDF8C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48E3D-3530-4276-8FD4-A425DBE5A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CB4F0-4514-4C93-8104-5884136A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A125-7CC1-4404-A2B1-B3C64202EBBC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5CDB6-A1F1-45D7-9E07-FA692E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6F3F8-E01D-4893-BAA9-A8EB2435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B547-5374-46E8-9087-5B32AC5E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8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7F72-57B4-496A-AEDC-FF352BC3C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2CD08-6E90-49F7-B9C4-AFF4812EF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26B76-398F-453E-B8D8-BC7FADC00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A125-7CC1-4404-A2B1-B3C64202EBBC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2C88E-B91D-4952-BA42-350761E4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DB59D-7D5E-411A-96D0-CA684BF6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B547-5374-46E8-9087-5B32AC5E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7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9B5FA2-116F-4FF7-BCE6-699BC288FE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2335F-A9E2-4A1E-B599-536904882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7C1C4-A73A-401D-A6C4-B473F2246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A125-7CC1-4404-A2B1-B3C64202EBBC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AE173-611C-45D3-956C-56F9AE84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1E362-D7CD-4505-83DC-602EE6D6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B547-5374-46E8-9087-5B32AC5E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0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66D34-1880-4463-A0BE-4456F003E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8F83B-7211-46B1-96F9-DD0B4CA24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E9D4-02D8-4596-B24A-39297CD8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A125-7CC1-4404-A2B1-B3C64202EBBC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C2B27-7000-45B7-866C-265600FC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989CF-EC73-492D-AB12-86C778DB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B547-5374-46E8-9087-5B32AC5E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2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131E0-59BF-40BD-B842-014CB433A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E6E70-BF09-49BA-8511-8B79B57F6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BE15A-FD12-40D7-BB76-27E8FFEAF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A125-7CC1-4404-A2B1-B3C64202EBBC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8BE5B-F864-4B40-84F1-5E390EFA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FD602-B480-4DB0-B67A-164704C6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B547-5374-46E8-9087-5B32AC5E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8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F146-8274-4598-B741-F50B97916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1BD8A-8E99-482C-B329-E385A749D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26CFE-5E55-4E52-BF44-C498221E3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2A0CD-4656-4157-AF24-61C3CF66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A125-7CC1-4404-A2B1-B3C64202EBBC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3308B-6EFD-424F-90A6-37EAE27B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1C042-B97F-4BCE-8E44-4A6D6B6A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B547-5374-46E8-9087-5B32AC5E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5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187DC-BAC3-4D6F-8FCF-396FF3AD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84950-5E29-4CE9-B4F6-178CAABB6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F8E90-595F-41F7-ADBA-385C26777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25A333-77EA-43BC-B473-CA439F0AD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850837-6BC2-4D44-A64B-D56BBB5BF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548755-150F-4781-8431-BA6C30B0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A125-7CC1-4404-A2B1-B3C64202EBBC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750922-8510-410E-95D6-034293B3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BFDF66-C4F9-447E-BEDB-11BEAD77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B547-5374-46E8-9087-5B32AC5E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3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33832-3759-4305-89EC-17AF4C330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4F1ECF-FDEE-4E9F-B1F5-A4D749FB6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A125-7CC1-4404-A2B1-B3C64202EBBC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228F58-999A-47DF-BEAF-4E5F74B0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B6BFA-A611-44EF-95E6-EADCC52FD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B547-5374-46E8-9087-5B32AC5E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4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DF616-64C8-4AEF-B2D6-88DE94175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A125-7CC1-4404-A2B1-B3C64202EBBC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34044-2080-4CE5-9D7D-4B26B0DC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C2904-3FDC-4089-B6ED-624DF12B2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B547-5374-46E8-9087-5B32AC5E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9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05B64-996A-49C5-9150-ED898735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FD07B-08DA-4F34-B962-F77C25B4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4B8D9-EDA0-43CE-BFD1-A373ED32B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E91B6-117A-4970-9F3B-0910FF87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A125-7CC1-4404-A2B1-B3C64202EBBC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1F58B-CD5A-4EBC-A04D-B4BBC817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7D210-A94B-47FC-AA8E-6A5A1FC0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B547-5374-46E8-9087-5B32AC5E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6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F4828-C49F-4432-B84D-6F67E8C5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844145-150A-4BBB-89E0-85F9EDE18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9E225-5A18-4FF3-B09D-82D599337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94490-EE19-4C3A-9870-A7135D110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A125-7CC1-4404-A2B1-B3C64202EBBC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94E4F-D0DB-4148-AA77-B04F5997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BAF76-4C06-4428-A631-D158EECB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B547-5374-46E8-9087-5B32AC5E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9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3616C2-4020-4E4D-AB90-FE0B8162D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7991E-1F49-425E-83C0-B027D8DC7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24A3B-BA10-49E5-AA17-E31F4073F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CA125-7CC1-4404-A2B1-B3C64202EBBC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112BC-11B3-4D75-B9DE-59EDC3BBB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D9592-381B-4E7F-AA73-33ECA6AFB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3B547-5374-46E8-9087-5B32AC5E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2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6.jpe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7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93E98B-7DA3-4172-86BE-B3777D2C1114}"/>
              </a:ext>
            </a:extLst>
          </p:cNvPr>
          <p:cNvSpPr txBox="1"/>
          <p:nvPr/>
        </p:nvSpPr>
        <p:spPr>
          <a:xfrm>
            <a:off x="927652" y="1258957"/>
            <a:ext cx="1038970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9: In the shop</a:t>
            </a:r>
            <a:b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</a:p>
          <a:p>
            <a:pPr marL="400050" indent="-400050">
              <a:buFontTx/>
              <a:buAutoNum type="romanUcPeriod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OBJECTIVES.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By the end of the lesson, </a:t>
            </a:r>
            <a:r>
              <a:rPr lang="pt-B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pupils will be able to: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say the sound of the letter O/o, the words locks, clocks, mops, pots in a chant.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listen, recognize the words and tick the correct boxes.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 the letter O/o and write the missing letters in the given words.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17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DFCADF-4AE6-44B6-9D41-3BBE2F146282}"/>
              </a:ext>
            </a:extLst>
          </p:cNvPr>
          <p:cNvSpPr txBox="1">
            <a:spLocks/>
          </p:cNvSpPr>
          <p:nvPr/>
        </p:nvSpPr>
        <p:spPr>
          <a:xfrm>
            <a:off x="2183643" y="4794"/>
            <a:ext cx="4339988" cy="144187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</a:rPr>
              <a:t>Unit 9: In the shop</a:t>
            </a:r>
          </a:p>
          <a:p>
            <a:r>
              <a:rPr lang="en-US" sz="4000" b="1" dirty="0">
                <a:solidFill>
                  <a:srgbClr val="FFFFFF"/>
                </a:solidFill>
              </a:rPr>
              <a:t>:</a:t>
            </a:r>
            <a:r>
              <a:rPr lang="en-US" sz="4000" b="1" dirty="0"/>
              <a:t>Lesson 2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In the playground</a:t>
            </a:r>
          </a:p>
        </p:txBody>
      </p:sp>
      <p:pic>
        <p:nvPicPr>
          <p:cNvPr id="1026" name="Picture 2" descr="Tiếng Anh lớp 1 Unit 9 Lesson 2 (trang 41) | Tiếng Anh lớp 1 Global Success">
            <a:extLst>
              <a:ext uri="{FF2B5EF4-FFF2-40B4-BE49-F238E27FC236}">
                <a16:creationId xmlns:a16="http://schemas.microsoft.com/office/drawing/2014/main" id="{728891AE-05D6-4F8E-B35E-BD5B79EDE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75" y="1895474"/>
            <a:ext cx="8201455" cy="461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rack 051">
            <a:hlinkClick r:id="" action="ppaction://media"/>
            <a:extLst>
              <a:ext uri="{FF2B5EF4-FFF2-40B4-BE49-F238E27FC236}">
                <a16:creationId xmlns:a16="http://schemas.microsoft.com/office/drawing/2014/main" id="{C703DAE1-0131-45DD-B639-823CE055CB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35916" y="1762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6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ếng Anh lớp 1 Unit 9 Lesson 2 (trang 41) | Tiếng Anh lớp 1 Global Success">
            <a:extLst>
              <a:ext uri="{FF2B5EF4-FFF2-40B4-BE49-F238E27FC236}">
                <a16:creationId xmlns:a16="http://schemas.microsoft.com/office/drawing/2014/main" id="{A3DE4005-650B-405B-A82B-775715F9C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50" y="2466975"/>
            <a:ext cx="8720521" cy="310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A386B3-D254-4E24-A49E-85F8B545944B}"/>
              </a:ext>
            </a:extLst>
          </p:cNvPr>
          <p:cNvSpPr txBox="1"/>
          <p:nvPr/>
        </p:nvSpPr>
        <p:spPr>
          <a:xfrm>
            <a:off x="1054287" y="1105046"/>
            <a:ext cx="4909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4-Listen and tick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Track 052">
            <a:hlinkClick r:id="" action="ppaction://media"/>
            <a:extLst>
              <a:ext uri="{FF2B5EF4-FFF2-40B4-BE49-F238E27FC236}">
                <a16:creationId xmlns:a16="http://schemas.microsoft.com/office/drawing/2014/main" id="{67D63B24-2576-4B5E-9D79-A7CAE9E522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5600" y="858668"/>
            <a:ext cx="609600" cy="6096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E23EFA5-98C8-4355-B61E-85C55C2ED788}"/>
              </a:ext>
            </a:extLst>
          </p:cNvPr>
          <p:cNvSpPr/>
          <p:nvPr/>
        </p:nvSpPr>
        <p:spPr>
          <a:xfrm>
            <a:off x="4285393" y="5036017"/>
            <a:ext cx="286603" cy="3128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92BF29-D668-49E2-8D85-110E4C08826F}"/>
              </a:ext>
            </a:extLst>
          </p:cNvPr>
          <p:cNvSpPr/>
          <p:nvPr/>
        </p:nvSpPr>
        <p:spPr>
          <a:xfrm>
            <a:off x="6880752" y="5051941"/>
            <a:ext cx="286603" cy="3128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3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F0C87B-1C79-4ACE-B37A-6F74C1430E4A}"/>
              </a:ext>
            </a:extLst>
          </p:cNvPr>
          <p:cNvSpPr txBox="1"/>
          <p:nvPr/>
        </p:nvSpPr>
        <p:spPr>
          <a:xfrm>
            <a:off x="1205948" y="583097"/>
            <a:ext cx="100981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9: In the shop</a:t>
            </a:r>
            <a:b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</a:p>
          <a:p>
            <a:pPr marL="400050" indent="-400050">
              <a:buFontTx/>
              <a:buAutoNum type="romanUcPeriod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OBJECTIVES.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By the end of the lesson, </a:t>
            </a:r>
            <a:r>
              <a:rPr lang="pt-BR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pupils will be able to: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listen and repeat the exchange: ”How many clocks?” – ”Two.”</a:t>
            </a:r>
            <a:endParaRPr lang="pt-BR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ask and answer questions about the numbers of things, using ”How many _____?” – ” _____.”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sing a song with numbers from one to five using the structure ”There are _____.”</a:t>
            </a:r>
            <a:endParaRPr lang="pt-BR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19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101AC-1517-47AD-BCEB-8003EE0CFFEA}"/>
              </a:ext>
            </a:extLst>
          </p:cNvPr>
          <p:cNvSpPr txBox="1">
            <a:spLocks/>
          </p:cNvSpPr>
          <p:nvPr/>
        </p:nvSpPr>
        <p:spPr>
          <a:xfrm>
            <a:off x="2183643" y="4794"/>
            <a:ext cx="4339988" cy="144187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</a:rPr>
              <a:t>Unit 9: In the shop</a:t>
            </a:r>
          </a:p>
          <a:p>
            <a:r>
              <a:rPr lang="en-US" sz="4000" b="1" dirty="0">
                <a:solidFill>
                  <a:srgbClr val="FFFFFF"/>
                </a:solidFill>
              </a:rPr>
              <a:t>:</a:t>
            </a:r>
            <a:r>
              <a:rPr lang="en-US" sz="4000" b="1" dirty="0"/>
              <a:t>Lesson 3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In the playground</a:t>
            </a:r>
          </a:p>
        </p:txBody>
      </p:sp>
      <p:pic>
        <p:nvPicPr>
          <p:cNvPr id="3074" name="Picture 2" descr="Tiếng Anh lớp 1 Unit 9 Lesson 3 (trang 42) | Tiếng Anh lớp 1 Global Success">
            <a:extLst>
              <a:ext uri="{FF2B5EF4-FFF2-40B4-BE49-F238E27FC236}">
                <a16:creationId xmlns:a16="http://schemas.microsoft.com/office/drawing/2014/main" id="{2F137594-6A15-4687-8E30-C1E3E4D3F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98" y="1948069"/>
            <a:ext cx="11425854" cy="458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053">
            <a:hlinkClick r:id="" action="ppaction://media"/>
            <a:extLst>
              <a:ext uri="{FF2B5EF4-FFF2-40B4-BE49-F238E27FC236}">
                <a16:creationId xmlns:a16="http://schemas.microsoft.com/office/drawing/2014/main" id="{57668940-2AD9-4718-A51C-B3E3BAAF8B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8804" y="9640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5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29921-A1FF-47BF-A09E-D73C0C08F6BF}"/>
              </a:ext>
            </a:extLst>
          </p:cNvPr>
          <p:cNvSpPr txBox="1">
            <a:spLocks/>
          </p:cNvSpPr>
          <p:nvPr/>
        </p:nvSpPr>
        <p:spPr>
          <a:xfrm>
            <a:off x="2183643" y="4794"/>
            <a:ext cx="4339988" cy="144187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</a:rPr>
              <a:t>Unit 9: In the shop</a:t>
            </a:r>
          </a:p>
          <a:p>
            <a:r>
              <a:rPr lang="en-US" sz="4000" b="1" dirty="0">
                <a:solidFill>
                  <a:srgbClr val="FFFFFF"/>
                </a:solidFill>
              </a:rPr>
              <a:t>:</a:t>
            </a:r>
            <a:r>
              <a:rPr lang="en-US" sz="4000" b="1" dirty="0"/>
              <a:t>Lesson 3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In the playground</a:t>
            </a:r>
          </a:p>
        </p:txBody>
      </p:sp>
      <p:pic>
        <p:nvPicPr>
          <p:cNvPr id="4098" name="Picture 2" descr="Tiếng Anh lớp 1 Unit 9 Lesson 3 (trang 42) | Tiếng Anh lớp 1 Global Success">
            <a:extLst>
              <a:ext uri="{FF2B5EF4-FFF2-40B4-BE49-F238E27FC236}">
                <a16:creationId xmlns:a16="http://schemas.microsoft.com/office/drawing/2014/main" id="{FB6B34C6-1095-4CA6-9ADA-B8620C7B1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250382"/>
            <a:ext cx="7296150" cy="41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9359D8-CACE-4231-91A9-6E88FD9011CC}"/>
              </a:ext>
            </a:extLst>
          </p:cNvPr>
          <p:cNvSpPr txBox="1"/>
          <p:nvPr/>
        </p:nvSpPr>
        <p:spPr>
          <a:xfrm>
            <a:off x="834887" y="1099930"/>
            <a:ext cx="414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7-LET’S TALK</a:t>
            </a:r>
          </a:p>
        </p:txBody>
      </p:sp>
    </p:spTree>
    <p:extLst>
      <p:ext uri="{BB962C8B-B14F-4D97-AF65-F5344CB8AC3E}">
        <p14:creationId xmlns:p14="http://schemas.microsoft.com/office/powerpoint/2010/main" val="842776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ECAF0-9B05-4360-A29D-CD4BDCF2BD3B}"/>
              </a:ext>
            </a:extLst>
          </p:cNvPr>
          <p:cNvSpPr txBox="1">
            <a:spLocks/>
          </p:cNvSpPr>
          <p:nvPr/>
        </p:nvSpPr>
        <p:spPr>
          <a:xfrm>
            <a:off x="2183643" y="4794"/>
            <a:ext cx="4339988" cy="144187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</a:rPr>
              <a:t>Unit 9: In the shop</a:t>
            </a:r>
          </a:p>
          <a:p>
            <a:r>
              <a:rPr lang="en-US" sz="4000" b="1" dirty="0">
                <a:solidFill>
                  <a:srgbClr val="FFFFFF"/>
                </a:solidFill>
              </a:rPr>
              <a:t>:</a:t>
            </a:r>
            <a:r>
              <a:rPr lang="en-US" sz="4000" b="1" dirty="0"/>
              <a:t>Lesson 3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In the playground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3F59F2-C830-4CAF-A416-85224F0225A2}"/>
              </a:ext>
            </a:extLst>
          </p:cNvPr>
          <p:cNvSpPr txBox="1"/>
          <p:nvPr/>
        </p:nvSpPr>
        <p:spPr>
          <a:xfrm>
            <a:off x="450572" y="1359212"/>
            <a:ext cx="304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8-Let’s sing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Tiếng Anh lớp 1 Unit 9 Lesson 3 (trang 42) | Tiếng Anh lớp 1 Global Success">
            <a:extLst>
              <a:ext uri="{FF2B5EF4-FFF2-40B4-BE49-F238E27FC236}">
                <a16:creationId xmlns:a16="http://schemas.microsoft.com/office/drawing/2014/main" id="{378B9307-408C-4E51-9C00-54CB4649F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799"/>
            <a:ext cx="7913440" cy="43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rack 054">
            <a:hlinkClick r:id="" action="ppaction://media"/>
            <a:extLst>
              <a:ext uri="{FF2B5EF4-FFF2-40B4-BE49-F238E27FC236}">
                <a16:creationId xmlns:a16="http://schemas.microsoft.com/office/drawing/2014/main" id="{170B67E1-EE09-4639-8A99-05047E2EF3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3508" y="4025350"/>
            <a:ext cx="609600" cy="609600"/>
          </a:xfrm>
          <a:prstGeom prst="rect">
            <a:avLst/>
          </a:prstGeom>
        </p:spPr>
      </p:pic>
      <p:pic>
        <p:nvPicPr>
          <p:cNvPr id="6" name="Picture 5" descr="Image result for singing">
            <a:extLst>
              <a:ext uri="{FF2B5EF4-FFF2-40B4-BE49-F238E27FC236}">
                <a16:creationId xmlns:a16="http://schemas.microsoft.com/office/drawing/2014/main" id="{1F48BD21-2454-4FF8-80E4-37FFE33DE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768" y="184731"/>
            <a:ext cx="2828547" cy="188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51CEFC-00AE-456B-80CD-72BD4EEDBB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74" y="669257"/>
            <a:ext cx="1318535" cy="147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5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3B6EF1-02F8-4517-AA5A-B3345EE73835}"/>
              </a:ext>
            </a:extLst>
          </p:cNvPr>
          <p:cNvSpPr txBox="1"/>
          <p:nvPr/>
        </p:nvSpPr>
        <p:spPr>
          <a:xfrm>
            <a:off x="8454887" y="4903304"/>
            <a:ext cx="2557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locks</a:t>
            </a:r>
          </a:p>
        </p:txBody>
      </p:sp>
      <p:pic>
        <p:nvPicPr>
          <p:cNvPr id="1028" name="Picture 4" descr="Same Key Copper Padlock Wolf Head Brass Lock Small Lock Door Lock 20mm 25mm  30mm 40mm Not Rust Lock Core Include 6 Keys 2pcs (40mm) : Amazon.se: Tools  &amp; Home Improvement">
            <a:extLst>
              <a:ext uri="{FF2B5EF4-FFF2-40B4-BE49-F238E27FC236}">
                <a16:creationId xmlns:a16="http://schemas.microsoft.com/office/drawing/2014/main" id="{42835F90-06DD-4416-A739-063A9EDFB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5" y="647098"/>
            <a:ext cx="3691842" cy="387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rack 1 - Part">
            <a:hlinkClick r:id="" action="ppaction://media"/>
            <a:extLst>
              <a:ext uri="{FF2B5EF4-FFF2-40B4-BE49-F238E27FC236}">
                <a16:creationId xmlns:a16="http://schemas.microsoft.com/office/drawing/2014/main" id="{EBAD4F51-88A6-4592-A0F6-F6F809FCCE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636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9889B5-5FD6-44B6-9D6A-BDE5147E7A48}"/>
              </a:ext>
            </a:extLst>
          </p:cNvPr>
          <p:cNvSpPr txBox="1"/>
          <p:nvPr/>
        </p:nvSpPr>
        <p:spPr>
          <a:xfrm>
            <a:off x="8097079" y="4134681"/>
            <a:ext cx="3154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mops</a:t>
            </a:r>
          </a:p>
        </p:txBody>
      </p:sp>
      <p:pic>
        <p:nvPicPr>
          <p:cNvPr id="3074" name="Picture 2" descr="Microfiber Colour Coded Wet Mops – Hychem Hygiene &amp; Healthcare Solutions  Limited">
            <a:extLst>
              <a:ext uri="{FF2B5EF4-FFF2-40B4-BE49-F238E27FC236}">
                <a16:creationId xmlns:a16="http://schemas.microsoft.com/office/drawing/2014/main" id="{E44CF6B7-25CB-4D85-BA88-A3AA1AAA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318" y="821635"/>
            <a:ext cx="3627778" cy="362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ack 3 - Part">
            <a:hlinkClick r:id="" action="ppaction://media"/>
            <a:extLst>
              <a:ext uri="{FF2B5EF4-FFF2-40B4-BE49-F238E27FC236}">
                <a16:creationId xmlns:a16="http://schemas.microsoft.com/office/drawing/2014/main" id="{17EF0B6C-9F02-4C9C-99CF-5857DC6DB6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5686" y="54565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9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78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35034-E100-4DCD-B58F-77541469B22A}"/>
              </a:ext>
            </a:extLst>
          </p:cNvPr>
          <p:cNvSpPr txBox="1"/>
          <p:nvPr/>
        </p:nvSpPr>
        <p:spPr>
          <a:xfrm>
            <a:off x="8110330" y="4359965"/>
            <a:ext cx="2650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pots</a:t>
            </a:r>
          </a:p>
        </p:txBody>
      </p:sp>
      <p:pic>
        <p:nvPicPr>
          <p:cNvPr id="4098" name="Picture 2" descr="Pot stainless steel, 9 L | Manufactum">
            <a:extLst>
              <a:ext uri="{FF2B5EF4-FFF2-40B4-BE49-F238E27FC236}">
                <a16:creationId xmlns:a16="http://schemas.microsoft.com/office/drawing/2014/main" id="{5CAD01A5-159B-472A-9AF7-F26FFE5EC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98" y="1397551"/>
            <a:ext cx="4172246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rack 4 - Part">
            <a:hlinkClick r:id="" action="ppaction://media"/>
            <a:extLst>
              <a:ext uri="{FF2B5EF4-FFF2-40B4-BE49-F238E27FC236}">
                <a16:creationId xmlns:a16="http://schemas.microsoft.com/office/drawing/2014/main" id="{CAF695E0-F8D9-424A-B659-22AB5B879F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95929" y="40651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5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CA065C-F117-45B9-9563-61A952E08B98}"/>
              </a:ext>
            </a:extLst>
          </p:cNvPr>
          <p:cNvSpPr txBox="1"/>
          <p:nvPr/>
        </p:nvSpPr>
        <p:spPr>
          <a:xfrm>
            <a:off x="1484243" y="914400"/>
            <a:ext cx="992587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OBJECTIVES.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unit, pupils will be able to: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pronounce the sound of the letter O/o in isolation and in the words clocks,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locks, mops and pots correctly.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say the sound of the letter O/o and the words clocks, locks, mops and pots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chant.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recognize the words in different situations when listening.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use the exchange “How many _____?” - “_____.” to ask and answer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about the quantity of things (from two to five).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trace the letter O/o and complete the words m__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p__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l__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cks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cl__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cks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sing a song focusing on the structure “There are _____.”</a:t>
            </a:r>
          </a:p>
        </p:txBody>
      </p:sp>
    </p:spTree>
    <p:extLst>
      <p:ext uri="{BB962C8B-B14F-4D97-AF65-F5344CB8AC3E}">
        <p14:creationId xmlns:p14="http://schemas.microsoft.com/office/powerpoint/2010/main" val="604272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BDB945-CFA8-42BC-B996-4F37AF7044AD}"/>
              </a:ext>
            </a:extLst>
          </p:cNvPr>
          <p:cNvSpPr txBox="1"/>
          <p:nvPr/>
        </p:nvSpPr>
        <p:spPr>
          <a:xfrm>
            <a:off x="8009345" y="4214191"/>
            <a:ext cx="3392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clocks</a:t>
            </a:r>
          </a:p>
        </p:txBody>
      </p:sp>
      <p:pic>
        <p:nvPicPr>
          <p:cNvPr id="2050" name="Picture 2" descr="15 Benefits Of Clocks In Our Daily Lives">
            <a:extLst>
              <a:ext uri="{FF2B5EF4-FFF2-40B4-BE49-F238E27FC236}">
                <a16:creationId xmlns:a16="http://schemas.microsoft.com/office/drawing/2014/main" id="{CFB221E0-0923-4D4F-9526-A36332266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9" y="1277177"/>
            <a:ext cx="4496030" cy="252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rack 2 - Part">
            <a:hlinkClick r:id="" action="ppaction://media"/>
            <a:extLst>
              <a:ext uri="{FF2B5EF4-FFF2-40B4-BE49-F238E27FC236}">
                <a16:creationId xmlns:a16="http://schemas.microsoft.com/office/drawing/2014/main" id="{2C2C4905-8098-45DF-83A2-A2F2419D7D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54956" y="51650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9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78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1F08F5-2984-4702-BAE8-79ECC5F6A1F3}"/>
              </a:ext>
            </a:extLst>
          </p:cNvPr>
          <p:cNvSpPr txBox="1"/>
          <p:nvPr/>
        </p:nvSpPr>
        <p:spPr>
          <a:xfrm>
            <a:off x="3048000" y="31091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87BC4D-F1B1-4836-BF9C-2BDB6D163903}"/>
              </a:ext>
            </a:extLst>
          </p:cNvPr>
          <p:cNvSpPr txBox="1"/>
          <p:nvPr/>
        </p:nvSpPr>
        <p:spPr>
          <a:xfrm>
            <a:off x="954157" y="764809"/>
            <a:ext cx="1052222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9: In the shop</a:t>
            </a:r>
            <a:b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I. OBJECTIVES.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By the end of the lesson,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pupils will be able to: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pronounce the sound of the letter O/o in isolation and in the words clocks, locks, mops and pots correctly.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point to the letter O/o and the things (clocks, locks, mops and pots) in the picture and say the sound of the letter O/o and the words clocks, locks, mops and pots correctly.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revise the words (clocks, locks, mops and pots) through the game Slap the board.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1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ếng Anh lớp 1 Unit 9 Lesson 1 (trang 40) | Tiếng Anh lớp 1 Global Success">
            <a:extLst>
              <a:ext uri="{FF2B5EF4-FFF2-40B4-BE49-F238E27FC236}">
                <a16:creationId xmlns:a16="http://schemas.microsoft.com/office/drawing/2014/main" id="{CD408FBB-C92D-4FAA-97D7-659F2850D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22" y="317500"/>
            <a:ext cx="6671678" cy="59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0187B9A-60C5-4CA0-88D1-9205784212EB}"/>
              </a:ext>
            </a:extLst>
          </p:cNvPr>
          <p:cNvSpPr txBox="1">
            <a:spLocks/>
          </p:cNvSpPr>
          <p:nvPr/>
        </p:nvSpPr>
        <p:spPr>
          <a:xfrm>
            <a:off x="7366000" y="564353"/>
            <a:ext cx="4355247" cy="49220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</a:rPr>
              <a:t>Unit 9: In the shop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chemeClr val="bg2"/>
                </a:solidFill>
              </a:rPr>
              <a:t>Lesson 1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/>
              <a:t>lesson 1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In the playground</a:t>
            </a:r>
          </a:p>
        </p:txBody>
      </p:sp>
    </p:spTree>
    <p:extLst>
      <p:ext uri="{BB962C8B-B14F-4D97-AF65-F5344CB8AC3E}">
        <p14:creationId xmlns:p14="http://schemas.microsoft.com/office/powerpoint/2010/main" val="232496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id="{EBE9E41C-344C-43B9-A691-2B28CD8144A6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6" y="226329"/>
            <a:ext cx="4591108" cy="1808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3A80D4-DF23-4096-98DD-0A343415D3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13" y="481405"/>
            <a:ext cx="1936375" cy="19327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536E3E-E5AB-4325-BFB5-F2BFC0CFCB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82" y="4581655"/>
            <a:ext cx="1914636" cy="1911090"/>
          </a:xfrm>
          <a:prstGeom prst="rect">
            <a:avLst/>
          </a:prstGeom>
        </p:spPr>
      </p:pic>
      <p:pic>
        <p:nvPicPr>
          <p:cNvPr id="5" name="Picture 2" descr="Tiếng Anh lớp 1 Unit 9 Lesson 1 (trang 40) | Tiếng Anh lớp 1 Global Success">
            <a:extLst>
              <a:ext uri="{FF2B5EF4-FFF2-40B4-BE49-F238E27FC236}">
                <a16:creationId xmlns:a16="http://schemas.microsoft.com/office/drawing/2014/main" id="{EE1AECC9-64A9-437E-AB85-C8AFD4F4F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0" y="2310714"/>
            <a:ext cx="5548184" cy="391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ack 050">
            <a:hlinkClick r:id="" action="ppaction://media"/>
            <a:extLst>
              <a:ext uri="{FF2B5EF4-FFF2-40B4-BE49-F238E27FC236}">
                <a16:creationId xmlns:a16="http://schemas.microsoft.com/office/drawing/2014/main" id="{5088575E-714B-4361-83F7-E8C798AC7E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7828" y="3124200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6D3A40-0AB7-458F-ADDC-76EBFFFCE6FF}"/>
              </a:ext>
            </a:extLst>
          </p:cNvPr>
          <p:cNvSpPr txBox="1"/>
          <p:nvPr/>
        </p:nvSpPr>
        <p:spPr>
          <a:xfrm>
            <a:off x="5724939" y="848140"/>
            <a:ext cx="808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0EA6AB-F460-41DE-9B27-E1A00380AA64}"/>
              </a:ext>
            </a:extLst>
          </p:cNvPr>
          <p:cNvSpPr txBox="1"/>
          <p:nvPr/>
        </p:nvSpPr>
        <p:spPr>
          <a:xfrm>
            <a:off x="6304280" y="1126438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1CDEE-6E60-48B4-AECC-57D5B0FE9815}"/>
              </a:ext>
            </a:extLst>
          </p:cNvPr>
          <p:cNvSpPr/>
          <p:nvPr/>
        </p:nvSpPr>
        <p:spPr>
          <a:xfrm>
            <a:off x="5367131" y="1024750"/>
            <a:ext cx="1671818" cy="705402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9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8D6627-B898-48F4-A5FA-55A497EEC82D}"/>
              </a:ext>
            </a:extLst>
          </p:cNvPr>
          <p:cNvSpPr txBox="1"/>
          <p:nvPr/>
        </p:nvSpPr>
        <p:spPr>
          <a:xfrm>
            <a:off x="6665843" y="2570922"/>
            <a:ext cx="365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LOCKS: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CLOCKS: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MOPS: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POTS: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3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D8D7A3-D648-4180-853F-E6341CEB6F53}"/>
              </a:ext>
            </a:extLst>
          </p:cNvPr>
          <p:cNvSpPr txBox="1"/>
          <p:nvPr/>
        </p:nvSpPr>
        <p:spPr>
          <a:xfrm>
            <a:off x="821635" y="146637"/>
            <a:ext cx="53936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2-Point and say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Tiếng Anh lớp 1 Unit 9 Lesson 1 (trang 40) | Tiếng Anh lớp 1 Global Success">
            <a:extLst>
              <a:ext uri="{FF2B5EF4-FFF2-40B4-BE49-F238E27FC236}">
                <a16:creationId xmlns:a16="http://schemas.microsoft.com/office/drawing/2014/main" id="{219FE6AF-FC7F-4568-ACC6-A991D15D1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29" y="1046748"/>
            <a:ext cx="7338401" cy="518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ame Key Copper Padlock Wolf Head Brass Lock Small Lock Door Lock 20mm 25mm  30mm 40mm Not Rust Lock Core Include 6 Keys 2pcs (40mm) : Amazon.se: Tools  &amp; Home Improvement">
            <a:extLst>
              <a:ext uri="{FF2B5EF4-FFF2-40B4-BE49-F238E27FC236}">
                <a16:creationId xmlns:a16="http://schemas.microsoft.com/office/drawing/2014/main" id="{21A33CE2-7031-4290-8FC0-CB4D0FF78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793" y="1191126"/>
            <a:ext cx="3173833" cy="333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DF6DC9-2CAD-4B53-8FA0-C570EA2B5C75}"/>
              </a:ext>
            </a:extLst>
          </p:cNvPr>
          <p:cNvSpPr txBox="1"/>
          <p:nvPr/>
        </p:nvSpPr>
        <p:spPr>
          <a:xfrm>
            <a:off x="8454887" y="4903304"/>
            <a:ext cx="2557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locks</a:t>
            </a:r>
          </a:p>
        </p:txBody>
      </p:sp>
      <p:pic>
        <p:nvPicPr>
          <p:cNvPr id="6" name="Track 1 - Part">
            <a:hlinkClick r:id="" action="ppaction://media"/>
            <a:extLst>
              <a:ext uri="{FF2B5EF4-FFF2-40B4-BE49-F238E27FC236}">
                <a16:creationId xmlns:a16="http://schemas.microsoft.com/office/drawing/2014/main" id="{C79231BA-F5F6-44B4-A0D9-7DB77404C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2" y="4519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D8D7A3-D648-4180-853F-E6341CEB6F53}"/>
              </a:ext>
            </a:extLst>
          </p:cNvPr>
          <p:cNvSpPr txBox="1"/>
          <p:nvPr/>
        </p:nvSpPr>
        <p:spPr>
          <a:xfrm>
            <a:off x="821635" y="146637"/>
            <a:ext cx="53936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2-Point and say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Tiếng Anh lớp 1 Unit 9 Lesson 1 (trang 40) | Tiếng Anh lớp 1 Global Success">
            <a:extLst>
              <a:ext uri="{FF2B5EF4-FFF2-40B4-BE49-F238E27FC236}">
                <a16:creationId xmlns:a16="http://schemas.microsoft.com/office/drawing/2014/main" id="{219FE6AF-FC7F-4568-ACC6-A991D15D1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29" y="1046748"/>
            <a:ext cx="7338401" cy="518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icrofiber Colour Coded Wet Mops – Hychem Hygiene &amp; Healthcare Solutions  Limited">
            <a:extLst>
              <a:ext uri="{FF2B5EF4-FFF2-40B4-BE49-F238E27FC236}">
                <a16:creationId xmlns:a16="http://schemas.microsoft.com/office/drawing/2014/main" id="{ED37F291-DB2D-473A-B8DB-AA663AD8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56" y="821635"/>
            <a:ext cx="3627778" cy="362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B31D05-D34E-49C0-B1B9-311E7EEE59A5}"/>
              </a:ext>
            </a:extLst>
          </p:cNvPr>
          <p:cNvSpPr txBox="1"/>
          <p:nvPr/>
        </p:nvSpPr>
        <p:spPr>
          <a:xfrm>
            <a:off x="8097079" y="4134681"/>
            <a:ext cx="3154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mops</a:t>
            </a:r>
          </a:p>
        </p:txBody>
      </p:sp>
      <p:pic>
        <p:nvPicPr>
          <p:cNvPr id="5" name="Track 3 - Part">
            <a:hlinkClick r:id="" action="ppaction://media"/>
            <a:extLst>
              <a:ext uri="{FF2B5EF4-FFF2-40B4-BE49-F238E27FC236}">
                <a16:creationId xmlns:a16="http://schemas.microsoft.com/office/drawing/2014/main" id="{4D7F810C-B6FA-4E64-BAEC-8E4D4E7C1C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85101" y="42431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9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D8D7A3-D648-4180-853F-E6341CEB6F53}"/>
              </a:ext>
            </a:extLst>
          </p:cNvPr>
          <p:cNvSpPr txBox="1"/>
          <p:nvPr/>
        </p:nvSpPr>
        <p:spPr>
          <a:xfrm>
            <a:off x="821635" y="146637"/>
            <a:ext cx="53936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2-Point and say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Tiếng Anh lớp 1 Unit 9 Lesson 1 (trang 40) | Tiếng Anh lớp 1 Global Success">
            <a:extLst>
              <a:ext uri="{FF2B5EF4-FFF2-40B4-BE49-F238E27FC236}">
                <a16:creationId xmlns:a16="http://schemas.microsoft.com/office/drawing/2014/main" id="{219FE6AF-FC7F-4568-ACC6-A991D15D1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29" y="1046748"/>
            <a:ext cx="7338401" cy="518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ot stainless steel, 9 L | Manufactum">
            <a:extLst>
              <a:ext uri="{FF2B5EF4-FFF2-40B4-BE49-F238E27FC236}">
                <a16:creationId xmlns:a16="http://schemas.microsoft.com/office/drawing/2014/main" id="{7EC22EA5-DEDF-4783-A9A4-A17F81634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98" y="1397551"/>
            <a:ext cx="4172246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491F44-141E-4FF1-B951-6D912E595B7E}"/>
              </a:ext>
            </a:extLst>
          </p:cNvPr>
          <p:cNvSpPr txBox="1"/>
          <p:nvPr/>
        </p:nvSpPr>
        <p:spPr>
          <a:xfrm>
            <a:off x="8110330" y="4359965"/>
            <a:ext cx="2650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pots</a:t>
            </a:r>
          </a:p>
        </p:txBody>
      </p:sp>
      <p:pic>
        <p:nvPicPr>
          <p:cNvPr id="6" name="Track 4 - Part">
            <a:hlinkClick r:id="" action="ppaction://media"/>
            <a:extLst>
              <a:ext uri="{FF2B5EF4-FFF2-40B4-BE49-F238E27FC236}">
                <a16:creationId xmlns:a16="http://schemas.microsoft.com/office/drawing/2014/main" id="{59933DFF-E53A-4538-8F3D-8DC04A5B03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5711" y="45439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4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D8D7A3-D648-4180-853F-E6341CEB6F53}"/>
              </a:ext>
            </a:extLst>
          </p:cNvPr>
          <p:cNvSpPr txBox="1"/>
          <p:nvPr/>
        </p:nvSpPr>
        <p:spPr>
          <a:xfrm>
            <a:off x="821635" y="146637"/>
            <a:ext cx="53936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2-Point and say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Tiếng Anh lớp 1 Unit 9 Lesson 1 (trang 40) | Tiếng Anh lớp 1 Global Success">
            <a:extLst>
              <a:ext uri="{FF2B5EF4-FFF2-40B4-BE49-F238E27FC236}">
                <a16:creationId xmlns:a16="http://schemas.microsoft.com/office/drawing/2014/main" id="{219FE6AF-FC7F-4568-ACC6-A991D15D1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29" y="1046748"/>
            <a:ext cx="7338401" cy="518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15 Benefits Of Clocks In Our Daily Lives">
            <a:extLst>
              <a:ext uri="{FF2B5EF4-FFF2-40B4-BE49-F238E27FC236}">
                <a16:creationId xmlns:a16="http://schemas.microsoft.com/office/drawing/2014/main" id="{AF232E7B-169B-46AA-9713-425499F86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011" y="1277178"/>
            <a:ext cx="3510948" cy="197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B34CA6-7B29-4EE2-BC4A-E2DB260A438A}"/>
              </a:ext>
            </a:extLst>
          </p:cNvPr>
          <p:cNvSpPr txBox="1"/>
          <p:nvPr/>
        </p:nvSpPr>
        <p:spPr>
          <a:xfrm>
            <a:off x="8009345" y="4214191"/>
            <a:ext cx="3392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clocks</a:t>
            </a:r>
          </a:p>
        </p:txBody>
      </p:sp>
      <p:pic>
        <p:nvPicPr>
          <p:cNvPr id="6" name="Track 2 - Part">
            <a:hlinkClick r:id="" action="ppaction://media"/>
            <a:extLst>
              <a:ext uri="{FF2B5EF4-FFF2-40B4-BE49-F238E27FC236}">
                <a16:creationId xmlns:a16="http://schemas.microsoft.com/office/drawing/2014/main" id="{6D447047-3D5D-40F5-AD77-6217EA7951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94763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4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541</Words>
  <Application>Microsoft Office PowerPoint</Application>
  <PresentationFormat>Widescreen</PresentationFormat>
  <Paragraphs>73</Paragraphs>
  <Slides>20</Slides>
  <Notes>4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Windows10</dc:creator>
  <cp:lastModifiedBy>Windows10</cp:lastModifiedBy>
  <cp:revision>9</cp:revision>
  <dcterms:created xsi:type="dcterms:W3CDTF">2025-06-29T02:39:15Z</dcterms:created>
  <dcterms:modified xsi:type="dcterms:W3CDTF">2025-07-27T03:35:03Z</dcterms:modified>
</cp:coreProperties>
</file>