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6" r:id="rId3"/>
  </p:sldMasterIdLst>
  <p:notesMasterIdLst>
    <p:notesMasterId r:id="rId32"/>
  </p:notesMasterIdLst>
  <p:sldIdLst>
    <p:sldId id="335" r:id="rId4"/>
    <p:sldId id="295" r:id="rId5"/>
    <p:sldId id="341" r:id="rId6"/>
    <p:sldId id="342" r:id="rId7"/>
    <p:sldId id="296" r:id="rId8"/>
    <p:sldId id="331" r:id="rId9"/>
    <p:sldId id="268" r:id="rId10"/>
    <p:sldId id="269" r:id="rId11"/>
    <p:sldId id="270" r:id="rId12"/>
    <p:sldId id="271" r:id="rId13"/>
    <p:sldId id="272" r:id="rId14"/>
    <p:sldId id="332" r:id="rId15"/>
    <p:sldId id="285" r:id="rId16"/>
    <p:sldId id="286" r:id="rId17"/>
    <p:sldId id="290" r:id="rId18"/>
    <p:sldId id="291" r:id="rId19"/>
    <p:sldId id="287" r:id="rId20"/>
    <p:sldId id="288" r:id="rId21"/>
    <p:sldId id="293" r:id="rId22"/>
    <p:sldId id="292" r:id="rId23"/>
    <p:sldId id="337" r:id="rId24"/>
    <p:sldId id="338" r:id="rId25"/>
    <p:sldId id="339" r:id="rId26"/>
    <p:sldId id="340" r:id="rId27"/>
    <p:sldId id="322" r:id="rId28"/>
    <p:sldId id="323" r:id="rId29"/>
    <p:sldId id="324" r:id="rId30"/>
    <p:sldId id="325" r:id="rId31"/>
  </p:sldIdLst>
  <p:sldSz cx="12192000" cy="6858000"/>
  <p:notesSz cx="6858000" cy="9144000"/>
  <p:embeddedFontLst>
    <p:embeddedFont>
      <p:font typeface="Calibri Light" charset="0"/>
      <p:regular r:id="rId33"/>
      <p:italic r:id="rId34"/>
    </p:embeddedFont>
    <p:embeddedFont>
      <p:font typeface=".VnCooper" pitchFamily="34" charset="0"/>
      <p:regular r:id="rId35"/>
    </p:embeddedFont>
    <p:embeddedFont>
      <p:font typeface=".VnAvant" pitchFamily="34" charset="0"/>
      <p:regular r:id="rId36"/>
      <p:bold r:id="rId37"/>
      <p:italic r:id="rId38"/>
      <p:bold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B589B7-2279-504A-A2A1-BB58C7DBF0C3}">
          <p14:sldIdLst>
            <p14:sldId id="335"/>
            <p14:sldId id="295"/>
            <p14:sldId id="341"/>
            <p14:sldId id="342"/>
          </p14:sldIdLst>
        </p14:section>
        <p14:section name="Warm-up" id="{20A58B5A-E2CF-F746-A0EA-BE00D1266C30}">
          <p14:sldIdLst>
            <p14:sldId id="296"/>
          </p14:sldIdLst>
        </p14:section>
        <p14:section name="Listen and repeat" id="{FB2295A8-F021-7F42-9C10-033F84326B9B}">
          <p14:sldIdLst>
            <p14:sldId id="331"/>
            <p14:sldId id="268"/>
            <p14:sldId id="269"/>
            <p14:sldId id="270"/>
            <p14:sldId id="271"/>
            <p14:sldId id="272"/>
          </p14:sldIdLst>
        </p14:section>
        <p14:section name="Point and say" id="{7BCDF4DA-931C-9D4C-B694-115270CEC0B8}">
          <p14:sldIdLst>
            <p14:sldId id="332"/>
          </p14:sldIdLst>
        </p14:section>
        <p14:section name="Game" id="{73988D63-8402-7847-A617-3BB152F9E67F}">
          <p14:sldIdLst>
            <p14:sldId id="285"/>
            <p14:sldId id="286"/>
            <p14:sldId id="290"/>
            <p14:sldId id="291"/>
            <p14:sldId id="287"/>
            <p14:sldId id="288"/>
            <p14:sldId id="293"/>
            <p14:sldId id="292"/>
            <p14:sldId id="337"/>
            <p14:sldId id="338"/>
            <p14:sldId id="339"/>
            <p14:sldId id="340"/>
          </p14:sldIdLst>
        </p14:section>
        <p14:section name="Wrap-up" id="{E1056DC2-4414-224F-B918-D70E05B598B3}">
          <p14:sldIdLst>
            <p14:sldId id="322"/>
            <p14:sldId id="323"/>
            <p14:sldId id="324"/>
            <p14:sldId id="32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72"/>
    <p:restoredTop sz="94494" autoAdjust="0"/>
  </p:normalViewPr>
  <p:slideViewPr>
    <p:cSldViewPr>
      <p:cViewPr varScale="1">
        <p:scale>
          <a:sx n="70" d="100"/>
          <a:sy n="70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8C786-4162-4BB0-AC79-913BE0948A3E}" type="datetimeFigureOut">
              <a:rPr lang="en-US" smtClean="0"/>
              <a:pPr/>
              <a:t>08-Dec-24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339D6-EA8B-4315-8F7D-9436E0FEF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1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end of the unit, pupils will be able to: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H/h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hair, hand, head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hair, hands, head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recognize the words in different situations when listening.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use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Touch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_______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express a command.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H/h.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sing a song with the structure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Touch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_______.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 dirty="0"/>
              <a:t>Lesson 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the lesson, pupils will be able to: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H/h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hair, hand, head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correctly. 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H/h,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animal and parts of the body in the picture and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H/h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hair, hand, head, horse.</a:t>
            </a:r>
            <a:b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82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13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2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52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Quick spelling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Help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feel happy at the beginning of the lesson.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Review vocabulary of previous lesson (Unit 7)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sticks flashcards on the board. Pupils read the words again.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spells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word,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touch the matching picture.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b="1" dirty="0" smtClean="0"/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 smtClean="0"/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pronounce the sound of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H/h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hair, hand, head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correctly. </a:t>
            </a:r>
            <a:endParaRPr lang="en-US" dirty="0" smtClean="0">
              <a:effectLst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Lead-in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Objective: Pupils are able to identify and pronounce sound /h/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letter “h” on slide and asks pupils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letter is this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sound does this make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pronounces sound /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 Pupils listen and repeat. (as a class/ teams)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says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we are going to learn 4 words that have the sound /h/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x-non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447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Listen and repeat vocabulary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Objectives: Pupils are able to identify and pronounce 4 words: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hair, hand, head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horse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pictures on slide and says the words.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each sound of the word separately, for example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 – h – head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listen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04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checks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pronunciation (as teams).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sticks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flashcards and word cards on the board randomly.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has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go to the board and put word cards under the matching flashcards.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checks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pronunciation individually.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points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 picture and has 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word.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86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Goal:</a:t>
            </a:r>
          </a:p>
          <a:p>
            <a:r>
              <a:rPr lang="en-US" dirty="0" smtClean="0"/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 to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H/h,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animal and parts of the body in the picture and say the sound of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H/h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hair, hand, head, horse.</a:t>
            </a:r>
            <a:b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Listen, point and say 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Objective: Pupils are able to point to the correct picture and pronounce the words.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plays the audio, pupils listen and point only.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Then pupils point and say the words.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repeat the words as a class and teams.</a:t>
            </a:r>
            <a:endParaRPr lang="en-US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Point and say (in pairs) 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pairs: 1 pupil points, 1 pupil say the words. 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goes around the class and gives feedback on pupils’ pronunciation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gives each team a set of 4 word cards: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hair, hand, head, horse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says a word, pupils choose the matching word card and stick it under the picture on the board.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take turn to play. (When pupils in the first table row finish their turn, they pass the word cards to the next table.)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058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b="1" dirty="0"/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H/h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hair, hand, head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Read. Listen and repeat the chant.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chant on slide. Whole class read together.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audio. Pupils listen through, then listen and repeat.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chant and clap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along.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 in teams. </a:t>
            </a: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Pupils chant and do actions.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do actions to describe the vocabulary.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do the actions as teams. Then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 and do the actions along.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 (clap), h (clap), h (clap)</a:t>
            </a: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 (touch the head) and hair (touch the hair) </a:t>
            </a:r>
          </a:p>
          <a:p>
            <a:r>
              <a:rPr lang="en-SG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Hoa’s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head (touch the head)</a:t>
            </a:r>
          </a:p>
          <a:p>
            <a:r>
              <a:rPr lang="en-SG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Hoa’s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hair (touch the hair)</a:t>
            </a:r>
            <a:endParaRPr lang="en-SG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chant as teams and individually. </a:t>
            </a:r>
            <a:endParaRPr lang="en-US" baseline="0" dirty="0"/>
          </a:p>
          <a:p>
            <a:pPr marL="0" indent="0">
              <a:buFontTx/>
              <a:buNone/>
            </a:pP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31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b="1" dirty="0"/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listen, recognize the words and tick the correct boxes.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Listen and tick the correct picture.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tick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writes words on the board.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does actions: Listen (put hands on one ear) and tick (write a tick in the air). Pupils follow.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plays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audio. Pupils do the tasks.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Pupils finish,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audio again, pause at each question and checks answer. </a:t>
            </a: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Quick check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3 mins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word,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 to the board and touch the correct picture. 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vocabulary of the lesson on slide.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say goodbye.</a:t>
            </a:r>
            <a:r>
              <a:rPr lang="x-none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4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08-Dec-24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1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08-Dec-24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0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08-Dec-24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52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4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90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19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14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8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83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02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29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08-Dec-24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48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62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16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75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68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30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93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571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46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91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3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08-Dec-24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3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85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94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130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5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08-Dec-24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1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08-Dec-24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3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08-Dec-24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2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08-Dec-24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0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08-Dec-24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08-Dec-24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1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08-Dec-24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4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08-Dec-24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6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08-Dec-24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7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7200" b="1" dirty="0">
                <a:latin typeface=".VnAvant" panose="020B7200000000000000" pitchFamily="34" charset="0"/>
              </a:rPr>
              <a:t>orse</a:t>
            </a:r>
          </a:p>
        </p:txBody>
      </p:sp>
      <p:pic>
        <p:nvPicPr>
          <p:cNvPr id="4" name="hors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1" y="1295401"/>
            <a:ext cx="411163" cy="411163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5" t="12889" r="27250" b="10000"/>
          <a:stretch/>
        </p:blipFill>
        <p:spPr bwMode="auto">
          <a:xfrm>
            <a:off x="3886200" y="1828801"/>
            <a:ext cx="4389120" cy="471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76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7200" b="1" dirty="0">
                <a:latin typeface=".VnAvant" panose="020B7200000000000000" pitchFamily="34" charset="0"/>
              </a:rPr>
              <a:t>air</a:t>
            </a:r>
            <a:endParaRPr lang="en-US" sz="7200" b="1" dirty="0">
              <a:latin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5" t="14444" r="28375" b="8445"/>
          <a:stretch/>
        </p:blipFill>
        <p:spPr bwMode="auto">
          <a:xfrm>
            <a:off x="4296890" y="1981201"/>
            <a:ext cx="3810790" cy="486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a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65838" y="1219201"/>
            <a:ext cx="334963" cy="3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4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743200"/>
            <a:ext cx="4724400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286000"/>
            <a:ext cx="4267200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990600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.VnCooper" pitchFamily="34" charset="0"/>
              </a:rPr>
              <a:t>2. Point and say.</a:t>
            </a:r>
            <a:endParaRPr lang="en-US" sz="4800" b="1">
              <a:latin typeface=".VnCooper" pitchFamily="34" charset="0"/>
            </a:endParaRP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2910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2889" r="32500" b="9111"/>
          <a:stretch/>
        </p:blipFill>
        <p:spPr bwMode="auto">
          <a:xfrm>
            <a:off x="4038600" y="1524000"/>
            <a:ext cx="3962400" cy="515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050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7200" b="1" dirty="0">
                <a:latin typeface=".VnAvant" panose="020B7200000000000000" pitchFamily="34" charset="0"/>
              </a:rPr>
              <a:t>ead</a:t>
            </a:r>
          </a:p>
        </p:txBody>
      </p:sp>
    </p:spTree>
    <p:extLst>
      <p:ext uri="{BB962C8B-B14F-4D97-AF65-F5344CB8AC3E}">
        <p14:creationId xmlns:p14="http://schemas.microsoft.com/office/powerpoint/2010/main" val="245855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 t="12667" r="25000" b="8889"/>
          <a:stretch/>
        </p:blipFill>
        <p:spPr bwMode="auto">
          <a:xfrm>
            <a:off x="3657600" y="1737360"/>
            <a:ext cx="478721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7200" b="1" dirty="0">
                <a:latin typeface=".VnAvant" panose="020B7200000000000000" pitchFamily="34" charset="0"/>
              </a:rPr>
              <a:t>and</a:t>
            </a:r>
            <a:endParaRPr lang="en-US" sz="7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27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2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64080" y="2895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9600" b="1" dirty="0">
                <a:latin typeface=".VnAvant" panose="020B7200000000000000" pitchFamily="34" charset="0"/>
              </a:rPr>
              <a:t>ead</a:t>
            </a:r>
            <a:endParaRPr lang="en-US" sz="9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3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33600" y="3124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9600" b="1" dirty="0">
                <a:latin typeface=".VnAvant" panose="020B7200000000000000" pitchFamily="34" charset="0"/>
              </a:rPr>
              <a:t>and</a:t>
            </a:r>
            <a:endParaRPr lang="en-US" sz="115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5814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9600" b="1" dirty="0">
                <a:latin typeface=".VnAvant" panose="020B7200000000000000" pitchFamily="34" charset="0"/>
              </a:rPr>
              <a:t>orse</a:t>
            </a:r>
            <a:endParaRPr lang="en-US" sz="115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82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622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9600" b="1" dirty="0">
                <a:latin typeface=".VnAvant" panose="020B7200000000000000" pitchFamily="34" charset="0"/>
              </a:rPr>
              <a:t>air</a:t>
            </a:r>
            <a:endParaRPr lang="en-US" sz="16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9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5" t="14444" r="28375" b="8445"/>
          <a:stretch/>
        </p:blipFill>
        <p:spPr bwMode="auto">
          <a:xfrm>
            <a:off x="4191000" y="1846113"/>
            <a:ext cx="3916680" cy="499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7200" b="1" dirty="0">
                <a:latin typeface=".VnAvant" panose="020B7200000000000000" pitchFamily="34" charset="0"/>
              </a:rPr>
              <a:t>air</a:t>
            </a:r>
            <a:endParaRPr lang="en-US" sz="7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6197D16-FE75-4A0E-A0C9-28C0F04A43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457200"/>
            <a:ext cx="8359883" cy="297634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Unit </a:t>
            </a:r>
            <a:r>
              <a:rPr lang="en-US" sz="6600">
                <a:solidFill>
                  <a:srgbClr val="FFFFFF"/>
                </a:solidFill>
              </a:rPr>
              <a:t>8 </a:t>
            </a:r>
            <a:br>
              <a:rPr lang="en-US" sz="6600">
                <a:solidFill>
                  <a:srgbClr val="FFFFFF"/>
                </a:solidFill>
              </a:rPr>
            </a:br>
            <a:r>
              <a:rPr lang="en-US" sz="6600" smtClean="0">
                <a:solidFill>
                  <a:srgbClr val="FFFFFF"/>
                </a:solidFill>
              </a:rPr>
              <a:t>     </a:t>
            </a:r>
            <a:r>
              <a:rPr lang="en-US" sz="8900" smtClean="0">
                <a:solidFill>
                  <a:srgbClr val="FFFFFF"/>
                </a:solidFill>
              </a:rPr>
              <a:t>In </a:t>
            </a:r>
            <a:r>
              <a:rPr lang="en-US" sz="8900">
                <a:solidFill>
                  <a:srgbClr val="FFFFFF"/>
                </a:solidFill>
              </a:rPr>
              <a:t>the </a:t>
            </a:r>
            <a:r>
              <a:rPr lang="en-US" sz="8900" smtClean="0">
                <a:solidFill>
                  <a:srgbClr val="FFFFFF"/>
                </a:solidFill>
              </a:rPr>
              <a:t>park</a:t>
            </a:r>
            <a:br>
              <a:rPr lang="en-US" sz="8900" smtClean="0">
                <a:solidFill>
                  <a:srgbClr val="FFFFFF"/>
                </a:solidFill>
              </a:rPr>
            </a:br>
            <a:r>
              <a:rPr lang="en-US" sz="8900" smtClean="0">
                <a:solidFill>
                  <a:srgbClr val="FFFFFF"/>
                </a:solidFill>
              </a:rPr>
              <a:t>           </a:t>
            </a:r>
            <a:r>
              <a:rPr lang="en-US" sz="6000" smtClean="0">
                <a:solidFill>
                  <a:srgbClr val="FFFFFF"/>
                </a:solidFill>
              </a:rPr>
              <a:t>Lesson </a:t>
            </a:r>
            <a:r>
              <a:rPr lang="en-US" sz="6000">
                <a:solidFill>
                  <a:srgbClr val="FFFFFF"/>
                </a:solidFill>
              </a:rPr>
              <a:t>1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8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5" t="12889" r="27250" b="10000"/>
          <a:stretch/>
        </p:blipFill>
        <p:spPr bwMode="auto">
          <a:xfrm>
            <a:off x="3886200" y="1828801"/>
            <a:ext cx="4389120" cy="471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9644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8000" b="1" dirty="0">
                <a:latin typeface=".VnAvant" panose="020B7200000000000000" pitchFamily="34" charset="0"/>
              </a:rPr>
              <a:t>orse</a:t>
            </a:r>
            <a:endParaRPr lang="en-US" sz="8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06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9AD20FE8-ED02-4CDE-83B1-A1436305C3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855970" y="4971278"/>
            <a:ext cx="480060" cy="0"/>
          </a:xfrm>
          <a:prstGeom prst="line">
            <a:avLst/>
          </a:prstGeom>
          <a:ln w="28575">
            <a:solidFill>
              <a:srgbClr val="FECF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7432E11E-988F-405B-B469-66ED44F94F62}"/>
              </a:ext>
            </a:extLst>
          </p:cNvPr>
          <p:cNvSpPr>
            <a:spLocks noGrp="1"/>
          </p:cNvSpPr>
          <p:nvPr/>
        </p:nvSpPr>
        <p:spPr>
          <a:xfrm>
            <a:off x="-152400" y="200026"/>
            <a:ext cx="11353800" cy="132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smtClean="0">
                <a:latin typeface=".VnCooper" pitchFamily="34" charset="0"/>
                <a:cs typeface="Calibri Light" panose="020F0302020204030204" pitchFamily="34" charset="0"/>
              </a:rPr>
              <a:t>3.Listen </a:t>
            </a:r>
            <a:r>
              <a:rPr lang="en-US" sz="4800" b="1">
                <a:latin typeface=".VnCooper" pitchFamily="34" charset="0"/>
                <a:cs typeface="Calibri Light" panose="020F0302020204030204" pitchFamily="34" charset="0"/>
              </a:rPr>
              <a:t>and </a:t>
            </a:r>
            <a:r>
              <a:rPr lang="en-US" sz="4800" b="1" smtClean="0">
                <a:latin typeface=".VnCooper" pitchFamily="34" charset="0"/>
                <a:cs typeface="Calibri Light" panose="020F0302020204030204" pitchFamily="34" charset="0"/>
              </a:rPr>
              <a:t>chant.</a:t>
            </a:r>
            <a:endParaRPr lang="en-US" sz="4800" b="1" dirty="0">
              <a:latin typeface=".VnCooper" pitchFamily="34" charset="0"/>
              <a:cs typeface="Calibri Light" panose="020F03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12744" y="1600200"/>
            <a:ext cx="7992269" cy="3810000"/>
            <a:chOff x="3457183" y="1445913"/>
            <a:chExt cx="7992269" cy="278991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183" y="1714419"/>
              <a:ext cx="3740455" cy="25214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239" y="1445913"/>
              <a:ext cx="3642213" cy="260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469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Listen and chant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828800" y="1600200"/>
            <a:ext cx="3886200" cy="4114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943600" y="1524000"/>
            <a:ext cx="4267200" cy="4220424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 04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7401" y="700882"/>
            <a:ext cx="365919" cy="365919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828800" y="1828801"/>
            <a:ext cx="42672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800"/>
              </a:spcBef>
              <a:buNone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800"/>
              </a:spcBef>
              <a:buNone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ead 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and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air.</a:t>
            </a:r>
          </a:p>
          <a:p>
            <a:pPr marL="0" indent="0">
              <a:lnSpc>
                <a:spcPct val="150000"/>
              </a:lnSpc>
              <a:spcBef>
                <a:spcPts val="800"/>
              </a:spcBef>
              <a:buNone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>
                <a:latin typeface=".VnAvant" panose="020B7200000000000000" pitchFamily="34" charset="0"/>
                <a:cs typeface="Arial" panose="020B0604020202020204" pitchFamily="34" charset="0"/>
              </a:rPr>
              <a:t>oa’s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ead. </a:t>
            </a:r>
          </a:p>
          <a:p>
            <a:pPr marL="0" indent="0">
              <a:lnSpc>
                <a:spcPct val="150000"/>
              </a:lnSpc>
              <a:spcBef>
                <a:spcPts val="800"/>
              </a:spcBef>
              <a:buNone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>
                <a:latin typeface=".VnAvant" panose="020B7200000000000000" pitchFamily="34" charset="0"/>
                <a:cs typeface="Arial" panose="020B0604020202020204" pitchFamily="34" charset="0"/>
              </a:rPr>
              <a:t>oa’s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air.</a:t>
            </a:r>
          </a:p>
          <a:p>
            <a:pPr marL="0" indent="0">
              <a:buNone/>
            </a:pPr>
            <a:endParaRPr lang="en-US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943600" y="1828801"/>
            <a:ext cx="42672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at 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and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ands.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>
                <a:latin typeface=".VnAvant" panose="020B7200000000000000" pitchFamily="34" charset="0"/>
                <a:cs typeface="Arial" panose="020B0604020202020204" pitchFamily="34" charset="0"/>
              </a:rPr>
              <a:t>oa’s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at.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>
                <a:latin typeface=".VnAvant" panose="020B7200000000000000" pitchFamily="34" charset="0"/>
                <a:cs typeface="Arial" panose="020B0604020202020204" pitchFamily="34" charset="0"/>
              </a:rPr>
              <a:t>oa’s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ands.</a:t>
            </a:r>
          </a:p>
          <a:p>
            <a:pPr marL="0" indent="0">
              <a:buNone/>
            </a:pPr>
            <a:endParaRPr lang="en-US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7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1371600" y="762000"/>
            <a:ext cx="8991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smtClean="0">
                <a:latin typeface=".VnCooper" pitchFamily="34" charset="0"/>
                <a:cs typeface="Calibri Light" panose="020F0302020204030204" pitchFamily="34" charset="0"/>
              </a:rPr>
              <a:t>4.Listen </a:t>
            </a:r>
            <a:r>
              <a:rPr lang="en-US" sz="4800" b="1">
                <a:latin typeface=".VnCooper" pitchFamily="34" charset="0"/>
                <a:cs typeface="Calibri Light" panose="020F0302020204030204" pitchFamily="34" charset="0"/>
              </a:rPr>
              <a:t>and </a:t>
            </a:r>
            <a:r>
              <a:rPr lang="en-US" sz="4800" b="1" smtClean="0">
                <a:latin typeface=".VnCooper" pitchFamily="34" charset="0"/>
                <a:cs typeface="Calibri Light" panose="020F0302020204030204" pitchFamily="34" charset="0"/>
              </a:rPr>
              <a:t>tick.</a:t>
            </a:r>
            <a:endParaRPr lang="en-US" sz="4800" b="1" dirty="0">
              <a:latin typeface=".VnCooper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45215" y="2241355"/>
            <a:ext cx="5548767" cy="2625333"/>
            <a:chOff x="3519814" y="2155629"/>
            <a:chExt cx="5548767" cy="26253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14" y="2209547"/>
              <a:ext cx="2576186" cy="25714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377" y="2155629"/>
              <a:ext cx="2630204" cy="2625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55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Listen and tick</a:t>
            </a:r>
            <a:endParaRPr lang="en-US" dirty="0"/>
          </a:p>
        </p:txBody>
      </p:sp>
      <p:pic>
        <p:nvPicPr>
          <p:cNvPr id="7" name="Track 04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4169" y="753661"/>
            <a:ext cx="296863" cy="2968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1" y="1295189"/>
            <a:ext cx="7467599" cy="4863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00" y="2895600"/>
            <a:ext cx="5334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1" y="5456428"/>
            <a:ext cx="48178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0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5" t="14444" r="28375" b="8445"/>
          <a:stretch/>
        </p:blipFill>
        <p:spPr bwMode="auto">
          <a:xfrm>
            <a:off x="7569702" y="2209801"/>
            <a:ext cx="2452370" cy="312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1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5" t="12889" r="27250" b="10000"/>
          <a:stretch/>
        </p:blipFill>
        <p:spPr bwMode="auto">
          <a:xfrm>
            <a:off x="7393620" y="1752600"/>
            <a:ext cx="2941320" cy="315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3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 t="12667" r="25000" b="8889"/>
          <a:stretch/>
        </p:blipFill>
        <p:spPr bwMode="auto">
          <a:xfrm>
            <a:off x="7412590" y="1981200"/>
            <a:ext cx="2914650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6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2889" r="32500" b="9111"/>
          <a:stretch/>
        </p:blipFill>
        <p:spPr bwMode="auto">
          <a:xfrm>
            <a:off x="7543800" y="1838191"/>
            <a:ext cx="2590800" cy="336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3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8382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152400"/>
            <a:ext cx="118872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8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2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</a:t>
            </a:r>
            <a:r>
              <a:rPr lang="pt-BR" sz="2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pupils will be able </a:t>
            </a:r>
            <a:r>
              <a:rPr lang="pt-BR" sz="2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pt-BR" sz="28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pt-BR" sz="28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800" smtClean="0">
                <a:latin typeface="Times New Roman" pitchFamily="18" charset="0"/>
                <a:cs typeface="Times New Roman" pitchFamily="18" charset="0"/>
              </a:rPr>
              <a:t>Pronounce </a:t>
            </a:r>
            <a:r>
              <a:rPr lang="pt-BR" sz="2800">
                <a:latin typeface="Times New Roman" pitchFamily="18" charset="0"/>
                <a:cs typeface="Times New Roman" pitchFamily="18" charset="0"/>
              </a:rPr>
              <a:t>the sound of the letter </a:t>
            </a:r>
            <a:r>
              <a:rPr lang="pt-BR" sz="2800" i="1">
                <a:latin typeface="Times New Roman" pitchFamily="18" charset="0"/>
                <a:cs typeface="Times New Roman" pitchFamily="18" charset="0"/>
              </a:rPr>
              <a:t>H/h </a:t>
            </a:r>
            <a:r>
              <a:rPr lang="pt-BR" sz="2800">
                <a:latin typeface="Times New Roman" pitchFamily="18" charset="0"/>
                <a:cs typeface="Times New Roman" pitchFamily="18" charset="0"/>
              </a:rPr>
              <a:t>in isolation.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800" smtClean="0">
                <a:latin typeface="Times New Roman" pitchFamily="18" charset="0"/>
                <a:cs typeface="Times New Roman" pitchFamily="18" charset="0"/>
              </a:rPr>
              <a:t>- Say </a:t>
            </a:r>
            <a:r>
              <a:rPr lang="pt-BR" sz="2800">
                <a:latin typeface="Times New Roman" pitchFamily="18" charset="0"/>
                <a:cs typeface="Times New Roman" pitchFamily="18" charset="0"/>
              </a:rPr>
              <a:t>the words </a:t>
            </a:r>
            <a:r>
              <a:rPr lang="pt-BR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hair, hand, head, </a:t>
            </a:r>
            <a:r>
              <a:rPr lang="pt-BR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horse</a:t>
            </a:r>
            <a:r>
              <a:rPr lang="pt-BR" sz="28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Say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the letter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i="1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the words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hand, head, hat, hair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and the</a:t>
            </a:r>
            <a:r>
              <a:rPr lang="en-US" sz="28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phrases</a:t>
            </a:r>
            <a:r>
              <a:rPr lang="en-US" sz="28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-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Containing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hand, head, hat, hair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in a chant.</a:t>
            </a:r>
            <a:endParaRPr lang="pt-BR" sz="2800" i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INPUT.</a:t>
            </a:r>
          </a:p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Sound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/h/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Vocabulary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hair, hand, head</a:t>
            </a:r>
            <a:r>
              <a:rPr lang="pt-BR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28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horse</a:t>
            </a:r>
          </a:p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Resources/Material.</a:t>
            </a:r>
          </a:p>
          <a:p>
            <a:pPr lvl="0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Student’s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book p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34, 35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Teacher’s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guide pp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80-82-84-85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Workbook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24, 25, 26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Computer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projector</a:t>
            </a:r>
            <a:endParaRPr lang="pt-BR" sz="2800" i="1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280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Listen and tick</a:t>
            </a:r>
            <a:endParaRPr lang="en-US" dirty="0"/>
          </a:p>
        </p:txBody>
      </p:sp>
      <p:pic>
        <p:nvPicPr>
          <p:cNvPr id="7" name="Track 04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4169" y="753661"/>
            <a:ext cx="296863" cy="2968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1" y="1295189"/>
            <a:ext cx="7467599" cy="4863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00" y="2895600"/>
            <a:ext cx="5334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1" y="5456428"/>
            <a:ext cx="48178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0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0617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239" y="2057401"/>
            <a:ext cx="4805522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59979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438400"/>
            <a:ext cx="3962400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514600"/>
            <a:ext cx="46482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069304"/>
            <a:ext cx="811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.VnCooper" pitchFamily="34" charset="0"/>
              </a:rPr>
              <a:t>1. Listen and repeat.</a:t>
            </a:r>
            <a:endParaRPr lang="en-US" sz="4800">
              <a:latin typeface=".VnCoop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95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33601"/>
            <a:ext cx="8229600" cy="3992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166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h</a:t>
            </a:r>
            <a:endParaRPr lang="en-US" sz="16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H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4329112"/>
            <a:ext cx="319088" cy="3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7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d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9638" y="1295401"/>
            <a:ext cx="411163" cy="411163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2889" r="32500" b="9111"/>
          <a:stretch/>
        </p:blipFill>
        <p:spPr bwMode="auto">
          <a:xfrm>
            <a:off x="4191000" y="1836420"/>
            <a:ext cx="3733800" cy="485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7200" b="1" dirty="0">
                <a:latin typeface=".VnAvant" panose="020B7200000000000000" pitchFamily="34" charset="0"/>
              </a:rPr>
              <a:t>ead</a:t>
            </a:r>
          </a:p>
        </p:txBody>
      </p:sp>
    </p:spTree>
    <p:extLst>
      <p:ext uri="{BB962C8B-B14F-4D97-AF65-F5344CB8AC3E}">
        <p14:creationId xmlns:p14="http://schemas.microsoft.com/office/powerpoint/2010/main" val="103624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7200" b="1" dirty="0">
                <a:latin typeface=".VnAvant" panose="020B7200000000000000" pitchFamily="34" charset="0"/>
              </a:rPr>
              <a:t>and</a:t>
            </a:r>
          </a:p>
        </p:txBody>
      </p:sp>
      <p:pic>
        <p:nvPicPr>
          <p:cNvPr id="4" name="hand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4" y="1295401"/>
            <a:ext cx="365125" cy="365125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 t="12667" r="25000" b="8889"/>
          <a:stretch/>
        </p:blipFill>
        <p:spPr bwMode="auto">
          <a:xfrm>
            <a:off x="4014855" y="2133600"/>
            <a:ext cx="4429961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18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652</Words>
  <Application>Microsoft Office PowerPoint</Application>
  <PresentationFormat>Custom</PresentationFormat>
  <Paragraphs>145</Paragraphs>
  <Slides>28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Times New Roman</vt:lpstr>
      <vt:lpstr>Calibri Light</vt:lpstr>
      <vt:lpstr>.VnCooper</vt:lpstr>
      <vt:lpstr>.VnAvant</vt:lpstr>
      <vt:lpstr>Calibri</vt:lpstr>
      <vt:lpstr>Office Theme</vt:lpstr>
      <vt:lpstr>1_Office Theme</vt:lpstr>
      <vt:lpstr>2_Office Theme</vt:lpstr>
      <vt:lpstr>PowerPoint Presentation</vt:lpstr>
      <vt:lpstr>Unit 8       In the park            Lesson 1</vt:lpstr>
      <vt:lpstr>PowerPoint Presentation</vt:lpstr>
      <vt:lpstr>Listen and tick</vt:lpstr>
      <vt:lpstr>Warm-up</vt:lpstr>
      <vt:lpstr>PowerPoint Presentation</vt:lpstr>
      <vt:lpstr>PowerPoint Presentation</vt:lpstr>
      <vt:lpstr>head</vt:lpstr>
      <vt:lpstr>hand</vt:lpstr>
      <vt:lpstr>horse</vt:lpstr>
      <vt:lpstr>hair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horse</vt:lpstr>
      <vt:lpstr>hair</vt:lpstr>
      <vt:lpstr>PowerPoint Presentation</vt:lpstr>
      <vt:lpstr>PowerPoint Presentation</vt:lpstr>
      <vt:lpstr>PowerPoint Presentation</vt:lpstr>
      <vt:lpstr>Listen and chant</vt:lpstr>
      <vt:lpstr>PowerPoint Presentation</vt:lpstr>
      <vt:lpstr>Listen and tick</vt:lpstr>
      <vt:lpstr>Goodbye</vt:lpstr>
      <vt:lpstr>Goodbye</vt:lpstr>
      <vt:lpstr>Goodbye</vt:lpstr>
      <vt:lpstr>Goodbye</vt:lpstr>
    </vt:vector>
  </TitlesOfParts>
  <Company>Updatesofts Forums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In the classroom</dc:title>
  <dc:creator>DANKO</dc:creator>
  <cp:lastModifiedBy>Admin</cp:lastModifiedBy>
  <cp:revision>33</cp:revision>
  <dcterms:created xsi:type="dcterms:W3CDTF">2019-11-28T03:59:29Z</dcterms:created>
  <dcterms:modified xsi:type="dcterms:W3CDTF">2024-12-08T14:07:22Z</dcterms:modified>
</cp:coreProperties>
</file>