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84" r:id="rId2"/>
    <p:sldMasterId id="2147483696" r:id="rId3"/>
  </p:sldMasterIdLst>
  <p:notesMasterIdLst>
    <p:notesMasterId r:id="rId25"/>
  </p:notesMasterIdLst>
  <p:sldIdLst>
    <p:sldId id="338" r:id="rId4"/>
    <p:sldId id="339" r:id="rId5"/>
    <p:sldId id="341" r:id="rId6"/>
    <p:sldId id="315" r:id="rId7"/>
    <p:sldId id="340" r:id="rId8"/>
    <p:sldId id="335" r:id="rId9"/>
    <p:sldId id="297" r:id="rId10"/>
    <p:sldId id="298" r:id="rId11"/>
    <p:sldId id="299" r:id="rId12"/>
    <p:sldId id="300" r:id="rId13"/>
    <p:sldId id="328" r:id="rId14"/>
    <p:sldId id="305" r:id="rId15"/>
    <p:sldId id="306" r:id="rId16"/>
    <p:sldId id="307" r:id="rId17"/>
    <p:sldId id="308" r:id="rId18"/>
    <p:sldId id="334" r:id="rId19"/>
    <p:sldId id="319" r:id="rId20"/>
    <p:sldId id="320" r:id="rId21"/>
    <p:sldId id="321" r:id="rId22"/>
    <p:sldId id="322" r:id="rId23"/>
    <p:sldId id="323" r:id="rId24"/>
  </p:sldIdLst>
  <p:sldSz cx="12192000" cy="6858000"/>
  <p:notesSz cx="6858000" cy="9144000"/>
  <p:embeddedFontLst>
    <p:embeddedFont>
      <p:font typeface="Calibri Light" charset="0"/>
      <p:regular r:id="rId26"/>
      <p:italic r:id="rId27"/>
    </p:embeddedFont>
    <p:embeddedFont>
      <p:font typeface="Calibri" pitchFamily="34" charset="0"/>
      <p:regular r:id="rId28"/>
      <p:bold r:id="rId29"/>
      <p:italic r:id="rId30"/>
      <p:boldItalic r:id="rId31"/>
    </p:embeddedFont>
    <p:embeddedFont>
      <p:font typeface=".VnAvant" pitchFamily="34" charset="0"/>
      <p:regular r:id="rId32"/>
      <p:bold r:id="rId33"/>
      <p:italic r:id="rId34"/>
      <p:boldItalic r:id="rId35"/>
    </p:embeddedFont>
    <p:embeddedFont>
      <p:font typeface=".VnTime" pitchFamily="34" charset="0"/>
      <p:regular r:id="rId36"/>
      <p:bold r:id="rId37"/>
      <p:italic r:id="rId38"/>
      <p:boldItalic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0F6FA559-C0EF-3F47-8717-DAA171F59E5E}">
          <p14:sldIdLst>
            <p14:sldId id="338"/>
            <p14:sldId id="339"/>
            <p14:sldId id="341"/>
          </p14:sldIdLst>
        </p14:section>
        <p14:section name="Warm-up" id="{0B0D45E9-AC16-334F-AC19-65B9E73571B5}">
          <p14:sldIdLst>
            <p14:sldId id="315"/>
            <p14:sldId id="340"/>
          </p14:sldIdLst>
        </p14:section>
        <p14:section name="Listen and repeat" id="{F761AD5F-A6A6-FE46-B51C-5BF13F663B26}">
          <p14:sldIdLst>
            <p14:sldId id="335"/>
            <p14:sldId id="297"/>
            <p14:sldId id="298"/>
            <p14:sldId id="299"/>
            <p14:sldId id="300"/>
          </p14:sldIdLst>
        </p14:section>
        <p14:section name="Let's talk" id="{A7EBB15D-DCF6-7447-909C-9148DA4D9F22}">
          <p14:sldIdLst>
            <p14:sldId id="328"/>
            <p14:sldId id="305"/>
            <p14:sldId id="306"/>
            <p14:sldId id="307"/>
            <p14:sldId id="308"/>
          </p14:sldIdLst>
        </p14:section>
        <p14:section name="Let's sing" id="{19902048-E559-AB42-B6D6-865F45587F1D}">
          <p14:sldIdLst>
            <p14:sldId id="334"/>
            <p14:sldId id="319"/>
          </p14:sldIdLst>
        </p14:section>
        <p14:section name="Wrap-up" id="{EF654A5D-391F-774D-AA40-20C8F127EEFC}">
          <p14:sldIdLst>
            <p14:sldId id="320"/>
            <p14:sldId id="321"/>
            <p14:sldId id="322"/>
            <p14:sldId id="323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711"/>
    <p:restoredTop sz="93961" autoAdjust="0"/>
  </p:normalViewPr>
  <p:slideViewPr>
    <p:cSldViewPr>
      <p:cViewPr varScale="1">
        <p:scale>
          <a:sx n="69" d="100"/>
          <a:sy n="69" d="100"/>
        </p:scale>
        <p:origin x="-282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font" Target="fonts/font9.fntdata"/><Relationship Id="rId42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4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6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E8C786-4162-4BB0-AC79-913BE0948A3E}" type="datetimeFigureOut">
              <a:rPr lang="en-US" smtClean="0"/>
              <a:pPr/>
              <a:t>04-Dec-24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0339D6-EA8B-4315-8F7D-9436E0FEF5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7135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Goals: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 the end of the lesson, pupils will be able to: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say the sound of the letter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G/g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the words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garden, gate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girl,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goat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a chant.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listen, recognize the words and tick the correct boxes.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trace the letter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G/g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(upper case and lower case). </a:t>
            </a:r>
            <a:endParaRPr lang="en-US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0339D6-EA8B-4315-8F7D-9436E0FEF5C4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0916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shows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vocabulary of the lesson on slide.</a:t>
            </a:r>
            <a:endParaRPr lang="x-non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Pupils say goodbye.</a:t>
            </a:r>
            <a:r>
              <a:rPr lang="x-none" dirty="0">
                <a:effectLst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5975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8984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2729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0415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Game: Pass the picture </a:t>
            </a:r>
            <a:endParaRPr lang="x-non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Goals:</a:t>
            </a:r>
            <a:endParaRPr lang="x-non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Help Pupils feel happy at the beginning of the lesson. </a:t>
            </a:r>
            <a:endParaRPr lang="x-non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Review vocabulary of previous lesson </a:t>
            </a:r>
            <a:endParaRPr lang="x-non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 limit: 5 mins</a:t>
            </a:r>
            <a:endParaRPr lang="x-non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shows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flashcards, Pupils read vocabulary.</a:t>
            </a:r>
            <a:endParaRPr lang="x-non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plays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random song,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pass a picture around. When the music stops. student who has the picture has to stand up and say the word out loud. 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2307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 1: Read. Listen and repeat the chant. </a:t>
            </a:r>
            <a:endParaRPr lang="x-non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 limit: 4 mins</a:t>
            </a:r>
            <a:endParaRPr lang="x-non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shows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chant on slide. Whole class read together.</a:t>
            </a:r>
            <a:endParaRPr lang="x-non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plays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audio. pupils listen through, then listen and repeat. </a:t>
            </a:r>
            <a:endParaRPr lang="x-non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then chant and clap along.</a:t>
            </a:r>
            <a:endParaRPr lang="x-non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chant in teams. </a:t>
            </a:r>
            <a:endParaRPr lang="en-US" baseline="0" dirty="0"/>
          </a:p>
          <a:p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 2: </a:t>
            </a: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chant and do actions.</a:t>
            </a:r>
            <a:endParaRPr lang="x-non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 limit: 4 mins</a:t>
            </a:r>
            <a:endParaRPr lang="x-non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shows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how to do actions to describe the vocabulary.</a:t>
            </a:r>
            <a:endParaRPr lang="x-non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 the actions as teams. Then pupils chant and do the actions along.</a:t>
            </a:r>
            <a:endParaRPr lang="x-non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Example:</a:t>
            </a:r>
            <a:endParaRPr lang="x-non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 (clap), g(clap), goat (action)</a:t>
            </a:r>
            <a:endParaRPr lang="x-non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 (clap), g (clap), gate (action)</a:t>
            </a:r>
            <a:endParaRPr lang="x-non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goat (action) and a gate (action)</a:t>
            </a:r>
            <a:r>
              <a:rPr lang="x-none" dirty="0">
                <a:effectLst/>
              </a:rPr>
              <a:t> </a:t>
            </a:r>
            <a:endParaRPr lang="en-US" baseline="0" dirty="0"/>
          </a:p>
          <a:p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 3: Quick check </a:t>
            </a:r>
            <a:endParaRPr lang="x-non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 limit: 4 mins</a:t>
            </a:r>
            <a:endParaRPr lang="x-non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chant as teams and individually. </a:t>
            </a:r>
            <a:endParaRPr lang="en-US" baseline="0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0339D6-EA8B-4315-8F7D-9436E0FEF5C4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3087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x-none" b="1" dirty="0" smtClean="0"/>
              <a:t>Goal</a:t>
            </a:r>
            <a:r>
              <a:rPr lang="en-US" b="1" dirty="0" smtClean="0"/>
              <a:t>:</a:t>
            </a:r>
            <a:r>
              <a:rPr lang="x-none" dirty="0" smtClean="0"/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will be able to listen and repeat the sentence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 is a garden.</a:t>
            </a:r>
            <a:b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dirty="0" smtClean="0"/>
          </a:p>
          <a:p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 1: Getting to know the structure There’s a _____</a:t>
            </a:r>
            <a:endParaRPr lang="x-none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Teacher shows the structure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There’s a …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slide. Teacher says, pupils repeat the structure. </a:t>
            </a:r>
            <a:endParaRPr lang="x-none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Teacher shows picture of a goat together with the structure. Teacher has whole class say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There’s a goat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Teacher does the same with garden, gate, girl.</a:t>
            </a:r>
            <a:r>
              <a:rPr lang="x-none" dirty="0" smtClean="0">
                <a:effectLst/>
              </a:rPr>
              <a:t> </a:t>
            </a:r>
            <a:endParaRPr lang="en-US" baseline="0" dirty="0" smtClean="0"/>
          </a:p>
          <a:p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 2: Pupils listen and repeat. </a:t>
            </a:r>
            <a:endParaRPr lang="x-none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 limit: 2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mins</a:t>
            </a:r>
            <a:endParaRPr lang="x-none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Tx/>
              <a:buChar char="-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open to the Listen and repeat part in their books.</a:t>
            </a:r>
          </a:p>
          <a:p>
            <a:pPr marL="171450" indent="-171450">
              <a:buFontTx/>
              <a:buChar char="-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plays the audio, pupils listen and repeat. </a:t>
            </a:r>
          </a:p>
          <a:p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 3: Quick check. </a:t>
            </a:r>
            <a:endParaRPr lang="x-none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 limit: 4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mins</a:t>
            </a:r>
            <a:endParaRPr lang="x-none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Quick check as teams: Teacher holds up flashcard “girl” and says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Team 1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Pupils of team 1 says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There’s a girl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Teacher does the same with the other teams.</a:t>
            </a:r>
            <a:endParaRPr lang="x-none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Teacher does the same for individual check.</a:t>
            </a:r>
            <a:r>
              <a:rPr lang="x-none" dirty="0" smtClean="0">
                <a:effectLst/>
              </a:rPr>
              <a:t> </a:t>
            </a:r>
            <a:endParaRPr lang="en-US" baseline="0" dirty="0" smtClean="0"/>
          </a:p>
          <a:p>
            <a:endParaRPr lang="x-none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BF2E9-0B01-49AB-BB7C-49A115314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32127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0339D6-EA8B-4315-8F7D-9436E0FEF5C4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9542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x-none" b="1" dirty="0"/>
              <a:t>Goal: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x-none" dirty="0"/>
              <a:t>-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will be able to introduce something, using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 a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_______.</a:t>
            </a:r>
            <a:endParaRPr lang="en-US" dirty="0"/>
          </a:p>
          <a:p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 1: Point and say</a:t>
            </a:r>
            <a:endParaRPr lang="x-non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 limit: 3 mins</a:t>
            </a:r>
            <a:endParaRPr lang="x-non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Pupils open to the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Let’s talk!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part.</a:t>
            </a:r>
            <a:endParaRPr lang="x-non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Pupils point to the pictures and say using the structure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_____.</a:t>
            </a:r>
            <a:r>
              <a:rPr lang="x-none" dirty="0" smtClean="0">
                <a:effectLst/>
              </a:rPr>
              <a:t> </a:t>
            </a:r>
            <a:endParaRPr lang="en-US" baseline="0" dirty="0"/>
          </a:p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0339D6-EA8B-4315-8F7D-9436E0FEF5C4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1576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 2: Practice</a:t>
            </a:r>
            <a:endParaRPr lang="x-non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Game: Lucky star</a:t>
            </a:r>
            <a:endParaRPr lang="x-non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 limit: 8 mins</a:t>
            </a:r>
            <a:endParaRPr lang="x-non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shows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picture on slide. Pupils have to say using the structure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There’s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_____.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 correct,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can open a number to get stars.</a:t>
            </a:r>
            <a:r>
              <a:rPr lang="x-none" dirty="0">
                <a:effectLst/>
              </a:rPr>
              <a:t> </a:t>
            </a:r>
            <a:endParaRPr lang="en-US" baseline="0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0339D6-EA8B-4315-8F7D-9436E0FEF5C4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0837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x-none" b="1" dirty="0" smtClean="0"/>
              <a:t>Goal: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x-non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will be able to sing a song with the structure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 is a _______ in the garden.</a:t>
            </a:r>
            <a:b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dirty="0" smtClean="0"/>
          </a:p>
          <a:p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 1: Getting to know the song </a:t>
            </a:r>
            <a:endParaRPr lang="x-none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 limit: 4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mins</a:t>
            </a:r>
            <a:endParaRPr lang="x-none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Teacher and pupils read the song lyrics together.</a:t>
            </a:r>
            <a:endParaRPr lang="x-none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Teacher plays the audio.</a:t>
            </a:r>
            <a:endParaRPr lang="x-none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</a:t>
            </a:r>
            <a:r>
              <a:rPr lang="en-US" sz="1200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time: Pupils only listen </a:t>
            </a:r>
            <a:endParaRPr lang="x-none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en-US" sz="1200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nd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time: Pupils listen and sing.</a:t>
            </a:r>
            <a:r>
              <a:rPr lang="x-none" dirty="0" smtClean="0">
                <a:effectLst/>
              </a:rPr>
              <a:t> </a:t>
            </a:r>
            <a:endParaRPr lang="en-US" baseline="0" dirty="0" smtClean="0"/>
          </a:p>
          <a:p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 2: Sing and do </a:t>
            </a:r>
            <a:endParaRPr lang="x-none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 limit: 5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mins</a:t>
            </a:r>
            <a:endParaRPr lang="x-none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plays the audio, shows pupils some actions to do when singing the song. </a:t>
            </a:r>
            <a:endParaRPr lang="en-US" dirty="0" smtClean="0"/>
          </a:p>
          <a:p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 3: Quick check </a:t>
            </a:r>
            <a:endParaRPr lang="x-none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 limit: 4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mins</a:t>
            </a:r>
            <a:endParaRPr lang="x-none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sings and do in teams. Better team gets more stars. </a:t>
            </a:r>
            <a:endParaRPr lang="en-US" dirty="0" smtClean="0"/>
          </a:p>
          <a:p>
            <a:endParaRPr lang="x-none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BF2E9-0B01-49AB-BB7C-49A115314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40924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Goal: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are able to use the structure and vocabulary to write new lyrics for the song.</a:t>
            </a:r>
            <a:endParaRPr lang="x-non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divides pupils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into small teams (4-5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 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team</a:t>
            </a:r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</a:t>
            </a:r>
            <a:endParaRPr lang="x-non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Pupils create new lyrics for the song using words and structure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is…</a:t>
            </a:r>
            <a:endParaRPr lang="x-none" sz="1200" i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may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perform the new song.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913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B51F4-F686-4CA1-9E80-4A2C62FE6510}" type="datetimeFigureOut">
              <a:rPr lang="en-US" smtClean="0"/>
              <a:pPr/>
              <a:t>04-Dec-24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B10E1-D1BD-4A06-98CA-4096B8BF72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8177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B51F4-F686-4CA1-9E80-4A2C62FE6510}" type="datetimeFigureOut">
              <a:rPr lang="en-US" smtClean="0"/>
              <a:pPr/>
              <a:t>04-Dec-24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B10E1-D1BD-4A06-98CA-4096B8BF72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8080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B51F4-F686-4CA1-9E80-4A2C62FE6510}" type="datetimeFigureOut">
              <a:rPr lang="en-US" smtClean="0"/>
              <a:pPr/>
              <a:t>04-Dec-24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B10E1-D1BD-4A06-98CA-4096B8BF72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8524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04-Dec-24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77316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04-Dec-24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87432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04-Dec-24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2566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04-Dec-24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80104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04-Dec-24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01171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04-Dec-24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94409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04-Dec-24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8320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04-Dec-24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48349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B51F4-F686-4CA1-9E80-4A2C62FE6510}" type="datetimeFigureOut">
              <a:rPr lang="en-US" smtClean="0"/>
              <a:pPr/>
              <a:t>04-Dec-24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B10E1-D1BD-4A06-98CA-4096B8BF72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3488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04-Dec-24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00489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04-Dec-24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71492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04-Dec-24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90395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04-Dec-24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1235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04-Dec-24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48309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04-Dec-24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26099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04-Dec-24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48207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04-Dec-24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512352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04-Dec-24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23849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04-Dec-24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2171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B51F4-F686-4CA1-9E80-4A2C62FE6510}" type="datetimeFigureOut">
              <a:rPr lang="en-US" smtClean="0"/>
              <a:pPr/>
              <a:t>04-Dec-24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B10E1-D1BD-4A06-98CA-4096B8BF72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830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04-Dec-24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778975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04-Dec-24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43283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04-Dec-24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55234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04-Dec-24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01213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B51F4-F686-4CA1-9E80-4A2C62FE6510}" type="datetimeFigureOut">
              <a:rPr lang="en-US" smtClean="0"/>
              <a:pPr/>
              <a:t>04-Dec-24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B10E1-D1BD-4A06-98CA-4096B8BF72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0121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B51F4-F686-4CA1-9E80-4A2C62FE6510}" type="datetimeFigureOut">
              <a:rPr lang="en-US" smtClean="0"/>
              <a:pPr/>
              <a:t>04-Dec-24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B10E1-D1BD-4A06-98CA-4096B8BF72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3342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B51F4-F686-4CA1-9E80-4A2C62FE6510}" type="datetimeFigureOut">
              <a:rPr lang="en-US" smtClean="0"/>
              <a:pPr/>
              <a:t>04-Dec-24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B10E1-D1BD-4A06-98CA-4096B8BF72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9256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B51F4-F686-4CA1-9E80-4A2C62FE6510}" type="datetimeFigureOut">
              <a:rPr lang="en-US" smtClean="0"/>
              <a:pPr/>
              <a:t>04-Dec-24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B10E1-D1BD-4A06-98CA-4096B8BF72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0028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B51F4-F686-4CA1-9E80-4A2C62FE6510}" type="datetimeFigureOut">
              <a:rPr lang="en-US" smtClean="0"/>
              <a:pPr/>
              <a:t>04-Dec-24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B10E1-D1BD-4A06-98CA-4096B8BF72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3200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B51F4-F686-4CA1-9E80-4A2C62FE6510}" type="datetimeFigureOut">
              <a:rPr lang="en-US" smtClean="0"/>
              <a:pPr/>
              <a:t>04-Dec-24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B10E1-D1BD-4A06-98CA-4096B8BF72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1129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B51F4-F686-4CA1-9E80-4A2C62FE6510}" type="datetimeFigureOut">
              <a:rPr lang="en-US" smtClean="0"/>
              <a:pPr/>
              <a:t>04-Dec-24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5B10E1-D1BD-4A06-98CA-4096B8BF72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648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B51F4-F686-4CA1-9E80-4A2C62FE6510}" type="datetimeFigureOut">
              <a:rPr lang="en-US" smtClean="0"/>
              <a:pPr/>
              <a:t>04-Dec-24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5B10E1-D1BD-4A06-98CA-4096B8BF72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110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B51F4-F686-4CA1-9E80-4A2C62FE6510}" type="datetimeFigureOut">
              <a:rPr lang="en-US" smtClean="0"/>
              <a:pPr/>
              <a:t>04-Dec-24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5B10E1-D1BD-4A06-98CA-4096B8BF72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754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notesSlide" Target="../notesSlides/notesSlide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9" y="9144"/>
            <a:ext cx="12159483" cy="6839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9011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965960" y="2316480"/>
            <a:ext cx="8229600" cy="1143000"/>
          </a:xfrm>
        </p:spPr>
        <p:txBody>
          <a:bodyPr>
            <a:normAutofit/>
          </a:bodyPr>
          <a:lstStyle/>
          <a:p>
            <a:r>
              <a:rPr lang="en-US" sz="6600" b="1" dirty="0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There’s a</a:t>
            </a:r>
            <a:r>
              <a:rPr lang="en-US" sz="6600" dirty="0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             .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294120" y="4036194"/>
            <a:ext cx="344424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b="1" dirty="0">
                <a:latin typeface=".VnAvant" panose="020B7200000000000000" pitchFamily="34" charset="0"/>
                <a:cs typeface="Arial" panose="020B0604020202020204" pitchFamily="34" charset="0"/>
              </a:rPr>
              <a:t>garden</a:t>
            </a:r>
            <a:endParaRPr lang="en-US" sz="6600" dirty="0">
              <a:latin typeface=".VnAvant" panose="020B72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49" t="13333" r="22252" b="9556"/>
          <a:stretch/>
        </p:blipFill>
        <p:spPr bwMode="auto">
          <a:xfrm>
            <a:off x="6583680" y="1379220"/>
            <a:ext cx="2865120" cy="2644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1699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475" y="1170196"/>
            <a:ext cx="2807693" cy="280249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xmlns="" id="{704B1D95-F2DC-4E65-9246-8BA7CBB40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52400"/>
            <a:ext cx="8954477" cy="8382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b="1" spc="300" smtClean="0">
                <a:solidFill>
                  <a:srgbClr val="1B1B1B"/>
                </a:solidFill>
                <a:latin typeface=".VnTime" pitchFamily="34" charset="0"/>
              </a:rPr>
              <a:t>7. Let’s talk.</a:t>
            </a:r>
            <a:endParaRPr lang="en-US" sz="4800" b="1" spc="300" dirty="0">
              <a:solidFill>
                <a:srgbClr val="1B1B1B"/>
              </a:solidFill>
              <a:latin typeface=".VnTime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981200" y="5181600"/>
            <a:ext cx="8229600" cy="1143000"/>
          </a:xfrm>
        </p:spPr>
        <p:txBody>
          <a:bodyPr>
            <a:normAutofit/>
          </a:bodyPr>
          <a:lstStyle/>
          <a:p>
            <a:r>
              <a:rPr lang="en-US" sz="6600" b="1" dirty="0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There’s a </a:t>
            </a:r>
            <a:r>
              <a:rPr lang="en-US" sz="6600" b="1" dirty="0">
                <a:latin typeface=".VnAvant" panose="020B7200000000000000" pitchFamily="34" charset="0"/>
                <a:cs typeface="Arial" panose="020B0604020202020204" pitchFamily="34" charset="0"/>
              </a:rPr>
              <a:t>goat</a:t>
            </a:r>
            <a:r>
              <a:rPr lang="en-US" sz="6600" dirty="0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8" name="5-Point Star 7"/>
          <p:cNvSpPr/>
          <p:nvPr/>
        </p:nvSpPr>
        <p:spPr>
          <a:xfrm>
            <a:off x="9502140" y="723900"/>
            <a:ext cx="533400" cy="533400"/>
          </a:xfrm>
          <a:prstGeom prst="star5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5-Point Star 10"/>
          <p:cNvSpPr/>
          <p:nvPr/>
        </p:nvSpPr>
        <p:spPr>
          <a:xfrm>
            <a:off x="9144000" y="2240280"/>
            <a:ext cx="533400" cy="533400"/>
          </a:xfrm>
          <a:prstGeom prst="star5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5-Point Star 11"/>
          <p:cNvSpPr/>
          <p:nvPr/>
        </p:nvSpPr>
        <p:spPr>
          <a:xfrm>
            <a:off x="9768840" y="4488180"/>
            <a:ext cx="533400" cy="381000"/>
          </a:xfrm>
          <a:prstGeom prst="star5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5-Point Star 12"/>
          <p:cNvSpPr/>
          <p:nvPr/>
        </p:nvSpPr>
        <p:spPr>
          <a:xfrm>
            <a:off x="9128760" y="4495800"/>
            <a:ext cx="533400" cy="381000"/>
          </a:xfrm>
          <a:prstGeom prst="star5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5-Point Star 14"/>
          <p:cNvSpPr/>
          <p:nvPr/>
        </p:nvSpPr>
        <p:spPr>
          <a:xfrm>
            <a:off x="9425940" y="3886200"/>
            <a:ext cx="533400" cy="381000"/>
          </a:xfrm>
          <a:prstGeom prst="star5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>
            <a:off x="8991600" y="2202180"/>
            <a:ext cx="1524000" cy="1143000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9006840" y="3764280"/>
            <a:ext cx="1524000" cy="1143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30" name="5-Point Star 29"/>
          <p:cNvSpPr/>
          <p:nvPr/>
        </p:nvSpPr>
        <p:spPr>
          <a:xfrm>
            <a:off x="9677400" y="1120140"/>
            <a:ext cx="533400" cy="533400"/>
          </a:xfrm>
          <a:prstGeom prst="star5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ounded Rectangle 30"/>
          <p:cNvSpPr/>
          <p:nvPr/>
        </p:nvSpPr>
        <p:spPr>
          <a:xfrm>
            <a:off x="8983980" y="685800"/>
            <a:ext cx="1524000" cy="114300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latin typeface="UTM Avo" panose="02040603050506020204" pitchFamily="18" charset="0"/>
              </a:rPr>
              <a:t>1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0604" y="856992"/>
            <a:ext cx="5353797" cy="4010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17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  <p:bldP spid="11" grpId="0" animBg="1"/>
      <p:bldP spid="12" grpId="0" animBg="1"/>
      <p:bldP spid="13" grpId="0" animBg="1"/>
      <p:bldP spid="15" grpId="0" animBg="1"/>
      <p:bldP spid="17" grpId="0" animBg="1"/>
      <p:bldP spid="17" grpId="1" animBg="1"/>
      <p:bldP spid="18" grpId="0" animBg="1"/>
      <p:bldP spid="18" grpId="1" animBg="1"/>
      <p:bldP spid="30" grpId="0" animBg="1"/>
      <p:bldP spid="31" grpId="0" animBg="1"/>
      <p:bldP spid="31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00" t="12889" r="29500" b="8222"/>
          <a:stretch/>
        </p:blipFill>
        <p:spPr bwMode="auto">
          <a:xfrm>
            <a:off x="4267200" y="904248"/>
            <a:ext cx="3657600" cy="4446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981200" y="51816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b="1" dirty="0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There’s a </a:t>
            </a:r>
            <a:r>
              <a:rPr lang="en-US" sz="6600" b="1" dirty="0">
                <a:latin typeface=".VnAvant" panose="020B7200000000000000" pitchFamily="34" charset="0"/>
                <a:cs typeface="Arial" panose="020B0604020202020204" pitchFamily="34" charset="0"/>
              </a:rPr>
              <a:t>girl</a:t>
            </a:r>
            <a:r>
              <a:rPr lang="en-US" sz="6600" dirty="0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9" name="5-Point Star 8"/>
          <p:cNvSpPr/>
          <p:nvPr/>
        </p:nvSpPr>
        <p:spPr>
          <a:xfrm>
            <a:off x="9204960" y="1021080"/>
            <a:ext cx="533400" cy="533400"/>
          </a:xfrm>
          <a:prstGeom prst="star5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5-Point Star 9"/>
          <p:cNvSpPr/>
          <p:nvPr/>
        </p:nvSpPr>
        <p:spPr>
          <a:xfrm>
            <a:off x="9418320" y="4267200"/>
            <a:ext cx="533400" cy="533400"/>
          </a:xfrm>
          <a:prstGeom prst="star5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5-Point Star 10"/>
          <p:cNvSpPr/>
          <p:nvPr/>
        </p:nvSpPr>
        <p:spPr>
          <a:xfrm>
            <a:off x="9944100" y="4267200"/>
            <a:ext cx="533400" cy="533400"/>
          </a:xfrm>
          <a:prstGeom prst="star5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5-Point Star 11"/>
          <p:cNvSpPr/>
          <p:nvPr/>
        </p:nvSpPr>
        <p:spPr>
          <a:xfrm>
            <a:off x="9685020" y="3810000"/>
            <a:ext cx="533400" cy="533400"/>
          </a:xfrm>
          <a:prstGeom prst="star5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5-Point Star 15"/>
          <p:cNvSpPr/>
          <p:nvPr/>
        </p:nvSpPr>
        <p:spPr>
          <a:xfrm>
            <a:off x="9144000" y="3886200"/>
            <a:ext cx="533400" cy="381000"/>
          </a:xfrm>
          <a:prstGeom prst="star5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5-Point Star 22"/>
          <p:cNvSpPr/>
          <p:nvPr/>
        </p:nvSpPr>
        <p:spPr>
          <a:xfrm>
            <a:off x="9707880" y="1173480"/>
            <a:ext cx="533400" cy="381000"/>
          </a:xfrm>
          <a:prstGeom prst="star5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5-Point Star 24"/>
          <p:cNvSpPr/>
          <p:nvPr/>
        </p:nvSpPr>
        <p:spPr>
          <a:xfrm>
            <a:off x="8915400" y="4419600"/>
            <a:ext cx="533400" cy="381000"/>
          </a:xfrm>
          <a:prstGeom prst="star5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ounded Rectangle 25"/>
          <p:cNvSpPr/>
          <p:nvPr/>
        </p:nvSpPr>
        <p:spPr>
          <a:xfrm>
            <a:off x="8915400" y="3642360"/>
            <a:ext cx="1562100" cy="134874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28" name="5-Point Star 27"/>
          <p:cNvSpPr/>
          <p:nvPr/>
        </p:nvSpPr>
        <p:spPr>
          <a:xfrm>
            <a:off x="9441180" y="1584960"/>
            <a:ext cx="533400" cy="381000"/>
          </a:xfrm>
          <a:prstGeom prst="star5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5-Point Star 28"/>
          <p:cNvSpPr/>
          <p:nvPr/>
        </p:nvSpPr>
        <p:spPr>
          <a:xfrm>
            <a:off x="9616440" y="2880360"/>
            <a:ext cx="533400" cy="381000"/>
          </a:xfrm>
          <a:prstGeom prst="star5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ounded Rectangle 29"/>
          <p:cNvSpPr/>
          <p:nvPr/>
        </p:nvSpPr>
        <p:spPr>
          <a:xfrm>
            <a:off x="8923020" y="2308860"/>
            <a:ext cx="1524000" cy="1143000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8915400" y="927108"/>
            <a:ext cx="1524000" cy="114300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latin typeface="UTM Avo" panose="02040603050506020204" pitchFamily="18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956871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10" grpId="0" animBg="1"/>
      <p:bldP spid="11" grpId="0" animBg="1"/>
      <p:bldP spid="12" grpId="0" animBg="1"/>
      <p:bldP spid="16" grpId="0" animBg="1"/>
      <p:bldP spid="23" grpId="0" animBg="1"/>
      <p:bldP spid="25" grpId="0" animBg="1"/>
      <p:bldP spid="26" grpId="0" animBg="1"/>
      <p:bldP spid="26" grpId="1" animBg="1"/>
      <p:bldP spid="28" grpId="0" animBg="1"/>
      <p:bldP spid="29" grpId="0" animBg="1"/>
      <p:bldP spid="30" grpId="0" animBg="1"/>
      <p:bldP spid="30" grpId="1" animBg="1"/>
      <p:bldP spid="31" grpId="0" animBg="1"/>
      <p:bldP spid="31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1981200" y="51816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b="1" dirty="0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There’s a </a:t>
            </a:r>
            <a:r>
              <a:rPr lang="en-US" sz="6600" b="1" dirty="0">
                <a:latin typeface=".VnAvant" panose="020B7200000000000000" pitchFamily="34" charset="0"/>
                <a:cs typeface="Arial" panose="020B0604020202020204" pitchFamily="34" charset="0"/>
              </a:rPr>
              <a:t>gate</a:t>
            </a:r>
            <a:r>
              <a:rPr lang="en-US" sz="6600" dirty="0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9" name="5-Point Star 8"/>
          <p:cNvSpPr/>
          <p:nvPr/>
        </p:nvSpPr>
        <p:spPr>
          <a:xfrm>
            <a:off x="9502140" y="723900"/>
            <a:ext cx="533400" cy="533400"/>
          </a:xfrm>
          <a:prstGeom prst="star5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5-Point Star 9"/>
          <p:cNvSpPr/>
          <p:nvPr/>
        </p:nvSpPr>
        <p:spPr>
          <a:xfrm>
            <a:off x="9540240" y="2918460"/>
            <a:ext cx="281940" cy="274320"/>
          </a:xfrm>
          <a:prstGeom prst="star5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5-Point Star 10"/>
          <p:cNvSpPr/>
          <p:nvPr/>
        </p:nvSpPr>
        <p:spPr>
          <a:xfrm>
            <a:off x="9780270" y="2491740"/>
            <a:ext cx="281940" cy="274320"/>
          </a:xfrm>
          <a:prstGeom prst="star5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5-Point Star 11"/>
          <p:cNvSpPr/>
          <p:nvPr/>
        </p:nvSpPr>
        <p:spPr>
          <a:xfrm>
            <a:off x="9395460" y="2499360"/>
            <a:ext cx="281940" cy="274320"/>
          </a:xfrm>
          <a:prstGeom prst="star5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5-Point Star 12"/>
          <p:cNvSpPr/>
          <p:nvPr/>
        </p:nvSpPr>
        <p:spPr>
          <a:xfrm>
            <a:off x="10020300" y="4678680"/>
            <a:ext cx="281940" cy="190500"/>
          </a:xfrm>
          <a:prstGeom prst="star5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5-Point Star 13"/>
          <p:cNvSpPr/>
          <p:nvPr/>
        </p:nvSpPr>
        <p:spPr>
          <a:xfrm>
            <a:off x="9380220" y="4686300"/>
            <a:ext cx="281940" cy="190500"/>
          </a:xfrm>
          <a:prstGeom prst="star5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5-Point Star 14"/>
          <p:cNvSpPr/>
          <p:nvPr/>
        </p:nvSpPr>
        <p:spPr>
          <a:xfrm>
            <a:off x="9220200" y="1162050"/>
            <a:ext cx="281940" cy="190500"/>
          </a:xfrm>
          <a:prstGeom prst="star5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5-Point Star 15"/>
          <p:cNvSpPr/>
          <p:nvPr/>
        </p:nvSpPr>
        <p:spPr>
          <a:xfrm>
            <a:off x="9734550" y="4449036"/>
            <a:ext cx="281940" cy="190500"/>
          </a:xfrm>
          <a:prstGeom prst="star5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5-Point Star 19"/>
          <p:cNvSpPr/>
          <p:nvPr/>
        </p:nvSpPr>
        <p:spPr>
          <a:xfrm>
            <a:off x="9928860" y="2918460"/>
            <a:ext cx="281940" cy="274320"/>
          </a:xfrm>
          <a:prstGeom prst="star5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/>
          <p:cNvSpPr/>
          <p:nvPr/>
        </p:nvSpPr>
        <p:spPr>
          <a:xfrm>
            <a:off x="8991600" y="2202180"/>
            <a:ext cx="1524000" cy="1143000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22" name="5-Point Star 21"/>
          <p:cNvSpPr/>
          <p:nvPr/>
        </p:nvSpPr>
        <p:spPr>
          <a:xfrm>
            <a:off x="10069830" y="1104900"/>
            <a:ext cx="281940" cy="190500"/>
          </a:xfrm>
          <a:prstGeom prst="star5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5-Point Star 22"/>
          <p:cNvSpPr/>
          <p:nvPr/>
        </p:nvSpPr>
        <p:spPr>
          <a:xfrm>
            <a:off x="10054590" y="4258536"/>
            <a:ext cx="281940" cy="190500"/>
          </a:xfrm>
          <a:prstGeom prst="star5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5-Point Star 23"/>
          <p:cNvSpPr/>
          <p:nvPr/>
        </p:nvSpPr>
        <p:spPr>
          <a:xfrm>
            <a:off x="9399270" y="4271688"/>
            <a:ext cx="281940" cy="190500"/>
          </a:xfrm>
          <a:prstGeom prst="star5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ounded Rectangle 24"/>
          <p:cNvSpPr/>
          <p:nvPr/>
        </p:nvSpPr>
        <p:spPr>
          <a:xfrm>
            <a:off x="9067800" y="3972786"/>
            <a:ext cx="1524000" cy="1143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8972550" y="533400"/>
            <a:ext cx="1524000" cy="114300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latin typeface="UTM Avo" panose="02040603050506020204" pitchFamily="18" charset="0"/>
              </a:rPr>
              <a:t>1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5444" y="990200"/>
            <a:ext cx="6191837" cy="4118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947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20" grpId="0" animBg="1"/>
      <p:bldP spid="21" grpId="0" animBg="1"/>
      <p:bldP spid="21" grpId="1" animBg="1"/>
      <p:bldP spid="22" grpId="0" animBg="1"/>
      <p:bldP spid="23" grpId="0" animBg="1"/>
      <p:bldP spid="24" grpId="0" animBg="1"/>
      <p:bldP spid="25" grpId="0" animBg="1"/>
      <p:bldP spid="25" grpId="1" animBg="1"/>
      <p:bldP spid="26" grpId="0" animBg="1"/>
      <p:bldP spid="26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49" t="13333" r="22252" b="9556"/>
          <a:stretch/>
        </p:blipFill>
        <p:spPr bwMode="auto">
          <a:xfrm>
            <a:off x="3949224" y="914400"/>
            <a:ext cx="4293552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981200" y="51816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b="1" dirty="0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There’s a </a:t>
            </a:r>
            <a:r>
              <a:rPr lang="en-US" sz="6600" b="1" dirty="0">
                <a:latin typeface=".VnAvant" panose="020B7200000000000000" pitchFamily="34" charset="0"/>
                <a:cs typeface="Arial" panose="020B0604020202020204" pitchFamily="34" charset="0"/>
              </a:rPr>
              <a:t>garden</a:t>
            </a:r>
            <a:r>
              <a:rPr lang="en-US" sz="6600" dirty="0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" name="5-Point Star 2"/>
          <p:cNvSpPr/>
          <p:nvPr/>
        </p:nvSpPr>
        <p:spPr>
          <a:xfrm>
            <a:off x="9502140" y="723900"/>
            <a:ext cx="533400" cy="533400"/>
          </a:xfrm>
          <a:prstGeom prst="star5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5-Point Star 11"/>
          <p:cNvSpPr/>
          <p:nvPr/>
        </p:nvSpPr>
        <p:spPr>
          <a:xfrm>
            <a:off x="9502140" y="2712720"/>
            <a:ext cx="533400" cy="533400"/>
          </a:xfrm>
          <a:prstGeom prst="star5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5-Point Star 12"/>
          <p:cNvSpPr/>
          <p:nvPr/>
        </p:nvSpPr>
        <p:spPr>
          <a:xfrm>
            <a:off x="9768840" y="2232660"/>
            <a:ext cx="533400" cy="533400"/>
          </a:xfrm>
          <a:prstGeom prst="star5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5-Point Star 13"/>
          <p:cNvSpPr/>
          <p:nvPr/>
        </p:nvSpPr>
        <p:spPr>
          <a:xfrm>
            <a:off x="9144000" y="2240280"/>
            <a:ext cx="533400" cy="533400"/>
          </a:xfrm>
          <a:prstGeom prst="star5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5-Point Star 14"/>
          <p:cNvSpPr/>
          <p:nvPr/>
        </p:nvSpPr>
        <p:spPr>
          <a:xfrm>
            <a:off x="9768840" y="4488180"/>
            <a:ext cx="533400" cy="381000"/>
          </a:xfrm>
          <a:prstGeom prst="star5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5-Point Star 15"/>
          <p:cNvSpPr/>
          <p:nvPr/>
        </p:nvSpPr>
        <p:spPr>
          <a:xfrm>
            <a:off x="9128760" y="4495800"/>
            <a:ext cx="533400" cy="381000"/>
          </a:xfrm>
          <a:prstGeom prst="star5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5-Point Star 16"/>
          <p:cNvSpPr/>
          <p:nvPr/>
        </p:nvSpPr>
        <p:spPr>
          <a:xfrm>
            <a:off x="9768840" y="3886200"/>
            <a:ext cx="533400" cy="381000"/>
          </a:xfrm>
          <a:prstGeom prst="star5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5-Point Star 17"/>
          <p:cNvSpPr/>
          <p:nvPr/>
        </p:nvSpPr>
        <p:spPr>
          <a:xfrm>
            <a:off x="9144000" y="3886200"/>
            <a:ext cx="533400" cy="381000"/>
          </a:xfrm>
          <a:prstGeom prst="star5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9006840" y="533400"/>
            <a:ext cx="1524000" cy="114300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latin typeface="UTM Avo" panose="02040603050506020204" pitchFamily="18" charset="0"/>
              </a:rPr>
              <a:t>1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9014460" y="2179320"/>
            <a:ext cx="1524000" cy="1143000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9006840" y="3764280"/>
            <a:ext cx="1524000" cy="1143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latin typeface="UTM Avo" panose="020406030505060202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967607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7" grpId="0"/>
      <p:bldP spid="3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4" grpId="0" animBg="1"/>
      <p:bldP spid="4" grpId="1" animBg="1"/>
      <p:bldP spid="19" grpId="0" animBg="1"/>
      <p:bldP spid="19" grpId="1" animBg="1"/>
      <p:bldP spid="20" grpId="0" animBg="1"/>
      <p:bldP spid="20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DF90A9E-B1FF-4C9C-A113-DE61D076CF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6288" y="914400"/>
            <a:ext cx="3703994" cy="1143000"/>
          </a:xfr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 sz="3600" b="1" smtClean="0">
                <a:latin typeface=".VnTime" pitchFamily="34" charset="0"/>
              </a:rPr>
              <a:t>8.Let’s sing.</a:t>
            </a:r>
            <a:endParaRPr lang="en-US" sz="3600" b="1" dirty="0">
              <a:latin typeface=".VnTime" pitchFamily="34" charset="0"/>
            </a:endParaRPr>
          </a:p>
        </p:txBody>
      </p:sp>
      <p:pic>
        <p:nvPicPr>
          <p:cNvPr id="1026" name="Picture 2" descr="Image result for singing">
            <a:extLst>
              <a:ext uri="{FF2B5EF4-FFF2-40B4-BE49-F238E27FC236}">
                <a16:creationId xmlns:a16="http://schemas.microsoft.com/office/drawing/2014/main" xmlns="" id="{CC3B56E5-3840-4239-A11B-DE49D262BA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4706" y="1016254"/>
            <a:ext cx="6065044" cy="4036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604" y="3662940"/>
            <a:ext cx="1658541" cy="1852038"/>
          </a:xfrm>
          <a:prstGeom prst="rect">
            <a:avLst/>
          </a:prstGeom>
        </p:spPr>
      </p:pic>
      <p:pic>
        <p:nvPicPr>
          <p:cNvPr id="4" name="Track 04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819401" y="3111232"/>
            <a:ext cx="317769" cy="317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061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4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3962611-DFD5-4092-AAFD-559E3DFCE2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880617" y="0"/>
            <a:ext cx="8182719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270F1FA-0425-408F-9861-80BF5AFB276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6D46C12F-6486-4E55-8C92-2EE2BF896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6200" y="2743201"/>
            <a:ext cx="4578896" cy="2031055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8800" dirty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Further activity</a:t>
            </a:r>
          </a:p>
        </p:txBody>
      </p:sp>
    </p:spTree>
    <p:extLst>
      <p:ext uri="{BB962C8B-B14F-4D97-AF65-F5344CB8AC3E}">
        <p14:creationId xmlns:p14="http://schemas.microsoft.com/office/powerpoint/2010/main" val="1695108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FEF4E260-B79D-41D8-90EB-C84807CD77E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882601" y="476780"/>
            <a:ext cx="5409338" cy="59206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6D46C12F-6486-4E55-8C92-2EE2BF896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2663" y="1269257"/>
            <a:ext cx="4467265" cy="30389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8800" dirty="0">
                <a:solidFill>
                  <a:srgbClr val="FFFFFF"/>
                </a:solidFill>
              </a:rPr>
              <a:t>Goodbye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0686AD50-C6DC-4D98-A467-9AC1F3C2D8D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3947160" y="4424906"/>
            <a:ext cx="2743200" cy="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241208F6-8B1C-4098-9388-150BC8E447B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412591" y="476780"/>
            <a:ext cx="2898287" cy="5920653"/>
          </a:xfrm>
          <a:prstGeom prst="rect">
            <a:avLst/>
          </a:prstGeom>
          <a:solidFill>
            <a:srgbClr val="A6A6A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49" t="13333" r="22252" b="9556"/>
          <a:stretch/>
        </p:blipFill>
        <p:spPr bwMode="auto">
          <a:xfrm>
            <a:off x="7420611" y="1989305"/>
            <a:ext cx="3137596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1966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FEF4E260-B79D-41D8-90EB-C84807CD77E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882601" y="476780"/>
            <a:ext cx="5409338" cy="59206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6D46C12F-6486-4E55-8C92-2EE2BF896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2663" y="1269257"/>
            <a:ext cx="4467265" cy="30389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8800" dirty="0">
                <a:solidFill>
                  <a:srgbClr val="FFFFFF"/>
                </a:solidFill>
              </a:rPr>
              <a:t>Goodbye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0686AD50-C6DC-4D98-A467-9AC1F3C2D8D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3947160" y="4424906"/>
            <a:ext cx="2743200" cy="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241208F6-8B1C-4098-9388-150BC8E447B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412591" y="476780"/>
            <a:ext cx="2898287" cy="5920653"/>
          </a:xfrm>
          <a:prstGeom prst="rect">
            <a:avLst/>
          </a:prstGeom>
          <a:solidFill>
            <a:srgbClr val="A6A6A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6909" y="2743200"/>
            <a:ext cx="2896000" cy="1911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09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86197D16-FE75-4A0E-A0C9-28C0F04A43D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24000" y="0"/>
            <a:ext cx="9144000" cy="557022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FA8FCEC6-4B30-4FF2-8B32-504BEAEA3A1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716" b="9820"/>
          <a:stretch>
            <a:fillRect/>
          </a:stretch>
        </p:blipFill>
        <p:spPr>
          <a:xfrm>
            <a:off x="1524000" y="3808678"/>
            <a:ext cx="9144000" cy="3049325"/>
          </a:xfrm>
          <a:custGeom>
            <a:avLst/>
            <a:gdLst>
              <a:gd name="connsiteX0" fmla="*/ 0 w 12192000"/>
              <a:gd name="connsiteY0" fmla="*/ 0 h 3049325"/>
              <a:gd name="connsiteX1" fmla="*/ 12192000 w 12192000"/>
              <a:gd name="connsiteY1" fmla="*/ 0 h 3049325"/>
              <a:gd name="connsiteX2" fmla="*/ 12192000 w 12192000"/>
              <a:gd name="connsiteY2" fmla="*/ 3049325 h 3049325"/>
              <a:gd name="connsiteX3" fmla="*/ 0 w 12192000"/>
              <a:gd name="connsiteY3" fmla="*/ 3049325 h 3049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049325">
                <a:moveTo>
                  <a:pt x="0" y="0"/>
                </a:moveTo>
                <a:lnTo>
                  <a:pt x="12192000" y="0"/>
                </a:lnTo>
                <a:lnTo>
                  <a:pt x="12192000" y="3049325"/>
                </a:lnTo>
                <a:lnTo>
                  <a:pt x="0" y="3049325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DB898EF1-39C3-48EB-88F1-70A9E9D400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16060" y="762000"/>
            <a:ext cx="8359883" cy="3810000"/>
          </a:xfrm>
        </p:spPr>
        <p:txBody>
          <a:bodyPr anchor="ctr">
            <a:normAutofit fontScale="90000"/>
          </a:bodyPr>
          <a:lstStyle/>
          <a:p>
            <a:pPr algn="l"/>
            <a:r>
              <a:rPr lang="en-US" sz="6600" smtClean="0">
                <a:solidFill>
                  <a:schemeClr val="accent6">
                    <a:lumMod val="75000"/>
                  </a:schemeClr>
                </a:solidFill>
              </a:rPr>
              <a:t>UNit 7: </a:t>
            </a:r>
            <a:r>
              <a:rPr lang="en-US" sz="8900" smtClean="0">
                <a:solidFill>
                  <a:srgbClr val="FFFFFF"/>
                </a:solidFill>
              </a:rPr>
              <a:t>In </a:t>
            </a:r>
            <a:r>
              <a:rPr lang="en-US" sz="8900">
                <a:solidFill>
                  <a:srgbClr val="FFFFFF"/>
                </a:solidFill>
              </a:rPr>
              <a:t>the </a:t>
            </a:r>
            <a:r>
              <a:rPr lang="en-US" sz="8900" smtClean="0">
                <a:solidFill>
                  <a:srgbClr val="FFFFFF"/>
                </a:solidFill>
              </a:rPr>
              <a:t>garden</a:t>
            </a:r>
            <a:br>
              <a:rPr lang="en-US" sz="8900" smtClean="0">
                <a:solidFill>
                  <a:srgbClr val="FFFFFF"/>
                </a:solidFill>
              </a:rPr>
            </a:br>
            <a:r>
              <a:rPr lang="en-US" sz="8900" smtClean="0">
                <a:solidFill>
                  <a:srgbClr val="FFFFFF"/>
                </a:solidFill>
              </a:rPr>
              <a:t>    </a:t>
            </a:r>
            <a:r>
              <a:rPr lang="en-US" sz="4900" smtClean="0">
                <a:solidFill>
                  <a:schemeClr val="accent6"/>
                </a:solidFill>
              </a:rPr>
              <a:t>Lesson 2 + lesson 3</a:t>
            </a:r>
            <a:r>
              <a:rPr lang="en-US" sz="6600" smtClean="0">
                <a:solidFill>
                  <a:srgbClr val="FFFFFF"/>
                </a:solidFill>
              </a:rPr>
              <a:t/>
            </a:r>
            <a:br>
              <a:rPr lang="en-US" sz="6600" smtClean="0">
                <a:solidFill>
                  <a:srgbClr val="FFFFFF"/>
                </a:solidFill>
              </a:rPr>
            </a:br>
            <a:endParaRPr lang="en-US" sz="6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985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FEF4E260-B79D-41D8-90EB-C84807CD77E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882601" y="476780"/>
            <a:ext cx="5409338" cy="59206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6D46C12F-6486-4E55-8C92-2EE2BF896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2663" y="1269257"/>
            <a:ext cx="4467265" cy="30389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8800" dirty="0">
                <a:solidFill>
                  <a:srgbClr val="FFFFFF"/>
                </a:solidFill>
              </a:rPr>
              <a:t>Goodbye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0686AD50-C6DC-4D98-A467-9AC1F3C2D8D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3947160" y="4424906"/>
            <a:ext cx="2743200" cy="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241208F6-8B1C-4098-9388-150BC8E447B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412591" y="476780"/>
            <a:ext cx="2898287" cy="5920653"/>
          </a:xfrm>
          <a:prstGeom prst="rect">
            <a:avLst/>
          </a:prstGeom>
          <a:solidFill>
            <a:srgbClr val="A6A6A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00" t="12889" r="29500" b="8222"/>
          <a:stretch/>
        </p:blipFill>
        <p:spPr bwMode="auto">
          <a:xfrm>
            <a:off x="7482835" y="2133600"/>
            <a:ext cx="2757796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93417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FEF4E260-B79D-41D8-90EB-C84807CD77E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882601" y="476780"/>
            <a:ext cx="5409338" cy="59206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6D46C12F-6486-4E55-8C92-2EE2BF896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2663" y="1269257"/>
            <a:ext cx="4467265" cy="30389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8800" dirty="0">
                <a:solidFill>
                  <a:srgbClr val="FFFFFF"/>
                </a:solidFill>
              </a:rPr>
              <a:t>Goodbye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0686AD50-C6DC-4D98-A467-9AC1F3C2D8D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3947160" y="4424906"/>
            <a:ext cx="2743200" cy="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241208F6-8B1C-4098-9388-150BC8E447B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412591" y="476780"/>
            <a:ext cx="2898287" cy="5920653"/>
          </a:xfrm>
          <a:prstGeom prst="rect">
            <a:avLst/>
          </a:prstGeom>
          <a:solidFill>
            <a:srgbClr val="A6A6A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8080" y="2514600"/>
            <a:ext cx="2955115" cy="2277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685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152400"/>
            <a:ext cx="1188720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I. OBJECTIVES.</a:t>
            </a:r>
          </a:p>
          <a:p>
            <a:r>
              <a:rPr lang="en-US" sz="3600" smtClean="0">
                <a:latin typeface="Times New Roman" pitchFamily="18" charset="0"/>
                <a:cs typeface="Times New Roman" pitchFamily="18" charset="0"/>
              </a:rPr>
              <a:t>                    </a:t>
            </a:r>
            <a:r>
              <a:rPr lang="en-US" sz="360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By </a:t>
            </a:r>
            <a:r>
              <a:rPr lang="en-US" sz="360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the end of the lesson, </a:t>
            </a:r>
            <a:r>
              <a:rPr lang="pt-BR" sz="360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pupils will be able </a:t>
            </a:r>
            <a:r>
              <a:rPr lang="pt-BR" sz="360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pt-BR" sz="360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lvl="0"/>
            <a:r>
              <a:rPr lang="en-US" sz="3600" smtClean="0">
                <a:latin typeface="Times New Roman" pitchFamily="18" charset="0"/>
                <a:cs typeface="Times New Roman" pitchFamily="18" charset="0"/>
              </a:rPr>
              <a:t>- Use </a:t>
            </a:r>
            <a:r>
              <a:rPr lang="en-US" sz="3600" i="1">
                <a:latin typeface="Times New Roman" pitchFamily="18" charset="0"/>
                <a:cs typeface="Times New Roman" pitchFamily="18" charset="0"/>
              </a:rPr>
              <a:t>There’s a _____ </a:t>
            </a:r>
            <a:r>
              <a:rPr lang="en-US" sz="3600">
                <a:latin typeface="Times New Roman" pitchFamily="18" charset="0"/>
                <a:cs typeface="Times New Roman" pitchFamily="18" charset="0"/>
              </a:rPr>
              <a:t>to introduce a thing.</a:t>
            </a:r>
          </a:p>
          <a:p>
            <a:r>
              <a:rPr lang="en-US" sz="3600" smtClean="0">
                <a:latin typeface="Times New Roman" pitchFamily="18" charset="0"/>
                <a:cs typeface="Times New Roman" pitchFamily="18" charset="0"/>
              </a:rPr>
              <a:t>- Sing </a:t>
            </a:r>
            <a:r>
              <a:rPr lang="en-US" sz="3600">
                <a:latin typeface="Times New Roman" pitchFamily="18" charset="0"/>
                <a:cs typeface="Times New Roman" pitchFamily="18" charset="0"/>
              </a:rPr>
              <a:t>a song with the </a:t>
            </a:r>
            <a:r>
              <a:rPr lang="en-US" sz="3600">
                <a:latin typeface="Times New Roman" pitchFamily="18" charset="0"/>
                <a:cs typeface="Times New Roman" pitchFamily="18" charset="0"/>
              </a:rPr>
              <a:t>structure </a:t>
            </a:r>
            <a:r>
              <a:rPr lang="en-US" sz="360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600" i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There’s </a:t>
            </a:r>
            <a:r>
              <a:rPr lang="en-US" sz="3600" i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 ___ in </a:t>
            </a:r>
            <a:r>
              <a:rPr lang="en-US" sz="3600" i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sz="3600" i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_____.</a:t>
            </a:r>
            <a:endParaRPr lang="pt-BR" sz="360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II. INPUT.</a:t>
            </a:r>
          </a:p>
          <a:p>
            <a:r>
              <a:rPr lang="en-US" sz="3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Language.</a:t>
            </a:r>
          </a:p>
          <a:p>
            <a:r>
              <a:rPr lang="en-US" sz="3600" smtClean="0">
                <a:latin typeface="Times New Roman" pitchFamily="18" charset="0"/>
                <a:cs typeface="Times New Roman" pitchFamily="18" charset="0"/>
              </a:rPr>
              <a:t>- Sentence </a:t>
            </a:r>
            <a:r>
              <a:rPr lang="en-US" sz="3600">
                <a:latin typeface="Times New Roman" pitchFamily="18" charset="0"/>
                <a:cs typeface="Times New Roman" pitchFamily="18" charset="0"/>
              </a:rPr>
              <a:t>patterns</a:t>
            </a:r>
            <a:r>
              <a:rPr lang="en-US" sz="360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3600" i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There’s </a:t>
            </a:r>
            <a:r>
              <a:rPr lang="en-US" sz="3600" i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 ___ in </a:t>
            </a:r>
            <a:r>
              <a:rPr lang="en-US" sz="3600" i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sz="3600" i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_____.</a:t>
            </a:r>
          </a:p>
          <a:p>
            <a:r>
              <a:rPr lang="en-US" sz="3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Resources/Material.</a:t>
            </a:r>
            <a:endParaRPr lang="en-US" sz="36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smtClean="0">
                <a:latin typeface="Times New Roman" pitchFamily="18" charset="0"/>
                <a:cs typeface="Times New Roman" pitchFamily="18" charset="0"/>
              </a:rPr>
              <a:t>- Student’s </a:t>
            </a:r>
            <a:r>
              <a:rPr lang="en-US" sz="3600">
                <a:latin typeface="Times New Roman" pitchFamily="18" charset="0"/>
                <a:cs typeface="Times New Roman" pitchFamily="18" charset="0"/>
              </a:rPr>
              <a:t>book </a:t>
            </a:r>
            <a:r>
              <a:rPr lang="en-US" sz="3600" smtClean="0">
                <a:latin typeface="Times New Roman" pitchFamily="18" charset="0"/>
                <a:cs typeface="Times New Roman" pitchFamily="18" charset="0"/>
              </a:rPr>
              <a:t>p.32, </a:t>
            </a:r>
            <a:r>
              <a:rPr lang="en-US" sz="3600">
                <a:latin typeface="Times New Roman" pitchFamily="18" charset="0"/>
                <a:cs typeface="Times New Roman" pitchFamily="18" charset="0"/>
              </a:rPr>
              <a:t>p.33</a:t>
            </a:r>
          </a:p>
          <a:p>
            <a:pPr lvl="0"/>
            <a:r>
              <a:rPr lang="en-US" sz="3600" smtClean="0">
                <a:latin typeface="Times New Roman" pitchFamily="18" charset="0"/>
                <a:cs typeface="Times New Roman" pitchFamily="18" charset="0"/>
              </a:rPr>
              <a:t>- Teacher’s </a:t>
            </a:r>
            <a:r>
              <a:rPr lang="en-US" sz="3600">
                <a:latin typeface="Times New Roman" pitchFamily="18" charset="0"/>
                <a:cs typeface="Times New Roman" pitchFamily="18" charset="0"/>
              </a:rPr>
              <a:t>guide pp</a:t>
            </a:r>
            <a:r>
              <a:rPr lang="en-US" sz="360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smtClean="0">
                <a:latin typeface="Times New Roman" pitchFamily="18" charset="0"/>
                <a:cs typeface="Times New Roman" pitchFamily="18" charset="0"/>
              </a:rPr>
              <a:t>75-77-76 – 77 – 78 - 79</a:t>
            </a:r>
            <a:endParaRPr lang="en-US" sz="360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sz="3600" smtClean="0">
                <a:latin typeface="Times New Roman" pitchFamily="18" charset="0"/>
                <a:cs typeface="Times New Roman" pitchFamily="18" charset="0"/>
              </a:rPr>
              <a:t>- Computer</a:t>
            </a:r>
            <a:r>
              <a:rPr lang="en-US" sz="360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smtClean="0">
                <a:latin typeface="Times New Roman" pitchFamily="18" charset="0"/>
                <a:cs typeface="Times New Roman" pitchFamily="18" charset="0"/>
              </a:rPr>
              <a:t>projector</a:t>
            </a:r>
            <a:endParaRPr lang="en-US" sz="360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88720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3962611-DFD5-4092-AAFD-559E3DFCE2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880617" y="0"/>
            <a:ext cx="8182719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270F1FA-0425-408F-9861-80BF5AFB276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6D46C12F-6486-4E55-8C92-2EE2BF896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1400" y="2043665"/>
            <a:ext cx="4876800" cy="2031055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8000" dirty="0">
                <a:solidFill>
                  <a:srgbClr val="FFFFFF"/>
                </a:solidFill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1161762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5063" y="1233044"/>
            <a:ext cx="4725274" cy="4786756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676400" y="1219200"/>
            <a:ext cx="4394133" cy="5214254"/>
          </a:xfrm>
          <a:prstGeom prst="roundRect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1828801" y="1491346"/>
            <a:ext cx="4241733" cy="506185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b="1" dirty="0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G</a:t>
            </a:r>
            <a:r>
              <a:rPr lang="en-US" dirty="0">
                <a:latin typeface=".VnAvant" panose="020B7200000000000000" pitchFamily="34" charset="0"/>
                <a:cs typeface="Arial" panose="020B0604020202020204" pitchFamily="34" charset="0"/>
              </a:rPr>
              <a:t>, </a:t>
            </a:r>
            <a:r>
              <a:rPr lang="en-US" b="1" dirty="0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g</a:t>
            </a:r>
            <a:r>
              <a:rPr lang="en-US" dirty="0">
                <a:latin typeface=".VnAvant" panose="020B7200000000000000" pitchFamily="34" charset="0"/>
                <a:cs typeface="Arial" panose="020B0604020202020204" pitchFamily="34" charset="0"/>
              </a:rPr>
              <a:t>, </a:t>
            </a:r>
            <a:r>
              <a:rPr lang="en-US" b="1" dirty="0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g</a:t>
            </a:r>
            <a:r>
              <a:rPr lang="en-US" b="1" dirty="0">
                <a:latin typeface=".VnAvant" panose="020B7200000000000000" pitchFamily="34" charset="0"/>
                <a:cs typeface="Arial" panose="020B0604020202020204" pitchFamily="34" charset="0"/>
              </a:rPr>
              <a:t>oat.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b="1" dirty="0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G</a:t>
            </a:r>
            <a:r>
              <a:rPr lang="en-US" dirty="0">
                <a:latin typeface=".VnAvant" panose="020B7200000000000000" pitchFamily="34" charset="0"/>
                <a:cs typeface="Arial" panose="020B0604020202020204" pitchFamily="34" charset="0"/>
              </a:rPr>
              <a:t>, </a:t>
            </a:r>
            <a:r>
              <a:rPr lang="en-US" b="1" dirty="0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g</a:t>
            </a:r>
            <a:r>
              <a:rPr lang="en-US" dirty="0">
                <a:latin typeface=".VnAvant" panose="020B7200000000000000" pitchFamily="34" charset="0"/>
                <a:cs typeface="Arial" panose="020B0604020202020204" pitchFamily="34" charset="0"/>
              </a:rPr>
              <a:t>, </a:t>
            </a:r>
            <a:r>
              <a:rPr lang="en-US" b="1" dirty="0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g</a:t>
            </a:r>
            <a:r>
              <a:rPr lang="en-US" b="1" dirty="0">
                <a:latin typeface=".VnAvant" panose="020B7200000000000000" pitchFamily="34" charset="0"/>
                <a:cs typeface="Arial" panose="020B0604020202020204" pitchFamily="34" charset="0"/>
              </a:rPr>
              <a:t>ate.</a:t>
            </a:r>
          </a:p>
          <a:p>
            <a:pPr marL="0" indent="0">
              <a:buNone/>
            </a:pPr>
            <a:r>
              <a:rPr lang="en-US" dirty="0">
                <a:latin typeface=".VnAvant" panose="020B7200000000000000" pitchFamily="34" charset="0"/>
                <a:cs typeface="Arial" panose="020B0604020202020204" pitchFamily="34" charset="0"/>
              </a:rPr>
              <a:t>A </a:t>
            </a:r>
            <a:r>
              <a:rPr lang="en-US" b="1" dirty="0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g</a:t>
            </a:r>
            <a:r>
              <a:rPr lang="en-US" b="1" dirty="0">
                <a:latin typeface=".VnAvant" panose="020B7200000000000000" pitchFamily="34" charset="0"/>
                <a:cs typeface="Arial" panose="020B0604020202020204" pitchFamily="34" charset="0"/>
              </a:rPr>
              <a:t>oat </a:t>
            </a:r>
            <a:r>
              <a:rPr lang="en-US" dirty="0">
                <a:latin typeface=".VnAvant" panose="020B7200000000000000" pitchFamily="34" charset="0"/>
                <a:cs typeface="Arial" panose="020B0604020202020204" pitchFamily="34" charset="0"/>
              </a:rPr>
              <a:t>and a </a:t>
            </a:r>
            <a:r>
              <a:rPr lang="en-US" b="1" dirty="0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g</a:t>
            </a:r>
            <a:r>
              <a:rPr lang="en-US" b="1" dirty="0">
                <a:latin typeface=".VnAvant" panose="020B7200000000000000" pitchFamily="34" charset="0"/>
                <a:cs typeface="Arial" panose="020B0604020202020204" pitchFamily="34" charset="0"/>
              </a:rPr>
              <a:t>ate.</a:t>
            </a:r>
          </a:p>
          <a:p>
            <a:pPr marL="0" indent="0">
              <a:buNone/>
            </a:pPr>
            <a:endParaRPr lang="en-US" b="1" dirty="0">
              <a:latin typeface=".VnAvant" panose="020B7200000000000000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b="1" dirty="0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G</a:t>
            </a:r>
            <a:r>
              <a:rPr lang="en-US" dirty="0">
                <a:latin typeface=".VnAvant" panose="020B7200000000000000" pitchFamily="34" charset="0"/>
                <a:cs typeface="Arial" panose="020B0604020202020204" pitchFamily="34" charset="0"/>
              </a:rPr>
              <a:t>, </a:t>
            </a:r>
            <a:r>
              <a:rPr lang="en-US" b="1" dirty="0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g</a:t>
            </a:r>
            <a:r>
              <a:rPr lang="en-US" dirty="0">
                <a:latin typeface=".VnAvant" panose="020B7200000000000000" pitchFamily="34" charset="0"/>
                <a:cs typeface="Arial" panose="020B0604020202020204" pitchFamily="34" charset="0"/>
              </a:rPr>
              <a:t>, </a:t>
            </a:r>
            <a:r>
              <a:rPr lang="en-US" b="1" dirty="0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g</a:t>
            </a:r>
            <a:r>
              <a:rPr lang="en-US" b="1" dirty="0">
                <a:latin typeface=".VnAvant" panose="020B7200000000000000" pitchFamily="34" charset="0"/>
                <a:cs typeface="Arial" panose="020B0604020202020204" pitchFamily="34" charset="0"/>
              </a:rPr>
              <a:t>irl.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b="1" dirty="0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G</a:t>
            </a:r>
            <a:r>
              <a:rPr lang="en-US" dirty="0">
                <a:latin typeface=".VnAvant" panose="020B7200000000000000" pitchFamily="34" charset="0"/>
                <a:cs typeface="Arial" panose="020B0604020202020204" pitchFamily="34" charset="0"/>
              </a:rPr>
              <a:t>, </a:t>
            </a:r>
            <a:r>
              <a:rPr lang="en-US" b="1" dirty="0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g</a:t>
            </a:r>
            <a:r>
              <a:rPr lang="en-US" dirty="0">
                <a:latin typeface=".VnAvant" panose="020B7200000000000000" pitchFamily="34" charset="0"/>
                <a:cs typeface="Arial" panose="020B0604020202020204" pitchFamily="34" charset="0"/>
              </a:rPr>
              <a:t>, </a:t>
            </a:r>
            <a:r>
              <a:rPr lang="en-US" b="1" dirty="0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g</a:t>
            </a:r>
            <a:r>
              <a:rPr lang="en-US" b="1" dirty="0">
                <a:latin typeface=".VnAvant" panose="020B7200000000000000" pitchFamily="34" charset="0"/>
                <a:cs typeface="Arial" panose="020B0604020202020204" pitchFamily="34" charset="0"/>
              </a:rPr>
              <a:t>arden.</a:t>
            </a:r>
          </a:p>
          <a:p>
            <a:pPr marL="0" indent="0">
              <a:buNone/>
            </a:pPr>
            <a:r>
              <a:rPr lang="en-US" dirty="0">
                <a:latin typeface=".VnAvant" panose="020B7200000000000000" pitchFamily="34" charset="0"/>
                <a:cs typeface="Arial" panose="020B0604020202020204" pitchFamily="34" charset="0"/>
              </a:rPr>
              <a:t>A </a:t>
            </a:r>
            <a:r>
              <a:rPr lang="en-US" b="1" dirty="0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g</a:t>
            </a:r>
            <a:r>
              <a:rPr lang="en-US" b="1" dirty="0">
                <a:latin typeface=".VnAvant" panose="020B7200000000000000" pitchFamily="34" charset="0"/>
                <a:cs typeface="Arial" panose="020B0604020202020204" pitchFamily="34" charset="0"/>
              </a:rPr>
              <a:t>irl </a:t>
            </a:r>
            <a:r>
              <a:rPr lang="en-US" dirty="0">
                <a:latin typeface=".VnAvant" panose="020B7200000000000000" pitchFamily="34" charset="0"/>
                <a:cs typeface="Arial" panose="020B0604020202020204" pitchFamily="34" charset="0"/>
              </a:rPr>
              <a:t>and a </a:t>
            </a:r>
            <a:r>
              <a:rPr lang="en-US" b="1" dirty="0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g</a:t>
            </a:r>
            <a:r>
              <a:rPr lang="en-US" b="1" dirty="0">
                <a:latin typeface=".VnAvant" panose="020B7200000000000000" pitchFamily="34" charset="0"/>
                <a:cs typeface="Arial" panose="020B0604020202020204" pitchFamily="34" charset="0"/>
              </a:rPr>
              <a:t>arden.</a:t>
            </a:r>
          </a:p>
          <a:p>
            <a:pPr marL="0" indent="0">
              <a:buNone/>
            </a:pPr>
            <a:endParaRPr lang="en-US" dirty="0">
              <a:latin typeface=".VnAvant" panose="020B7200000000000000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b="1" dirty="0">
              <a:latin typeface=".VnAvant" panose="020B7200000000000000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>
              <a:latin typeface=".VnAvant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5943600" y="2057401"/>
            <a:ext cx="4267200" cy="4068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>
              <a:latin typeface=".VnAvant" panose="020B72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2" name="Track 03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39593" y="493306"/>
            <a:ext cx="330941" cy="33094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42987" y="265489"/>
            <a:ext cx="393402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atin typeface="+mj-lt"/>
              </a:rPr>
              <a:t>Listen and chant</a:t>
            </a:r>
          </a:p>
        </p:txBody>
      </p:sp>
    </p:spTree>
    <p:extLst>
      <p:ext uri="{BB962C8B-B14F-4D97-AF65-F5344CB8AC3E}">
        <p14:creationId xmlns:p14="http://schemas.microsoft.com/office/powerpoint/2010/main" val="1197636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5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xmlns="" id="{6AF26E05-F315-4D97-9628-E99749EBD7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289449"/>
            <a:ext cx="5236668" cy="767952"/>
          </a:xfrm>
        </p:spPr>
        <p:txBody>
          <a:bodyPr vert="horz" lIns="68580" tIns="34290" rIns="68580" bIns="34290" rtlCol="0" anchor="b">
            <a:normAutofit/>
          </a:bodyPr>
          <a:lstStyle/>
          <a:p>
            <a:r>
              <a:rPr lang="en-US" sz="3600" b="1" smtClean="0">
                <a:latin typeface=".VnAvant" panose="020B7200000000000000" pitchFamily="34" charset="0"/>
              </a:rPr>
              <a:t>6.Listen </a:t>
            </a:r>
            <a:r>
              <a:rPr lang="en-US" sz="3600" b="1">
                <a:latin typeface=".VnAvant" panose="020B7200000000000000" pitchFamily="34" charset="0"/>
              </a:rPr>
              <a:t>and </a:t>
            </a:r>
            <a:r>
              <a:rPr lang="en-US" sz="3600" b="1" smtClean="0">
                <a:latin typeface=".VnAvant" panose="020B7200000000000000" pitchFamily="34" charset="0"/>
              </a:rPr>
              <a:t> repeat. </a:t>
            </a:r>
            <a:endParaRPr lang="en-US" sz="3600" b="1" dirty="0">
              <a:latin typeface=".VnAvant" panose="020B7200000000000000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2969" y="1875721"/>
            <a:ext cx="1493231" cy="149046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194" y="3515153"/>
            <a:ext cx="1398613" cy="1396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224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905000" y="2514600"/>
            <a:ext cx="8229600" cy="1143000"/>
          </a:xfrm>
        </p:spPr>
        <p:txBody>
          <a:bodyPr>
            <a:normAutofit/>
          </a:bodyPr>
          <a:lstStyle/>
          <a:p>
            <a:r>
              <a:rPr lang="en-US" sz="6600" b="1" dirty="0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There’s a</a:t>
            </a:r>
            <a:r>
              <a:rPr lang="en-US" sz="6600" dirty="0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              .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094924" y="3948408"/>
            <a:ext cx="344424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b="1" dirty="0">
                <a:latin typeface=".VnAvant" panose="020B7200000000000000" pitchFamily="34" charset="0"/>
                <a:cs typeface="Arial" panose="020B0604020202020204" pitchFamily="34" charset="0"/>
              </a:rPr>
              <a:t>goat</a:t>
            </a:r>
            <a:endParaRPr lang="en-US" sz="6600" dirty="0">
              <a:latin typeface=".VnAvant" panose="020B72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4600" y="1652292"/>
            <a:ext cx="2773132" cy="2195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382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981200" y="2514600"/>
            <a:ext cx="8229600" cy="1143000"/>
          </a:xfrm>
        </p:spPr>
        <p:txBody>
          <a:bodyPr>
            <a:normAutofit/>
          </a:bodyPr>
          <a:lstStyle/>
          <a:p>
            <a:r>
              <a:rPr lang="en-US" sz="6600" b="1" dirty="0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There’s a</a:t>
            </a:r>
            <a:r>
              <a:rPr lang="en-US" sz="6600" dirty="0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           .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132095" y="3962400"/>
            <a:ext cx="344424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b="1" dirty="0">
                <a:latin typeface=".VnAvant" panose="020B7200000000000000" pitchFamily="34" charset="0"/>
                <a:cs typeface="Arial" panose="020B0604020202020204" pitchFamily="34" charset="0"/>
              </a:rPr>
              <a:t>girl</a:t>
            </a:r>
            <a:endParaRPr lang="en-US" sz="6600" dirty="0">
              <a:latin typeface=".VnAvant" panose="020B72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00" t="12889" r="29500" b="8222"/>
          <a:stretch/>
        </p:blipFill>
        <p:spPr bwMode="auto">
          <a:xfrm>
            <a:off x="6553200" y="810278"/>
            <a:ext cx="2498716" cy="3037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305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000" y="2040585"/>
            <a:ext cx="2895600" cy="2014753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133600" y="2590800"/>
            <a:ext cx="8229600" cy="1143000"/>
          </a:xfrm>
        </p:spPr>
        <p:txBody>
          <a:bodyPr>
            <a:normAutofit/>
          </a:bodyPr>
          <a:lstStyle/>
          <a:p>
            <a:r>
              <a:rPr lang="en-US" sz="6600" b="1" dirty="0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There’s a</a:t>
            </a:r>
            <a:r>
              <a:rPr lang="en-US" sz="6600" dirty="0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             .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509084" y="4034053"/>
            <a:ext cx="344424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b="1" dirty="0">
                <a:latin typeface=".VnAvant" panose="020B7200000000000000" pitchFamily="34" charset="0"/>
                <a:cs typeface="Arial" panose="020B0604020202020204" pitchFamily="34" charset="0"/>
              </a:rPr>
              <a:t>gate</a:t>
            </a:r>
            <a:endParaRPr lang="en-US" sz="6600" dirty="0">
              <a:latin typeface=".VnAvant" panose="020B72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6958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2196</TotalTime>
  <Words>698</Words>
  <Application>Microsoft Office PowerPoint</Application>
  <PresentationFormat>Custom</PresentationFormat>
  <Paragraphs>138</Paragraphs>
  <Slides>21</Slides>
  <Notes>13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Arial</vt:lpstr>
      <vt:lpstr>Calibri Light</vt:lpstr>
      <vt:lpstr>Calibri</vt:lpstr>
      <vt:lpstr>Times New Roman</vt:lpstr>
      <vt:lpstr>.VnAvant</vt:lpstr>
      <vt:lpstr>UTM Avo</vt:lpstr>
      <vt:lpstr>.VnTime</vt:lpstr>
      <vt:lpstr>Office Theme</vt:lpstr>
      <vt:lpstr>1_Office Theme</vt:lpstr>
      <vt:lpstr>2_Office Theme</vt:lpstr>
      <vt:lpstr>PowerPoint Presentation</vt:lpstr>
      <vt:lpstr>UNit 7: In the garden     Lesson 2 + lesson 3 </vt:lpstr>
      <vt:lpstr>PowerPoint Presentation</vt:lpstr>
      <vt:lpstr>Warm-up</vt:lpstr>
      <vt:lpstr>PowerPoint Presentation</vt:lpstr>
      <vt:lpstr>6.Listen and  repeat. </vt:lpstr>
      <vt:lpstr>There’s a               .</vt:lpstr>
      <vt:lpstr>There’s a            .</vt:lpstr>
      <vt:lpstr>There’s a              .</vt:lpstr>
      <vt:lpstr>There’s a              .</vt:lpstr>
      <vt:lpstr>7. Let’s talk.</vt:lpstr>
      <vt:lpstr>There’s a goat.</vt:lpstr>
      <vt:lpstr>PowerPoint Presentation</vt:lpstr>
      <vt:lpstr>PowerPoint Presentation</vt:lpstr>
      <vt:lpstr>PowerPoint Presentation</vt:lpstr>
      <vt:lpstr>8.Let’s sing.</vt:lpstr>
      <vt:lpstr>Further activity</vt:lpstr>
      <vt:lpstr>Goodbye</vt:lpstr>
      <vt:lpstr>Goodbye</vt:lpstr>
      <vt:lpstr>Goodbye</vt:lpstr>
      <vt:lpstr>Goodbye</vt:lpstr>
    </vt:vector>
  </TitlesOfParts>
  <Company>Updatesofts Forums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6 In the classroom</dc:title>
  <dc:creator>DANKO</dc:creator>
  <cp:lastModifiedBy>Admin</cp:lastModifiedBy>
  <cp:revision>43</cp:revision>
  <dcterms:created xsi:type="dcterms:W3CDTF">2019-11-28T03:59:29Z</dcterms:created>
  <dcterms:modified xsi:type="dcterms:W3CDTF">2024-12-04T13:23:42Z</dcterms:modified>
</cp:coreProperties>
</file>