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29"/>
  </p:notesMasterIdLst>
  <p:sldIdLst>
    <p:sldId id="330" r:id="rId4"/>
    <p:sldId id="284" r:id="rId5"/>
    <p:sldId id="336" r:id="rId6"/>
    <p:sldId id="286" r:id="rId7"/>
    <p:sldId id="324" r:id="rId8"/>
    <p:sldId id="268" r:id="rId9"/>
    <p:sldId id="269" r:id="rId10"/>
    <p:sldId id="270" r:id="rId11"/>
    <p:sldId id="271" r:id="rId12"/>
    <p:sldId id="272" r:id="rId13"/>
    <p:sldId id="325" r:id="rId14"/>
    <p:sldId id="290" r:id="rId15"/>
    <p:sldId id="280" r:id="rId16"/>
    <p:sldId id="281" r:id="rId17"/>
    <p:sldId id="282" r:id="rId18"/>
    <p:sldId id="283" r:id="rId19"/>
    <p:sldId id="331" r:id="rId20"/>
    <p:sldId id="332" r:id="rId21"/>
    <p:sldId id="333" r:id="rId22"/>
    <p:sldId id="334" r:id="rId23"/>
    <p:sldId id="335" r:id="rId24"/>
    <p:sldId id="320" r:id="rId25"/>
    <p:sldId id="321" r:id="rId26"/>
    <p:sldId id="322" r:id="rId27"/>
    <p:sldId id="32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D3AFC6-F4A0-9741-AC04-20581AC93C7D}">
          <p14:sldIdLst>
            <p14:sldId id="330"/>
            <p14:sldId id="284"/>
            <p14:sldId id="336"/>
          </p14:sldIdLst>
        </p14:section>
        <p14:section name="Warm-up" id="{F1AB3CC7-90E4-5D49-8F4C-3D0BA146E66B}">
          <p14:sldIdLst>
            <p14:sldId id="286"/>
          </p14:sldIdLst>
        </p14:section>
        <p14:section name="Listen and repeat" id="{8E41E157-CD74-ED47-9A9C-0074BD6EB9FD}">
          <p14:sldIdLst>
            <p14:sldId id="324"/>
            <p14:sldId id="268"/>
            <p14:sldId id="269"/>
            <p14:sldId id="270"/>
            <p14:sldId id="271"/>
            <p14:sldId id="272"/>
          </p14:sldIdLst>
        </p14:section>
        <p14:section name="Point and say" id="{A4EBC734-5EE1-8546-9C4B-33DBF9B12304}">
          <p14:sldIdLst>
            <p14:sldId id="325"/>
          </p14:sldIdLst>
        </p14:section>
        <p14:section name="Game" id="{40599C1A-994C-9E41-8D56-8121A2ABBB60}">
          <p14:sldIdLst>
            <p14:sldId id="290"/>
            <p14:sldId id="280"/>
            <p14:sldId id="281"/>
            <p14:sldId id="282"/>
            <p14:sldId id="283"/>
            <p14:sldId id="331"/>
            <p14:sldId id="332"/>
            <p14:sldId id="333"/>
            <p14:sldId id="334"/>
            <p14:sldId id="335"/>
          </p14:sldIdLst>
        </p14:section>
        <p14:section name="Wrap-up" id="{9D907A12-0347-914D-9653-1D826B4BDE76}">
          <p14:sldIdLst>
            <p14:sldId id="320"/>
            <p14:sldId id="321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38"/>
    <p:restoredTop sz="85790" autoAdjust="0"/>
  </p:normalViewPr>
  <p:slideViewPr>
    <p:cSldViewPr>
      <p:cViewPr varScale="1">
        <p:scale>
          <a:sx n="63" d="100"/>
          <a:sy n="63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girl, goat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girl, goat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introduce something.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sing a song with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______ in the garden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>
              <a:effectLst/>
            </a:endParaRPr>
          </a:p>
          <a:p>
            <a:endParaRPr lang="en-SG" b="1" dirty="0" smtClean="0"/>
          </a:p>
          <a:p>
            <a:r>
              <a:rPr lang="en-SG" b="1" dirty="0" smtClean="0"/>
              <a:t>Lesson </a:t>
            </a:r>
            <a:r>
              <a:rPr lang="en-SG" b="1" dirty="0"/>
              <a:t>1</a:t>
            </a:r>
          </a:p>
          <a:p>
            <a:r>
              <a:rPr lang="en-US" dirty="0"/>
              <a:t>By the end of the lesson 1,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girl/things/animal (garden, gate, girl, goat) in the picture and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goat.</a:t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8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 and tick the correct picture.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writes words on the board.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does actions: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(put hands on one ear)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(write a tick in the air).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tasks.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When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finish,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audio again, pause at each question and checks answer. </a:t>
            </a:r>
            <a:endParaRPr lang="en-US" dirty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Quick check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word, pupils go to the board and touch the correct picture. </a:t>
            </a:r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2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goodbye.</a:t>
            </a:r>
            <a:r>
              <a:rPr lang="x-none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62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4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33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Slap the board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pupils feel happy at the beginning of the lesson.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previous lesson.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sticks flashcards and word cards on the board.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draws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circle under each picture.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word, pupils slap the corresponding circle.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words.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baseline="0" dirty="0" smtClean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pronounce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Lead-in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identify and pronounce sound /g/.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letter 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on slide and asks pupils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letter is this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sound does this make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pronounces sound /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/. Pupils listen and repeat. (as a class/ teams)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are going to learn 4 words that have the sound /g/.</a:t>
            </a:r>
            <a:r>
              <a:rPr lang="x-none" i="1" dirty="0" smtClean="0">
                <a:effectLst/>
              </a:rPr>
              <a:t> </a:t>
            </a:r>
            <a:endParaRPr lang="en-US" i="1" baseline="0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Listen and repeat vocabulary 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Objectives: Pupils are able to identify and pronounce 4 words: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goat, girl, gate</a:t>
            </a:r>
            <a:endParaRPr lang="x-none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pictures on slide and says the words. (Teacher may pronounce each sound of the word separately, for example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– g – garden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listen to teacher and repeat. </a:t>
            </a:r>
            <a:endParaRPr lang="en-US" baseline="0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checks pronunciation (as teams).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sticks flashcards and word cards on the board randomly. Teacher has pupils go to the board and put word cards under the matching flashcards.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checks pronunciation individually. Teacher points to a picture and has a pupil say the word.</a:t>
            </a:r>
            <a:r>
              <a:rPr lang="x-none" dirty="0" smtClean="0">
                <a:effectLst/>
              </a:rPr>
              <a:t> </a:t>
            </a: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26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6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9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baseline="0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point to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girl/things/animal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girl, goat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the picture and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goat.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Listen, point and say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point to the correct picture and pronounce the words.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audio, pupils listen and point only.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Then pupils point and say the words.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repeat the words as a class and teams. </a:t>
            </a:r>
          </a:p>
          <a:p>
            <a:pPr marL="0" indent="0">
              <a:buFontTx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Point and say (in pairs)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pairs: 1 pupil points, 1 pupils says the words.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 around the class and gives feedback on pupils’ pronunciation.</a:t>
            </a:r>
          </a:p>
          <a:p>
            <a:pPr marL="0" indent="0">
              <a:buFontTx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What’s missing?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sticks 4 flashcards: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girl, gate, goat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board.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to sleep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whole class close their eyes.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takes one flashcard away, then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 up,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open their eyes and says the missing picture.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84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Hungry Bobby</a:t>
            </a:r>
            <a:endParaRPr lang="x-non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picture covered partly by a wheel turning 360* clockwise.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pupil from each team in a turn.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and say the word. Faster team gets 2 stars, the others get 1 star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class read the word out loud at the end of a turn.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girl,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7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Read. Listen and repeat the chant.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chant on slide. Whole class read together.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audio. pupils listen through, then listen and repeat.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chant and clap along.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chant in teams. </a:t>
            </a:r>
            <a:endParaRPr lang="en-US" baseline="0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chant and do actions.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how to do actions to describe the vocabulary.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actions as teams. Then pupils chant and do the actions along.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(clap), g(clap), goat (action)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(clap), g (clap), gate (action)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goat (action) and a gate (action)</a:t>
            </a:r>
            <a:r>
              <a:rPr lang="x-none" dirty="0">
                <a:effectLst/>
              </a:rPr>
              <a:t> </a:t>
            </a:r>
            <a:endParaRPr lang="en-US" baseline="0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chant as teams and individually.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0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0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79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6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02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49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1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3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16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4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20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9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66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00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08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65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76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3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33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68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1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1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29-Nov-24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6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oat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680" y="1676400"/>
            <a:ext cx="6020640" cy="4639322"/>
          </a:xfrm>
          <a:prstGeom prst="rect">
            <a:avLst/>
          </a:prstGeom>
        </p:spPr>
      </p:pic>
      <p:pic>
        <p:nvPicPr>
          <p:cNvPr id="4" name="go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1" y="1295401"/>
            <a:ext cx="3651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58" y="1980206"/>
            <a:ext cx="2402141" cy="2286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33600"/>
            <a:ext cx="28956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681037"/>
            <a:ext cx="6858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.VnCooper" pitchFamily="34" charset="0"/>
              </a:rPr>
              <a:t>2. </a:t>
            </a:r>
            <a:r>
              <a:rPr lang="en-US" sz="4000">
                <a:solidFill>
                  <a:srgbClr val="FF0000"/>
                </a:solidFill>
                <a:latin typeface=".VnCooper" pitchFamily="34" charset="0"/>
              </a:rPr>
              <a:t>Listen </a:t>
            </a:r>
            <a:r>
              <a:rPr lang="en-US" sz="4000" smtClean="0">
                <a:solidFill>
                  <a:srgbClr val="FF0000"/>
                </a:solidFill>
                <a:latin typeface=".VnCooper" pitchFamily="34" charset="0"/>
              </a:rPr>
              <a:t>point and say.</a:t>
            </a:r>
            <a:endParaRPr lang="en-US" sz="4000">
              <a:solidFill>
                <a:srgbClr val="FF0000"/>
              </a:solidFill>
              <a:latin typeface=".VnCooper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/>
            </a:r>
            <a:br>
              <a:rPr lang="en-US" sz="8800" dirty="0">
                <a:solidFill>
                  <a:srgbClr val="FFFFFF"/>
                </a:solidFill>
              </a:rPr>
            </a:br>
            <a:r>
              <a:rPr lang="en-US" sz="88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8393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arden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3886200" y="1569720"/>
            <a:ext cx="5105400" cy="471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 4"/>
          <p:cNvSpPr/>
          <p:nvPr/>
        </p:nvSpPr>
        <p:spPr>
          <a:xfrm>
            <a:off x="2895600" y="30480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t="16443" r="19000" b="12223"/>
          <a:stretch/>
        </p:blipFill>
        <p:spPr bwMode="auto">
          <a:xfrm>
            <a:off x="3767698" y="1874520"/>
            <a:ext cx="5858712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 4"/>
          <p:cNvSpPr/>
          <p:nvPr/>
        </p:nvSpPr>
        <p:spPr>
          <a:xfrm>
            <a:off x="2758440" y="39624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spc="300" dirty="0">
                <a:latin typeface=".VnAvant" panose="020B7200000000000000" pitchFamily="34" charset="0"/>
              </a:rPr>
              <a:t>irl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4114800" y="1600201"/>
            <a:ext cx="3886200" cy="472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 4"/>
          <p:cNvSpPr/>
          <p:nvPr/>
        </p:nvSpPr>
        <p:spPr>
          <a:xfrm>
            <a:off x="2758440" y="39624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4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976" y="1981200"/>
            <a:ext cx="5328425" cy="410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oat</a:t>
            </a:r>
          </a:p>
        </p:txBody>
      </p:sp>
      <p:sp>
        <p:nvSpPr>
          <p:cNvPr id="4" name="Pie 3"/>
          <p:cNvSpPr/>
          <p:nvPr/>
        </p:nvSpPr>
        <p:spPr>
          <a:xfrm>
            <a:off x="2971800" y="38100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AD20FE8-ED02-4CDE-83B1-A1436305C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855970" y="4971278"/>
            <a:ext cx="480060" cy="0"/>
          </a:xfrm>
          <a:prstGeom prst="line">
            <a:avLst/>
          </a:prstGeom>
          <a:ln w="28575">
            <a:solidFill>
              <a:srgbClr val="FECF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1143000" y="1066800"/>
            <a:ext cx="8515350" cy="99298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6000" b="1" smtClean="0">
                <a:solidFill>
                  <a:srgbClr val="FF0000"/>
                </a:solidFill>
                <a:latin typeface=".VnCooper" pitchFamily="34" charset="0"/>
                <a:cs typeface="Calibri Light" panose="020F0302020204030204" pitchFamily="34" charset="0"/>
              </a:rPr>
              <a:t>3. Listen </a:t>
            </a:r>
            <a:r>
              <a:rPr lang="en-US" sz="6000" b="1" dirty="0">
                <a:solidFill>
                  <a:srgbClr val="FF0000"/>
                </a:solidFill>
                <a:latin typeface=".VnCooper" pitchFamily="34" charset="0"/>
                <a:cs typeface="Calibri Light" panose="020F0302020204030204" pitchFamily="34" charset="0"/>
              </a:rPr>
              <a:t>and chant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66859" y="2667000"/>
            <a:ext cx="4067632" cy="1950247"/>
            <a:chOff x="3457184" y="1635495"/>
            <a:chExt cx="5423509" cy="26003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07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063" y="1233044"/>
            <a:ext cx="4725274" cy="478675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76400" y="1219200"/>
            <a:ext cx="4394133" cy="521425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8801" y="1491346"/>
            <a:ext cx="4241733" cy="50618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latin typeface=".VnAvant" panose="020B7200000000000000" pitchFamily="34" charset="0"/>
                <a:cs typeface="Arial" panose="020B0604020202020204" pitchFamily="34" charset="0"/>
              </a:rPr>
              <a:t>oat.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latin typeface=".VnAvant" panose="020B7200000000000000" pitchFamily="34" charset="0"/>
                <a:cs typeface="Arial" panose="020B0604020202020204" pitchFamily="34" charset="0"/>
              </a:rPr>
              <a:t>ate.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latin typeface=".VnAvant" panose="020B7200000000000000" pitchFamily="34" charset="0"/>
                <a:cs typeface="Arial" panose="020B0604020202020204" pitchFamily="34" charset="0"/>
              </a:rPr>
              <a:t>oat </a:t>
            </a:r>
            <a:r>
              <a:rPr lang="en-US" dirty="0">
                <a:latin typeface=".VnAvant" panose="020B7200000000000000" pitchFamily="34" charset="0"/>
                <a:cs typeface="Arial" panose="020B0604020202020204" pitchFamily="34" charset="0"/>
              </a:rPr>
              <a:t>and a 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latin typeface=".VnAvant" panose="020B7200000000000000" pitchFamily="34" charset="0"/>
                <a:cs typeface="Arial" panose="020B0604020202020204" pitchFamily="34" charset="0"/>
              </a:rPr>
              <a:t>ate.</a:t>
            </a:r>
          </a:p>
          <a:p>
            <a:pPr marL="0" indent="0">
              <a:buNone/>
            </a:pPr>
            <a:endParaRPr lang="en-US" b="1" dirty="0"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latin typeface=".VnAvant" panose="020B7200000000000000" pitchFamily="34" charset="0"/>
                <a:cs typeface="Arial" panose="020B0604020202020204" pitchFamily="34" charset="0"/>
              </a:rPr>
              <a:t>irl.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latin typeface=".VnAvant" panose="020B7200000000000000" pitchFamily="34" charset="0"/>
                <a:cs typeface="Arial" panose="020B0604020202020204" pitchFamily="34" charset="0"/>
              </a:rPr>
              <a:t>arden.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latin typeface=".VnAvant" panose="020B7200000000000000" pitchFamily="34" charset="0"/>
                <a:cs typeface="Arial" panose="020B0604020202020204" pitchFamily="34" charset="0"/>
              </a:rPr>
              <a:t>irl </a:t>
            </a:r>
            <a:r>
              <a:rPr lang="en-US" dirty="0">
                <a:latin typeface=".VnAvant" panose="020B7200000000000000" pitchFamily="34" charset="0"/>
                <a:cs typeface="Arial" panose="020B0604020202020204" pitchFamily="34" charset="0"/>
              </a:rPr>
              <a:t>and a 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b="1" dirty="0">
                <a:latin typeface=".VnAvant" panose="020B7200000000000000" pitchFamily="34" charset="0"/>
                <a:cs typeface="Arial" panose="020B0604020202020204" pitchFamily="34" charset="0"/>
              </a:rPr>
              <a:t>arden.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43600" y="2057401"/>
            <a:ext cx="42672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0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39593" y="493306"/>
            <a:ext cx="330941" cy="330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2987" y="265489"/>
            <a:ext cx="3934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Listen and chant</a:t>
            </a:r>
          </a:p>
        </p:txBody>
      </p:sp>
    </p:spTree>
    <p:extLst>
      <p:ext uri="{BB962C8B-B14F-4D97-AF65-F5344CB8AC3E}">
        <p14:creationId xmlns:p14="http://schemas.microsoft.com/office/powerpoint/2010/main" val="47441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2247900" y="4643438"/>
            <a:ext cx="7791450" cy="61674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48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Listen and tick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63862" y="2438400"/>
            <a:ext cx="4161575" cy="1969000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1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04800"/>
            <a:ext cx="11811000" cy="61722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en-US" sz="6600" smtClean="0">
                <a:solidFill>
                  <a:srgbClr val="FF0000"/>
                </a:solidFill>
              </a:rPr>
              <a:t/>
            </a:r>
            <a:br>
              <a:rPr lang="en-US" sz="6600" smtClean="0">
                <a:solidFill>
                  <a:srgbClr val="FF0000"/>
                </a:solidFill>
              </a:rPr>
            </a:br>
            <a:r>
              <a:rPr lang="en-US" sz="6600" smtClean="0">
                <a:solidFill>
                  <a:srgbClr val="FF0000"/>
                </a:solidFill>
              </a:rPr>
              <a:t>Unit 7 :</a:t>
            </a:r>
            <a:r>
              <a:rPr lang="en-US" sz="6600">
                <a:solidFill>
                  <a:srgbClr val="FF0000"/>
                </a:solidFill>
              </a:rPr>
              <a:t/>
            </a:r>
            <a:br>
              <a:rPr lang="en-US" sz="6600">
                <a:solidFill>
                  <a:srgbClr val="FF0000"/>
                </a:solidFill>
              </a:rPr>
            </a:br>
            <a:r>
              <a:rPr lang="en-US" sz="6600" smtClean="0">
                <a:solidFill>
                  <a:srgbClr val="FF0000"/>
                </a:solidFill>
              </a:rPr>
              <a:t>                  In </a:t>
            </a:r>
            <a:r>
              <a:rPr lang="en-US" sz="6600">
                <a:solidFill>
                  <a:srgbClr val="FF0000"/>
                </a:solidFill>
              </a:rPr>
              <a:t>the </a:t>
            </a:r>
            <a:r>
              <a:rPr lang="en-US" sz="6600" smtClean="0">
                <a:solidFill>
                  <a:srgbClr val="FF0000"/>
                </a:solidFill>
              </a:rPr>
              <a:t>garden</a:t>
            </a:r>
            <a:br>
              <a:rPr lang="en-US" sz="6600" smtClean="0">
                <a:solidFill>
                  <a:srgbClr val="FF0000"/>
                </a:solidFill>
              </a:rPr>
            </a:br>
            <a:r>
              <a:rPr lang="en-US" sz="6600" smtClean="0">
                <a:solidFill>
                  <a:srgbClr val="FF0000"/>
                </a:solidFill>
              </a:rPr>
              <a:t>                    </a:t>
            </a:r>
            <a:r>
              <a:rPr lang="en-US" sz="4000" smtClean="0">
                <a:solidFill>
                  <a:srgbClr val="FF0000"/>
                </a:solidFill>
              </a:rPr>
              <a:t>Lesson 1 + Lesson 2</a:t>
            </a:r>
            <a:r>
              <a:rPr lang="en-US" sz="6600">
                <a:solidFill>
                  <a:srgbClr val="FF0000"/>
                </a:solidFill>
              </a:rPr>
              <a:t/>
            </a:r>
            <a:br>
              <a:rPr lang="en-US" sz="6600">
                <a:solidFill>
                  <a:srgbClr val="FF0000"/>
                </a:solidFill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smtClean="0">
                <a:solidFill>
                  <a:srgbClr val="FF0000"/>
                </a:solidFill>
                <a:latin typeface=".VnCooper" pitchFamily="34" charset="0"/>
              </a:rPr>
              <a:t>4. Listen </a:t>
            </a:r>
            <a:r>
              <a:rPr lang="en-US" sz="4800" dirty="0" smtClean="0">
                <a:solidFill>
                  <a:srgbClr val="FF0000"/>
                </a:solidFill>
                <a:latin typeface=".VnCooper" pitchFamily="34" charset="0"/>
              </a:rPr>
              <a:t>and tick</a:t>
            </a:r>
            <a:endParaRPr lang="en-US" sz="4800" dirty="0">
              <a:solidFill>
                <a:srgbClr val="FF0000"/>
              </a:solidFill>
              <a:latin typeface=".VnCooper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639" y="1417639"/>
            <a:ext cx="7010399" cy="5293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3048000"/>
            <a:ext cx="533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5867400"/>
            <a:ext cx="533400" cy="533400"/>
          </a:xfrm>
          <a:prstGeom prst="rect">
            <a:avLst/>
          </a:prstGeom>
        </p:spPr>
      </p:pic>
      <p:pic>
        <p:nvPicPr>
          <p:cNvPr id="3" name="Track 0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0"/>
            <a:ext cx="360477" cy="3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639" y="1417639"/>
            <a:ext cx="7010399" cy="5293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3048000"/>
            <a:ext cx="533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5867400"/>
            <a:ext cx="533400" cy="533400"/>
          </a:xfrm>
          <a:prstGeom prst="rect">
            <a:avLst/>
          </a:prstGeom>
        </p:spPr>
      </p:pic>
      <p:pic>
        <p:nvPicPr>
          <p:cNvPr id="3" name="Track 0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54524" y="706324"/>
            <a:ext cx="360477" cy="3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6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7530404" y="2438400"/>
            <a:ext cx="2602326" cy="24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09" y="2743200"/>
            <a:ext cx="2896000" cy="19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7482835" y="2057400"/>
            <a:ext cx="275779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080" y="2514600"/>
            <a:ext cx="2955115" cy="227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6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5071"/>
            <a:ext cx="1203960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OBJECTIVES.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5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5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end of the lesson, </a:t>
            </a:r>
            <a:r>
              <a:rPr lang="pt-BR" sz="25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pupils will be able </a:t>
            </a:r>
            <a:r>
              <a:rPr lang="pt-BR" sz="25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pt-BR" sz="25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pt-BR" sz="2500">
                <a:latin typeface="Times New Roman" pitchFamily="18" charset="0"/>
                <a:cs typeface="Times New Roman" pitchFamily="18" charset="0"/>
              </a:rPr>
              <a:t>pronounce the sound of the letter </a:t>
            </a:r>
            <a:r>
              <a:rPr lang="pt-BR" sz="2500" i="1">
                <a:latin typeface="Times New Roman" pitchFamily="18" charset="0"/>
                <a:cs typeface="Times New Roman" pitchFamily="18" charset="0"/>
              </a:rPr>
              <a:t>G/g.</a:t>
            </a:r>
            <a:r>
              <a:rPr lang="pt-BR" sz="250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>
                <a:latin typeface="Times New Roman" pitchFamily="18" charset="0"/>
                <a:cs typeface="Times New Roman" pitchFamily="18" charset="0"/>
              </a:rPr>
              <a:t>say the words </a:t>
            </a:r>
            <a:r>
              <a:rPr lang="pt-BR" sz="25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girl, goat, gate, </a:t>
            </a:r>
            <a:r>
              <a:rPr lang="pt-BR" sz="25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garden</a:t>
            </a:r>
            <a:r>
              <a:rPr lang="pt-BR" sz="2500" i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say the letter </a:t>
            </a:r>
            <a:r>
              <a:rPr lang="en-US" sz="2500" i="1">
                <a:latin typeface="Times New Roman" pitchFamily="18" charset="0"/>
                <a:cs typeface="Times New Roman" pitchFamily="18" charset="0"/>
              </a:rPr>
              <a:t>G/g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and the words </a:t>
            </a:r>
            <a:r>
              <a:rPr lang="en-US" sz="2500" i="1">
                <a:latin typeface="Times New Roman" pitchFamily="18" charset="0"/>
                <a:cs typeface="Times New Roman" pitchFamily="18" charset="0"/>
              </a:rPr>
              <a:t>garden, girl, goat, gate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 and the phrases</a:t>
            </a:r>
            <a:r>
              <a:rPr lang="en-US" sz="2500" i="1">
                <a:latin typeface="Times New Roman" pitchFamily="18" charset="0"/>
                <a:cs typeface="Times New Roman" pitchFamily="18" charset="0"/>
              </a:rPr>
              <a:t> a goat and a gate, </a:t>
            </a:r>
            <a:br>
              <a:rPr lang="en-US" sz="2500" i="1">
                <a:latin typeface="Times New Roman" pitchFamily="18" charset="0"/>
                <a:cs typeface="Times New Roman" pitchFamily="18" charset="0"/>
              </a:rPr>
            </a:br>
            <a:r>
              <a:rPr lang="en-US" sz="2500" i="1">
                <a:latin typeface="Times New Roman" pitchFamily="18" charset="0"/>
                <a:cs typeface="Times New Roman" pitchFamily="18" charset="0"/>
              </a:rPr>
              <a:t>a girl and a garden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in a chant.</a:t>
            </a:r>
            <a:endParaRPr lang="pt-BR" sz="2500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INPUT.</a:t>
            </a:r>
          </a:p>
          <a:p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Language</a:t>
            </a: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5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500">
                <a:latin typeface="Times New Roman" pitchFamily="18" charset="0"/>
                <a:cs typeface="Times New Roman" pitchFamily="18" charset="0"/>
              </a:rPr>
              <a:t>Sound /g/</a:t>
            </a:r>
          </a:p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Vocabulary: </a:t>
            </a:r>
            <a:r>
              <a:rPr lang="pt-BR" sz="25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girl, goat, gate</a:t>
            </a:r>
            <a:r>
              <a:rPr lang="pt-BR" sz="25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5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garden</a:t>
            </a:r>
          </a:p>
          <a:p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Resources/Material</a:t>
            </a: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500">
                <a:latin typeface="Times New Roman" pitchFamily="18" charset="0"/>
                <a:cs typeface="Times New Roman" pitchFamily="18" charset="0"/>
              </a:rPr>
              <a:t>Student’s book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p.31 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500">
                <a:latin typeface="Times New Roman" pitchFamily="18" charset="0"/>
                <a:cs typeface="Times New Roman" pitchFamily="18" charset="0"/>
              </a:rPr>
              <a:t>Flashcards for Unit 7  </a:t>
            </a:r>
          </a:p>
          <a:p>
            <a:pPr lvl="0"/>
            <a:r>
              <a:rPr lang="en-US" sz="2500">
                <a:latin typeface="Times New Roman" pitchFamily="18" charset="0"/>
                <a:cs typeface="Times New Roman" pitchFamily="18" charset="0"/>
              </a:rPr>
              <a:t>Poster for Unit 7 </a:t>
            </a:r>
          </a:p>
          <a:p>
            <a:pPr lvl="0"/>
            <a:r>
              <a:rPr lang="en-US" sz="2500">
                <a:latin typeface="Times New Roman" pitchFamily="18" charset="0"/>
                <a:cs typeface="Times New Roman" pitchFamily="18" charset="0"/>
              </a:rPr>
              <a:t>Teacher’s guide pp. 72-74</a:t>
            </a:r>
          </a:p>
          <a:p>
            <a:pPr lvl="0"/>
            <a:r>
              <a:rPr lang="en-US" sz="2500">
                <a:latin typeface="Times New Roman" pitchFamily="18" charset="0"/>
                <a:cs typeface="Times New Roman" pitchFamily="18" charset="0"/>
              </a:rPr>
              <a:t>Computer, projector</a:t>
            </a:r>
          </a:p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4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726374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1707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7400"/>
            <a:ext cx="1554275" cy="1551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13396"/>
            <a:ext cx="1450859" cy="1448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01769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.VnCooper" pitchFamily="34" charset="0"/>
              </a:rPr>
              <a:t>1. Listen and repeat.</a:t>
            </a:r>
            <a:endParaRPr lang="en-US" sz="4800">
              <a:solidFill>
                <a:srgbClr val="FF0000"/>
              </a:solidFill>
              <a:latin typeface=".VnCoop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g</a:t>
            </a:r>
            <a:endParaRPr lang="en-US" sz="166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4" name="G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9638" y="4800601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arden</a:t>
            </a:r>
          </a:p>
        </p:txBody>
      </p:sp>
      <p:pic>
        <p:nvPicPr>
          <p:cNvPr id="5" name="garden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9312" y="1295400"/>
            <a:ext cx="319088" cy="31908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3581400" y="1828800"/>
            <a:ext cx="544950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ate</a:t>
            </a:r>
          </a:p>
        </p:txBody>
      </p:sp>
      <p:pic>
        <p:nvPicPr>
          <p:cNvPr id="4" name="gat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3926" y="1295401"/>
            <a:ext cx="334963" cy="334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785" y="1752600"/>
            <a:ext cx="7030431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spc="300" dirty="0">
                <a:latin typeface=".VnAvant" panose="020B7200000000000000" pitchFamily="34" charset="0"/>
              </a:rPr>
              <a:t>irl</a:t>
            </a:r>
          </a:p>
        </p:txBody>
      </p:sp>
      <p:pic>
        <p:nvPicPr>
          <p:cNvPr id="4" name="girl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9800" y="1355725"/>
            <a:ext cx="381000" cy="381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4267200" y="1878121"/>
            <a:ext cx="3962400" cy="48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823</Words>
  <Application>Microsoft Office PowerPoint</Application>
  <PresentationFormat>Custom</PresentationFormat>
  <Paragraphs>155</Paragraphs>
  <Slides>25</Slides>
  <Notes>14</Notes>
  <HiddenSlides>0</HiddenSlides>
  <MMClips>8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2_Office Theme</vt:lpstr>
      <vt:lpstr>PowerPoint Presentation</vt:lpstr>
      <vt:lpstr> Unit 7 :                   In the garden                     Lesson 1 + Lesson 2 </vt:lpstr>
      <vt:lpstr>PowerPoint Presentation</vt:lpstr>
      <vt:lpstr>Warm-up</vt:lpstr>
      <vt:lpstr>PowerPoint Presentation</vt:lpstr>
      <vt:lpstr>PowerPoint Presentation</vt:lpstr>
      <vt:lpstr>garden</vt:lpstr>
      <vt:lpstr>gate</vt:lpstr>
      <vt:lpstr>girl</vt:lpstr>
      <vt:lpstr>goat</vt:lpstr>
      <vt:lpstr>PowerPoint Presentation</vt:lpstr>
      <vt:lpstr> GAME</vt:lpstr>
      <vt:lpstr>garden</vt:lpstr>
      <vt:lpstr>gate</vt:lpstr>
      <vt:lpstr>girl</vt:lpstr>
      <vt:lpstr>goat</vt:lpstr>
      <vt:lpstr>PowerPoint Presentation</vt:lpstr>
      <vt:lpstr>PowerPoint Presentation</vt:lpstr>
      <vt:lpstr>PowerPoint Presentation</vt:lpstr>
      <vt:lpstr>4. Listen and tick</vt:lpstr>
      <vt:lpstr>PowerPoint Presentation</vt:lpstr>
      <vt:lpstr>Goodbye</vt:lpstr>
      <vt:lpstr>Goodbye</vt:lpstr>
      <vt:lpstr>Goodbye</vt:lpstr>
      <vt:lpstr>Goodbye</vt:lpstr>
    </vt:vector>
  </TitlesOfParts>
  <Company>Updatesofts Forums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Admin</cp:lastModifiedBy>
  <cp:revision>41</cp:revision>
  <dcterms:created xsi:type="dcterms:W3CDTF">2019-11-28T03:59:29Z</dcterms:created>
  <dcterms:modified xsi:type="dcterms:W3CDTF">2024-11-29T07:56:00Z</dcterms:modified>
</cp:coreProperties>
</file>