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6" r:id="rId3"/>
    <p:sldMasterId id="2147483708" r:id="rId4"/>
  </p:sldMasterIdLst>
  <p:notesMasterIdLst>
    <p:notesMasterId r:id="rId38"/>
  </p:notesMasterIdLst>
  <p:sldIdLst>
    <p:sldId id="326" r:id="rId5"/>
    <p:sldId id="298" r:id="rId6"/>
    <p:sldId id="331" r:id="rId7"/>
    <p:sldId id="300" r:id="rId8"/>
    <p:sldId id="266" r:id="rId9"/>
    <p:sldId id="267" r:id="rId10"/>
    <p:sldId id="268" r:id="rId11"/>
    <p:sldId id="269" r:id="rId12"/>
    <p:sldId id="320" r:id="rId13"/>
    <p:sldId id="276" r:id="rId14"/>
    <p:sldId id="275" r:id="rId15"/>
    <p:sldId id="277" r:id="rId16"/>
    <p:sldId id="278" r:id="rId17"/>
    <p:sldId id="279" r:id="rId18"/>
    <p:sldId id="321" r:id="rId19"/>
    <p:sldId id="283" r:id="rId20"/>
    <p:sldId id="284" r:id="rId21"/>
    <p:sldId id="285" r:id="rId22"/>
    <p:sldId id="286" r:id="rId23"/>
    <p:sldId id="287" r:id="rId24"/>
    <p:sldId id="290" r:id="rId25"/>
    <p:sldId id="291" r:id="rId26"/>
    <p:sldId id="292" r:id="rId27"/>
    <p:sldId id="293" r:id="rId28"/>
    <p:sldId id="294" r:id="rId29"/>
    <p:sldId id="327" r:id="rId30"/>
    <p:sldId id="328" r:id="rId31"/>
    <p:sldId id="329" r:id="rId32"/>
    <p:sldId id="330" r:id="rId33"/>
    <p:sldId id="305" r:id="rId34"/>
    <p:sldId id="306" r:id="rId35"/>
    <p:sldId id="307" r:id="rId36"/>
    <p:sldId id="308" r:id="rId37"/>
  </p:sldIdLst>
  <p:sldSz cx="12192000" cy="6858000"/>
  <p:notesSz cx="6858000" cy="9144000"/>
  <p:embeddedFontLs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.VnCooper" pitchFamily="34" charset="0"/>
      <p:regular r:id="rId43"/>
    </p:embeddedFont>
    <p:embeddedFont>
      <p:font typeface=".VnAvant" pitchFamily="34" charset="0"/>
      <p:regular r:id="rId44"/>
      <p:bold r:id="rId45"/>
      <p:italic r:id="rId46"/>
      <p:boldItalic r:id="rId47"/>
    </p:embeddedFont>
    <p:embeddedFont>
      <p:font typeface="Calibri Light" charset="0"/>
      <p:regular r:id="rId48"/>
      <p:italic r:id="rId49"/>
    </p:embeddedFont>
    <p:embeddedFont>
      <p:font typeface="Candara Light" charset="0"/>
      <p:regular r:id="rId50"/>
      <p:italic r:id="rId51"/>
    </p:embeddedFont>
  </p:embeddedFontLst>
  <p:defaultTextStyle>
    <a:defPPr>
      <a:defRPr lang="en-US"/>
    </a:defPPr>
    <a:lvl1pPr marL="0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6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3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2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5C55EB-2C4B-3847-9F26-299DB984E984}">
          <p14:sldIdLst>
            <p14:sldId id="326"/>
            <p14:sldId id="298"/>
            <p14:sldId id="331"/>
          </p14:sldIdLst>
        </p14:section>
        <p14:section name="Warm-up" id="{D7B52216-9C85-3C4D-8C36-7627125A090D}">
          <p14:sldIdLst>
            <p14:sldId id="300"/>
            <p14:sldId id="266"/>
            <p14:sldId id="267"/>
            <p14:sldId id="268"/>
            <p14:sldId id="269"/>
          </p14:sldIdLst>
        </p14:section>
        <p14:section name="Listen and repeat" id="{674C6DFD-DC61-EF4D-81C7-B81766BF7687}">
          <p14:sldIdLst>
            <p14:sldId id="320"/>
            <p14:sldId id="276"/>
            <p14:sldId id="275"/>
            <p14:sldId id="277"/>
            <p14:sldId id="278"/>
            <p14:sldId id="279"/>
          </p14:sldIdLst>
        </p14:section>
        <p14:section name="Point and say" id="{20F18708-447C-5644-8681-A3C48D91D07B}">
          <p14:sldIdLst>
            <p14:sldId id="321"/>
          </p14:sldIdLst>
        </p14:section>
        <p14:section name="Game" id="{16CA8C6A-ED7E-CE40-B728-BEA0499E4ACA}">
          <p14:sldIdLst>
            <p14:sldId id="283"/>
            <p14:sldId id="284"/>
            <p14:sldId id="285"/>
            <p14:sldId id="286"/>
            <p14:sldId id="287"/>
            <p14:sldId id="290"/>
            <p14:sldId id="291"/>
            <p14:sldId id="292"/>
            <p14:sldId id="293"/>
            <p14:sldId id="294"/>
            <p14:sldId id="327"/>
            <p14:sldId id="328"/>
            <p14:sldId id="329"/>
            <p14:sldId id="330"/>
          </p14:sldIdLst>
        </p14:section>
        <p14:section name="Wrap-up" id="{E6D7B93F-8668-8047-AF12-053DD6CA7CBA}">
          <p14:sldIdLst>
            <p14:sldId id="305"/>
            <p14:sldId id="306"/>
            <p14:sldId id="307"/>
            <p14:sldId id="30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5025" autoAdjust="0"/>
  </p:normalViewPr>
  <p:slideViewPr>
    <p:cSldViewPr>
      <p:cViewPr varScale="1">
        <p:scale>
          <a:sx n="70" d="100"/>
          <a:sy n="70" d="100"/>
        </p:scale>
        <p:origin x="-7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3D25-0E2E-40C7-85C8-E8D24E697A3B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068A8-C386-4CDF-A0C5-BF390C788E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97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6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3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2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the unit, pupils will be able to: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chips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chant.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recognize the words in different situations when listening.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use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talk about someone’s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favourite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food/drinks.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song with the structure “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like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</a:p>
          <a:p>
            <a:pPr marL="0" indent="0">
              <a:buFontTx/>
              <a:buNone/>
            </a:pP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lesson 1, pupils will be able to: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food/drinks (chicken, chips, fish and milk) in the picture and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fish, milk.</a:t>
            </a:r>
            <a:b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pPr marL="0" indent="0">
              <a:buFontTx/>
              <a:buNone/>
            </a:pPr>
            <a:endParaRPr lang="en-US" dirty="0">
              <a:effectLst/>
            </a:endParaRP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0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Read. Listen and repeat the chant.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 mins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 the chant on slide. Whole class read together.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audio. Pupils listen through, then listen and repeat.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then chant and clap along.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chant in teams. </a:t>
            </a: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5B514-C6A6-4DD6-A832-E861ED01E49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19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5B514-C6A6-4DD6-A832-E861ED01E49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3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Hungry Bobby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Help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feel happy at the beginning of the lesson.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Review vocabulary of previous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</a:p>
          <a:p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picture covered partly by a wheel turning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360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clockwise.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calls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each team in a turn.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look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say the word. Faster team gets 2 stars, the others get 1 star.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has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whole class read the word out loud at the end of a turn.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vocabulary of the lesson on slide.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goodbye.</a:t>
            </a:r>
            <a:r>
              <a:rPr lang="x-none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26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12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87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71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</a:t>
            </a:r>
            <a:r>
              <a:rPr lang="en-US" b="1" dirty="0" smtClean="0"/>
              <a:t>repeat </a:t>
            </a:r>
            <a:r>
              <a:rPr lang="en-US" dirty="0"/>
              <a:t>is divided </a:t>
            </a:r>
            <a:r>
              <a:rPr lang="en-US" b="0" dirty="0"/>
              <a:t>into 3 steps.</a:t>
            </a:r>
          </a:p>
          <a:p>
            <a:endParaRPr lang="en-US" dirty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n-US" baseline="0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Pupils identify and pronounce /</a:t>
            </a:r>
            <a:r>
              <a:rPr lang="en-US" baseline="0" dirty="0" err="1" smtClean="0"/>
              <a:t>i</a:t>
            </a:r>
            <a:r>
              <a:rPr lang="en-US" baseline="0" dirty="0" smtClean="0"/>
              <a:t>/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Pupils identify and pronounce the sound /</a:t>
            </a:r>
            <a:r>
              <a:rPr lang="en-US" baseline="0" dirty="0" err="1" smtClean="0"/>
              <a:t>i</a:t>
            </a:r>
            <a:r>
              <a:rPr lang="en-US" baseline="0" dirty="0" smtClean="0"/>
              <a:t>/ in four new words: </a:t>
            </a:r>
            <a:r>
              <a:rPr lang="en-US" i="1" baseline="0" dirty="0" smtClean="0"/>
              <a:t>fish, chips, milk, chicken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105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Lead-in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mins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are able to identify and pronounce sound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letter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on slide and asks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letter is this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 does this make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x-none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pronounces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upils listen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repeat. (as a class/ teams)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we are going to learn 4 words that have the sound 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/.</a:t>
            </a:r>
            <a:r>
              <a:rPr lang="x-none" i="1" dirty="0">
                <a:effectLst/>
              </a:rPr>
              <a:t> </a:t>
            </a:r>
            <a:endParaRPr lang="en-US" i="1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43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Listen and repeat vocabulary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mins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are able to identify and pronounce 4 words: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fish, chips, milk, chicken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 pictures on slide and says the words.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each sound of the word separately, for example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f-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listen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repeat. </a:t>
            </a:r>
          </a:p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 mins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checks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pronunciation (as teams).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sticks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flashcards and word cards on the board randomly.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has pupils go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board and put word cards under the matching flashcards.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checks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pronunciation individually.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points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 picture and has 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word.</a:t>
            </a:r>
            <a:r>
              <a:rPr lang="x-none" dirty="0">
                <a:effectLst/>
              </a:rPr>
              <a:t> </a:t>
            </a:r>
            <a:endParaRPr lang="en-US" dirty="0"/>
          </a:p>
          <a:p>
            <a:pPr marL="0" indent="0">
              <a:buFontTx/>
              <a:buNone/>
            </a:pP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29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31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 to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food/drinks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the picture and say the sound of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words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fish, milk.</a:t>
            </a:r>
            <a:b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Listen, point and repeat 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are able to point to the correct picture and pronounce the words.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audio.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 and point only.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listen, point and repeat.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repeat the words as a class and teams. </a:t>
            </a:r>
          </a:p>
          <a:p>
            <a:pPr marL="0" indent="0">
              <a:buFontTx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Listen, point and repeat (in pairs) 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pairs: 1 pupil points, 1 pupil says the words. </a:t>
            </a:r>
            <a:endParaRPr lang="x-non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goes around the class and gives feedback on pupils’ pronunciation. 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782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8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0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83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10032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01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26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80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2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65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16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23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06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14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44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11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0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54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3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58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62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15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3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14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05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62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13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988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15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72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63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943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7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143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527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26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624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759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9340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8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3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1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7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17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45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3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1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1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02-Nov-24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1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133607"/>
            <a:ext cx="8229600" cy="3992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600" b="1" dirty="0" err="1">
                <a:solidFill>
                  <a:srgbClr val="FF0000"/>
                </a:solidFill>
                <a:latin typeface="+mj-lt"/>
              </a:rPr>
              <a:t>i</a:t>
            </a:r>
            <a:endParaRPr lang="en-US" sz="16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I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4726" y="4480726"/>
            <a:ext cx="319881" cy="3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latin typeface=".VnAvant" panose="020B7200000000000000" pitchFamily="34" charset="0"/>
              </a:rPr>
              <a:t>ch</a:t>
            </a:r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dirty="0">
                <a:latin typeface=".VnAvant" panose="020B7200000000000000" pitchFamily="34" charset="0"/>
              </a:rPr>
              <a:t>cken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54234" y="1280319"/>
            <a:ext cx="7283532" cy="4548156"/>
            <a:chOff x="930234" y="1280319"/>
            <a:chExt cx="7283532" cy="454815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9" t="19820" r="14663" b="19307"/>
            <a:stretch/>
          </p:blipFill>
          <p:spPr bwMode="auto">
            <a:xfrm>
              <a:off x="930234" y="2209800"/>
              <a:ext cx="7283532" cy="361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chicken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4419600" y="1280319"/>
              <a:ext cx="396081" cy="396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699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ps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797979" y="1295407"/>
            <a:ext cx="4596055" cy="5443151"/>
            <a:chOff x="2273972" y="1295400"/>
            <a:chExt cx="4596055" cy="544315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0" t="13693" r="27534" b="10270"/>
            <a:stretch/>
          </p:blipFill>
          <p:spPr bwMode="auto">
            <a:xfrm>
              <a:off x="2273972" y="1752600"/>
              <a:ext cx="4596055" cy="498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chips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412455" y="1295400"/>
              <a:ext cx="319088" cy="319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029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f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sh</a:t>
            </a:r>
          </a:p>
        </p:txBody>
      </p:sp>
      <p:pic>
        <p:nvPicPr>
          <p:cNvPr id="5" name="fis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7" y="1295407"/>
            <a:ext cx="365125" cy="365125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2438400" y="1945843"/>
            <a:ext cx="7664266" cy="416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73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m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lk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88722" y="1357312"/>
            <a:ext cx="3205448" cy="5535324"/>
            <a:chOff x="3064722" y="1357312"/>
            <a:chExt cx="3205448" cy="5535324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88" t="12972" r="33233" b="8649"/>
            <a:stretch/>
          </p:blipFill>
          <p:spPr bwMode="auto">
            <a:xfrm>
              <a:off x="3064722" y="2209800"/>
              <a:ext cx="3205448" cy="4682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milk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507902" y="1357312"/>
              <a:ext cx="319088" cy="319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88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483499"/>
            <a:ext cx="1451482" cy="144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638" y="2563778"/>
            <a:ext cx="1288235" cy="12882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1143000"/>
            <a:ext cx="1028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0000"/>
                </a:solidFill>
                <a:latin typeface=".VnCooper" pitchFamily="34" charset="0"/>
              </a:rPr>
              <a:t>2. Point and say.</a:t>
            </a:r>
            <a:endParaRPr lang="en-US" sz="8000">
              <a:solidFill>
                <a:srgbClr val="FF0000"/>
              </a:solidFill>
              <a:latin typeface=".VnCoop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97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341451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3136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29261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269639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pPr algn="l"/>
            <a:r>
              <a:rPr lang="en-US" sz="6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Unit 5</a:t>
            </a:r>
            <a:r>
              <a:rPr lang="en-US" sz="6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6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fish and </a:t>
            </a:r>
            <a:r>
              <a:rPr lang="en-US" sz="6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chip </a:t>
            </a:r>
            <a:r>
              <a:rPr lang="en-US" sz="6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shop</a:t>
            </a:r>
            <a:br>
              <a:rPr lang="en-US" sz="6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Lesson 1 + Lesson 2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76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315891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1821323" y="4610602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2450193" y="1405770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1316" y="3467595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34618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50742" y="4724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f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15200" y="1419144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m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9947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2450193" y="1405770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4857850"/>
            <a:ext cx="4267200" cy="1143000"/>
          </a:xfrm>
        </p:spPr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34618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691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4419600"/>
            <a:ext cx="4122284" cy="1143000"/>
          </a:xfrm>
        </p:spPr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34618" y="1382104"/>
            <a:ext cx="30945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pc="300" dirty="0">
                <a:latin typeface=".VnAvant" panose="020B7200000000000000" pitchFamily="34" charset="0"/>
              </a:rPr>
              <a:t>ch</a:t>
            </a:r>
            <a:r>
              <a:rPr lang="en-US" sz="80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217222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1821323" y="4610602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1316" y="3467595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39988" y="1330149"/>
            <a:ext cx="30380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pc="300" dirty="0">
                <a:latin typeface=".VnAvant" panose="020B7200000000000000" pitchFamily="34" charset="0"/>
              </a:rPr>
              <a:t>ch</a:t>
            </a:r>
            <a:r>
              <a:rPr lang="en-US" sz="80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75482" y="4724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f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2542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52600" y="4495800"/>
            <a:ext cx="4579484" cy="1143000"/>
          </a:xfrm>
        </p:spPr>
        <p:txBody>
          <a:bodyPr>
            <a:noAutofit/>
          </a:bodyPr>
          <a:lstStyle/>
          <a:p>
            <a:r>
              <a:rPr lang="en-US" sz="8000" b="1" dirty="0">
                <a:latin typeface=".VnAvant" panose="020B7200000000000000" pitchFamily="34" charset="0"/>
              </a:rPr>
              <a:t>ch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61337" y="1600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.VnAvant" panose="020B7200000000000000" pitchFamily="34" charset="0"/>
              </a:rPr>
              <a:t>ch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208189" y="5105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atin typeface=".VnAvant" panose="020B7200000000000000" pitchFamily="34" charset="0"/>
              </a:rPr>
              <a:t>f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208189" y="6858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atin typeface=".VnAvant" panose="020B7200000000000000" pitchFamily="34" charset="0"/>
              </a:rPr>
              <a:t>m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latin typeface=".VnAvant" panose="020B7200000000000000" pitchFamily="34" charset="0"/>
              </a:rPr>
              <a:t>lk</a:t>
            </a:r>
          </a:p>
        </p:txBody>
      </p:sp>
    </p:spTree>
    <p:extLst>
      <p:ext uri="{BB962C8B-B14F-4D97-AF65-F5344CB8AC3E}">
        <p14:creationId xmlns:p14="http://schemas.microsoft.com/office/powerpoint/2010/main" val="42542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600200"/>
            <a:ext cx="1099211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smtClean="0">
                <a:solidFill>
                  <a:srgbClr val="FF0000"/>
                </a:solidFill>
                <a:latin typeface=".VnCooper" pitchFamily="34" charset="0"/>
              </a:rPr>
              <a:t>4. Listen and chant.</a:t>
            </a:r>
            <a:endParaRPr lang="en-US" sz="8000">
              <a:solidFill>
                <a:srgbClr val="FF0000"/>
              </a:solidFill>
              <a:latin typeface=".VnCooper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352800" y="3200400"/>
            <a:ext cx="4067632" cy="1950247"/>
            <a:chOff x="3457184" y="1635495"/>
            <a:chExt cx="5423509" cy="26003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184" y="1714419"/>
              <a:ext cx="2526082" cy="252140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540" y="1635495"/>
              <a:ext cx="2605153" cy="260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374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chant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3"/>
            <a:ext cx="37338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  <a:r>
              <a:rPr lang="en-US" spc="300" dirty="0">
                <a:latin typeface=".VnAvant" panose="020B7200000000000000" pitchFamily="34" charset="0"/>
              </a:rPr>
              <a:t> and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  <a:r>
              <a:rPr lang="en-US" spc="300" dirty="0">
                <a:latin typeface=".VnAvant" panose="020B7200000000000000" pitchFamily="34" charset="0"/>
              </a:rPr>
              <a:t> and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ps.</a:t>
            </a:r>
          </a:p>
          <a:p>
            <a:pPr marL="0" indent="0">
              <a:buNone/>
            </a:pPr>
            <a:endParaRPr lang="en-US" spc="300" dirty="0">
              <a:latin typeface=".VnAvant" panose="020B7200000000000000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19800" y="1600203"/>
            <a:ext cx="441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  <a:r>
              <a:rPr lang="en-US" spc="300" dirty="0">
                <a:latin typeface=".VnAvant" panose="020B7200000000000000" pitchFamily="34" charset="0"/>
              </a:rPr>
              <a:t> and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  <a:r>
              <a:rPr lang="en-US" spc="300" dirty="0">
                <a:latin typeface=".VnAvant" panose="020B7200000000000000" pitchFamily="34" charset="0"/>
              </a:rPr>
              <a:t> and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cken.</a:t>
            </a:r>
          </a:p>
          <a:p>
            <a:pPr marL="0" indent="0">
              <a:buNone/>
            </a:pPr>
            <a:endParaRPr lang="en-US" spc="300" dirty="0">
              <a:latin typeface=".VnAvant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28800" y="1600200"/>
            <a:ext cx="3886200" cy="4114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943600" y="1524000"/>
            <a:ext cx="4495800" cy="4220424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027_U5_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3" y="685803"/>
            <a:ext cx="334963" cy="3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4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3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77542" y="2971800"/>
            <a:ext cx="4161575" cy="1969000"/>
            <a:chOff x="3519814" y="2155629"/>
            <a:chExt cx="5548767" cy="26253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14" y="2209547"/>
              <a:ext cx="2576186" cy="257141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377" y="2155629"/>
              <a:ext cx="2630204" cy="2625333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609600" y="1219200"/>
            <a:ext cx="1074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Cooper" pitchFamily="34" charset="0"/>
              </a:rPr>
              <a:t>4. Listen </a:t>
            </a:r>
            <a:r>
              <a:rPr lang="en-US" sz="8000" b="1">
                <a:solidFill>
                  <a:srgbClr val="FF0000"/>
                </a:solidFill>
                <a:latin typeface=".VnCooper" pitchFamily="34" charset="0"/>
              </a:rPr>
              <a:t>and </a:t>
            </a:r>
            <a:r>
              <a:rPr lang="en-US" sz="8000" b="1" smtClean="0">
                <a:solidFill>
                  <a:srgbClr val="FF0000"/>
                </a:solidFill>
                <a:latin typeface=".VnCooper" pitchFamily="34" charset="0"/>
              </a:rPr>
              <a:t>tick.</a:t>
            </a:r>
            <a:endParaRPr lang="en-US" sz="8000" b="1">
              <a:solidFill>
                <a:srgbClr val="FF0000"/>
              </a:solidFill>
              <a:latin typeface=".VnCoop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00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Listen and tick</a:t>
            </a:r>
          </a:p>
        </p:txBody>
      </p:sp>
      <p:pic>
        <p:nvPicPr>
          <p:cNvPr id="7" name="Track 028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851" y="1628932"/>
            <a:ext cx="7143751" cy="5232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3200400"/>
            <a:ext cx="5334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5867400"/>
            <a:ext cx="533400" cy="533400"/>
          </a:xfrm>
          <a:prstGeom prst="rect">
            <a:avLst/>
          </a:prstGeom>
        </p:spPr>
      </p:pic>
      <p:pic>
        <p:nvPicPr>
          <p:cNvPr id="8" name="Track 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81656" y="838200"/>
            <a:ext cx="352344" cy="3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7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7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1565"/>
            <a:ext cx="121920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By </a:t>
            </a:r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to:</a:t>
            </a:r>
          </a:p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r>
              <a:rPr lang="pt-BR" sz="2400" smtClean="0">
                <a:latin typeface="Times New Roman" pitchFamily="18" charset="0"/>
                <a:cs typeface="Times New Roman" pitchFamily="18" charset="0"/>
              </a:rPr>
              <a:t>- pronounce 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the sound of the letter </a:t>
            </a:r>
            <a:r>
              <a:rPr lang="pt-BR" sz="2400" i="1">
                <a:latin typeface="Times New Roman" pitchFamily="18" charset="0"/>
                <a:cs typeface="Times New Roman" pitchFamily="18" charset="0"/>
              </a:rPr>
              <a:t>I/i 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in isolation. 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smtClean="0">
                <a:latin typeface="Times New Roman" pitchFamily="18" charset="0"/>
                <a:cs typeface="Times New Roman" pitchFamily="18" charset="0"/>
              </a:rPr>
              <a:t>- say </a:t>
            </a:r>
            <a:r>
              <a:rPr lang="pt-BR" sz="2400">
                <a:latin typeface="Times New Roman" pitchFamily="18" charset="0"/>
                <a:cs typeface="Times New Roman" pitchFamily="18" charset="0"/>
              </a:rPr>
              <a:t>the words </a:t>
            </a:r>
            <a:r>
              <a:rPr lang="pt-BR" sz="2400" i="1">
                <a:latin typeface="Times New Roman" pitchFamily="18" charset="0"/>
                <a:cs typeface="Times New Roman" pitchFamily="18" charset="0"/>
              </a:rPr>
              <a:t>chicken, chips, fish, </a:t>
            </a:r>
            <a:r>
              <a:rPr lang="pt-BR" sz="2400" i="1">
                <a:latin typeface="Times New Roman" pitchFamily="18" charset="0"/>
                <a:cs typeface="Times New Roman" pitchFamily="18" charset="0"/>
              </a:rPr>
              <a:t>milk</a:t>
            </a:r>
            <a:r>
              <a:rPr lang="pt-BR" sz="2400" i="1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Sound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/i/</a:t>
            </a:r>
          </a:p>
          <a:p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Vocabulary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pt-BR" sz="2400" i="1" smtClean="0">
                <a:latin typeface="Times New Roman" pitchFamily="18" charset="0"/>
                <a:cs typeface="Times New Roman" pitchFamily="18" charset="0"/>
              </a:rPr>
              <a:t>chicken</a:t>
            </a:r>
            <a:r>
              <a:rPr lang="pt-BR" sz="2400" i="1">
                <a:latin typeface="Times New Roman" pitchFamily="18" charset="0"/>
                <a:cs typeface="Times New Roman" pitchFamily="18" charset="0"/>
              </a:rPr>
              <a:t>, chips, fish, milk</a:t>
            </a:r>
            <a:endParaRPr lang="pt-BR" sz="2400" i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General competencies.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Listening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listen and number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Critical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thinking: read and match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communication: let’s play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&amp; independent learning: perform listening tasks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and collaboration: work in pairs or groups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Sociability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talk to each other, say good words to others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Kindness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help partners to complete learning tasks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Diligence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complete learning tasks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Honesty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tell the truth about feelings and emotions</a:t>
            </a:r>
          </a:p>
        </p:txBody>
      </p:sp>
    </p:spTree>
    <p:extLst>
      <p:ext uri="{BB962C8B-B14F-4D97-AF65-F5344CB8AC3E}">
        <p14:creationId xmlns:p14="http://schemas.microsoft.com/office/powerpoint/2010/main" val="74834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658489" y="1905000"/>
            <a:ext cx="2614295" cy="283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82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946" y="2564885"/>
            <a:ext cx="3105583" cy="17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7291939" y="2562986"/>
            <a:ext cx="3065688" cy="17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73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7756840" y="2057400"/>
            <a:ext cx="219070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07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80623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2043671"/>
            <a:ext cx="4876800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  <a:latin typeface="Candara Light" panose="020E0502030303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0975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desk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2" t="14915" r="19447" b="11924"/>
          <a:stretch/>
        </p:blipFill>
        <p:spPr bwMode="auto">
          <a:xfrm>
            <a:off x="3657607" y="1637175"/>
            <a:ext cx="4968973" cy="410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056" y="1426562"/>
            <a:ext cx="5869551" cy="4678524"/>
          </a:xfrm>
          <a:prstGeom prst="rect">
            <a:avLst/>
          </a:prstGeom>
        </p:spPr>
      </p:pic>
      <p:sp>
        <p:nvSpPr>
          <p:cNvPr id="4" name="Pie 3"/>
          <p:cNvSpPr/>
          <p:nvPr/>
        </p:nvSpPr>
        <p:spPr>
          <a:xfrm>
            <a:off x="2514600" y="-1524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3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926" y="1616083"/>
            <a:ext cx="4795474" cy="3829395"/>
          </a:xfrm>
          <a:prstGeom prst="rect">
            <a:avLst/>
          </a:prstGeom>
        </p:spPr>
      </p:pic>
      <p:sp>
        <p:nvSpPr>
          <p:cNvPr id="8" name="Pie 7"/>
          <p:cNvSpPr/>
          <p:nvPr/>
        </p:nvSpPr>
        <p:spPr>
          <a:xfrm>
            <a:off x="2667000" y="-762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door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4" t="14708" r="22139" b="9965"/>
          <a:stretch/>
        </p:blipFill>
        <p:spPr bwMode="auto">
          <a:xfrm>
            <a:off x="4073349" y="1861249"/>
            <a:ext cx="4307852" cy="39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e 6"/>
          <p:cNvSpPr/>
          <p:nvPr/>
        </p:nvSpPr>
        <p:spPr>
          <a:xfrm>
            <a:off x="2667000" y="762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duck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2" t="13608" r="26392" b="9416"/>
          <a:stretch/>
        </p:blipFill>
        <p:spPr bwMode="auto">
          <a:xfrm>
            <a:off x="4152114" y="1685412"/>
            <a:ext cx="4192572" cy="426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e 7"/>
          <p:cNvSpPr/>
          <p:nvPr/>
        </p:nvSpPr>
        <p:spPr>
          <a:xfrm>
            <a:off x="2895600" y="76200"/>
            <a:ext cx="7010400" cy="6477000"/>
          </a:xfrm>
          <a:prstGeom prst="pie">
            <a:avLst>
              <a:gd name="adj1" fmla="val 18577115"/>
              <a:gd name="adj2" fmla="val 1620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5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95600"/>
            <a:ext cx="1554275" cy="1551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813764"/>
            <a:ext cx="1450859" cy="14481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399" y="1295400"/>
            <a:ext cx="11430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rgbClr val="FF0000"/>
                </a:solidFill>
                <a:latin typeface=".VnCooper" pitchFamily="34" charset="0"/>
              </a:rPr>
              <a:t>1. Listen and repeat.</a:t>
            </a:r>
            <a:endParaRPr lang="en-US" sz="7200">
              <a:solidFill>
                <a:srgbClr val="FF0000"/>
              </a:solidFill>
              <a:latin typeface=".VnCoop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96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779</Words>
  <Application>Microsoft Office PowerPoint</Application>
  <PresentationFormat>Custom</PresentationFormat>
  <Paragraphs>185</Paragraphs>
  <Slides>33</Slides>
  <Notes>23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.VnCooper</vt:lpstr>
      <vt:lpstr>.VnAvant</vt:lpstr>
      <vt:lpstr>Calibri Light</vt:lpstr>
      <vt:lpstr>Times New Roman</vt:lpstr>
      <vt:lpstr>Candara Light</vt:lpstr>
      <vt:lpstr>Office Theme</vt:lpstr>
      <vt:lpstr>1_Office Theme</vt:lpstr>
      <vt:lpstr>2_Office Theme</vt:lpstr>
      <vt:lpstr>3_Office Theme</vt:lpstr>
      <vt:lpstr>PowerPoint Presentation</vt:lpstr>
      <vt:lpstr>Unit 5: At the fish and chip shop                 Lesson 1 + Lesson 2</vt:lpstr>
      <vt:lpstr>PowerPoint Presentation</vt:lpstr>
      <vt:lpstr>Warm-up</vt:lpstr>
      <vt:lpstr>desk</vt:lpstr>
      <vt:lpstr>dog</vt:lpstr>
      <vt:lpstr>door</vt:lpstr>
      <vt:lpstr>duck</vt:lpstr>
      <vt:lpstr>PowerPoint Presentation</vt:lpstr>
      <vt:lpstr>PowerPoint Presentation</vt:lpstr>
      <vt:lpstr>chicken</vt:lpstr>
      <vt:lpstr>chips</vt:lpstr>
      <vt:lpstr>fish</vt:lpstr>
      <vt:lpstr>milk</vt:lpstr>
      <vt:lpstr>PowerPoint Presentation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PowerPoint Presentation</vt:lpstr>
      <vt:lpstr>Listen and chant</vt:lpstr>
      <vt:lpstr>PowerPoint Presentation</vt:lpstr>
      <vt:lpstr>Listen and tick</vt:lpstr>
      <vt:lpstr>Goodbye</vt:lpstr>
      <vt:lpstr>Goodbye</vt:lpstr>
      <vt:lpstr>Goodbye</vt:lpstr>
      <vt:lpstr>Goodbye</vt:lpstr>
    </vt:vector>
  </TitlesOfParts>
  <Company>Updatesofts Forums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In the fish and chips shop</dc:title>
  <dc:creator>DANKO</dc:creator>
  <cp:lastModifiedBy>Admin</cp:lastModifiedBy>
  <cp:revision>49</cp:revision>
  <dcterms:created xsi:type="dcterms:W3CDTF">2019-11-26T08:31:42Z</dcterms:created>
  <dcterms:modified xsi:type="dcterms:W3CDTF">2024-11-02T00:27:37Z</dcterms:modified>
</cp:coreProperties>
</file>