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42" r:id="rId2"/>
    <p:sldId id="256" r:id="rId3"/>
    <p:sldId id="347" r:id="rId4"/>
    <p:sldId id="261" r:id="rId5"/>
    <p:sldId id="325" r:id="rId6"/>
    <p:sldId id="326" r:id="rId7"/>
    <p:sldId id="321" r:id="rId8"/>
    <p:sldId id="327" r:id="rId9"/>
    <p:sldId id="319" r:id="rId10"/>
    <p:sldId id="341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20" r:id="rId25"/>
    <p:sldId id="270" r:id="rId26"/>
    <p:sldId id="343" r:id="rId27"/>
    <p:sldId id="344" r:id="rId28"/>
    <p:sldId id="345" r:id="rId29"/>
    <p:sldId id="346" r:id="rId30"/>
    <p:sldId id="269" r:id="rId31"/>
    <p:sldId id="298" r:id="rId32"/>
    <p:sldId id="299" r:id="rId33"/>
    <p:sldId id="30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A7784F9-410B-4082-8EED-8928DD74DED5}">
          <p14:sldIdLst>
            <p14:sldId id="342"/>
            <p14:sldId id="256"/>
            <p14:sldId id="347"/>
          </p14:sldIdLst>
        </p14:section>
        <p14:section name="Warm up" id="{25ACB1C2-973D-476C-80BF-19662B3EC863}">
          <p14:sldIdLst>
            <p14:sldId id="261"/>
            <p14:sldId id="325"/>
            <p14:sldId id="326"/>
            <p14:sldId id="321"/>
            <p14:sldId id="327"/>
          </p14:sldIdLst>
        </p14:section>
        <p14:section name="Listen and Repeat" id="{8FFE6284-7756-4DD7-87E0-C579CAA581FB}">
          <p14:sldIdLst>
            <p14:sldId id="319"/>
            <p14:sldId id="341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</p14:sldIdLst>
        </p14:section>
        <p14:section name="Point and say" id="{20E5085C-8816-42FA-9692-19044193153C}">
          <p14:sldIdLst>
            <p14:sldId id="320"/>
            <p14:sldId id="270"/>
            <p14:sldId id="343"/>
            <p14:sldId id="344"/>
            <p14:sldId id="345"/>
            <p14:sldId id="346"/>
          </p14:sldIdLst>
        </p14:section>
        <p14:section name="Wrap up" id="{588F34D2-76DC-4988-8015-2DC200997C58}">
          <p14:sldIdLst>
            <p14:sldId id="269"/>
            <p14:sldId id="298"/>
            <p14:sldId id="299"/>
            <p14:sldId id="301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5560" autoAdjust="0"/>
  </p:normalViewPr>
  <p:slideViewPr>
    <p:cSldViewPr snapToGrid="0">
      <p:cViewPr varScale="1">
        <p:scale>
          <a:sx n="70" d="100"/>
          <a:sy n="70" d="100"/>
        </p:scale>
        <p:origin x="-61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28-Sep-24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the end of the unit, pupils will be able </a:t>
            </a:r>
            <a:r>
              <a:rPr lang="en-US" dirty="0" smtClean="0"/>
              <a:t>to: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- pronounce the sound of the letter </a:t>
            </a:r>
            <a:r>
              <a:rPr lang="en-US" i="1" dirty="0" smtClean="0"/>
              <a:t>A/a</a:t>
            </a:r>
            <a:r>
              <a:rPr lang="en-US" dirty="0" smtClean="0"/>
              <a:t> in isolation and in the words </a:t>
            </a:r>
            <a:r>
              <a:rPr lang="en-US" i="1" dirty="0" smtClean="0"/>
              <a:t>apple, bag, can, hat</a:t>
            </a:r>
            <a:r>
              <a:rPr lang="en-US" dirty="0" smtClean="0"/>
              <a:t> correctly.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- say </a:t>
            </a:r>
            <a:r>
              <a:rPr lang="en-US" dirty="0"/>
              <a:t>the sound of the letter </a:t>
            </a:r>
            <a:r>
              <a:rPr lang="en-US" i="1" dirty="0"/>
              <a:t>A/a</a:t>
            </a:r>
            <a:r>
              <a:rPr lang="en-US" dirty="0"/>
              <a:t> and the words </a:t>
            </a:r>
            <a:r>
              <a:rPr lang="en-US" i="1" dirty="0"/>
              <a:t>apple, bag, hat, cat </a:t>
            </a:r>
            <a:r>
              <a:rPr lang="en-US" dirty="0"/>
              <a:t>in a chant.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- recognize </a:t>
            </a:r>
            <a:r>
              <a:rPr lang="en-US" dirty="0"/>
              <a:t>the words in different situations when listening.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- use </a:t>
            </a:r>
            <a:r>
              <a:rPr lang="en-US" i="1" dirty="0" smtClean="0"/>
              <a:t>This </a:t>
            </a:r>
            <a:r>
              <a:rPr lang="en-US" i="1" dirty="0"/>
              <a:t>is my </a:t>
            </a:r>
            <a:r>
              <a:rPr lang="en-US" dirty="0" smtClean="0"/>
              <a:t>_____. </a:t>
            </a:r>
            <a:r>
              <a:rPr lang="en-US" dirty="0"/>
              <a:t>to introduce things. 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- trace </a:t>
            </a:r>
            <a:r>
              <a:rPr lang="en-US" dirty="0"/>
              <a:t>the letter </a:t>
            </a:r>
            <a:r>
              <a:rPr lang="en-US" i="1" dirty="0"/>
              <a:t>A/a</a:t>
            </a:r>
            <a:r>
              <a:rPr lang="en-US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- sing </a:t>
            </a:r>
            <a:r>
              <a:rPr lang="en-US" dirty="0"/>
              <a:t>a song with the structures </a:t>
            </a:r>
            <a:r>
              <a:rPr lang="en-US" i="1" dirty="0" smtClean="0"/>
              <a:t>Hi</a:t>
            </a:r>
            <a:r>
              <a:rPr lang="en-US" i="1" dirty="0"/>
              <a:t>, I’m</a:t>
            </a:r>
            <a:r>
              <a:rPr lang="en-US" dirty="0"/>
              <a:t> _____. </a:t>
            </a:r>
            <a:r>
              <a:rPr lang="en-US" i="1" dirty="0"/>
              <a:t>This is my</a:t>
            </a:r>
            <a:r>
              <a:rPr lang="en-US" dirty="0"/>
              <a:t> </a:t>
            </a:r>
            <a:r>
              <a:rPr lang="en-US" dirty="0" smtClean="0"/>
              <a:t>_____.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Lesson 1 </a:t>
            </a:r>
          </a:p>
          <a:p>
            <a:r>
              <a:rPr lang="en-US" dirty="0" smtClean="0"/>
              <a:t>By </a:t>
            </a:r>
            <a:r>
              <a:rPr lang="en-US" dirty="0"/>
              <a:t>the end of the lesson, 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upils will be able to: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pronounce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A/a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hat, apple, can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correctly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to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A/a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things in the picture; 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A/a;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 and say the sound of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hat, apple, can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07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70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Tick on </a:t>
            </a:r>
            <a:r>
              <a:rPr lang="en-US" i="1" dirty="0"/>
              <a:t>hat: </a:t>
            </a:r>
            <a:r>
              <a:rPr lang="en-US" i="0" dirty="0"/>
              <a:t>the tick (V) appears</a:t>
            </a:r>
          </a:p>
          <a:p>
            <a:r>
              <a:rPr lang="en-US" i="0" dirty="0"/>
              <a:t>Tick on </a:t>
            </a:r>
            <a:r>
              <a:rPr lang="en-US" i="1" dirty="0"/>
              <a:t>bag: </a:t>
            </a:r>
            <a:r>
              <a:rPr lang="en-US" i="0" dirty="0" smtClean="0"/>
              <a:t>the </a:t>
            </a:r>
            <a:r>
              <a:rPr lang="en-US" i="0" dirty="0"/>
              <a:t>cross (X) appears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841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Tick on </a:t>
            </a:r>
            <a:r>
              <a:rPr lang="en-US" i="1" dirty="0"/>
              <a:t>hat: </a:t>
            </a:r>
            <a:r>
              <a:rPr lang="en-US" i="0" dirty="0"/>
              <a:t>the </a:t>
            </a:r>
            <a:r>
              <a:rPr lang="en-US" i="0" dirty="0" smtClean="0"/>
              <a:t>cross </a:t>
            </a:r>
            <a:r>
              <a:rPr lang="en-US" i="0" dirty="0"/>
              <a:t>(X) </a:t>
            </a:r>
            <a:r>
              <a:rPr lang="en-US" i="0" dirty="0" smtClean="0"/>
              <a:t>appears.</a:t>
            </a:r>
            <a:endParaRPr lang="en-US" i="0" dirty="0"/>
          </a:p>
          <a:p>
            <a:r>
              <a:rPr lang="en-US" i="0" dirty="0"/>
              <a:t>Tick on </a:t>
            </a:r>
            <a:r>
              <a:rPr lang="en-US" i="1" dirty="0"/>
              <a:t>bag: </a:t>
            </a:r>
            <a:r>
              <a:rPr lang="en-US" i="1" dirty="0" smtClean="0"/>
              <a:t>t</a:t>
            </a:r>
            <a:r>
              <a:rPr lang="en-US" i="0" dirty="0" smtClean="0"/>
              <a:t>he tick (</a:t>
            </a:r>
            <a:r>
              <a:rPr lang="en-US" i="0" dirty="0"/>
              <a:t>V) </a:t>
            </a:r>
            <a:r>
              <a:rPr lang="en-US" i="0" dirty="0" smtClean="0"/>
              <a:t>appears.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081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Step 3</a:t>
            </a:r>
          </a:p>
          <a:p>
            <a:r>
              <a:rPr lang="en-US" b="1" dirty="0"/>
              <a:t>Listen and repeat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able to listen and repeat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en-SG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SG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repeat the sound </a:t>
            </a:r>
            <a:r>
              <a:rPr lang="en-SG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Recognize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say the words with flashcards.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3-4 minutes.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the unit keywords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flashcards.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Hold up the flashcard for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have pupils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out loud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word. Stick the flashcard on the board.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Continue with the flashcard for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 the board, there are two flashcards for apple</a:t>
            </a:r>
            <a:r>
              <a:rPr lang="en-US" i="1" dirty="0"/>
              <a:t> </a:t>
            </a:r>
            <a:r>
              <a:rPr lang="en-US" dirty="0"/>
              <a:t>and</a:t>
            </a:r>
            <a:r>
              <a:rPr lang="en-US" i="1" dirty="0"/>
              <a:t> can</a:t>
            </a:r>
            <a:r>
              <a:rPr lang="en-US" dirty="0"/>
              <a:t>. The flashcard for apple is above the flashcard for can.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Teacher points to the apple, say the word and have pupils repeat the word. Do the TPR action which saying the word.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the same with can.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guess the word and repeat by pointing to</a:t>
            </a:r>
            <a:r>
              <a:rPr lang="en-US" i="1" dirty="0"/>
              <a:t> apple </a:t>
            </a:r>
            <a:r>
              <a:rPr lang="en-US" dirty="0"/>
              <a:t>or </a:t>
            </a:r>
            <a:r>
              <a:rPr lang="en-US" i="1" dirty="0"/>
              <a:t>can</a:t>
            </a:r>
            <a:r>
              <a:rPr lang="en-US" dirty="0"/>
              <a:t>. Hold your hand up or down to the position of the flashcard.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Turn over the cards, have pupils guess the card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out loud</a:t>
            </a:r>
            <a:r>
              <a:rPr lang="en-US" dirty="0" smtClean="0"/>
              <a:t> </a:t>
            </a:r>
            <a:r>
              <a:rPr lang="en-US" dirty="0"/>
              <a:t>the word.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Swap the cards and have pupils guess.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Play the game with all four 4 flashcards for </a:t>
            </a:r>
            <a:r>
              <a:rPr lang="en-US" i="1" dirty="0"/>
              <a:t>bag, hat, can, </a:t>
            </a:r>
            <a:r>
              <a:rPr lang="en-US" i="1" dirty="0" smtClean="0"/>
              <a:t>apple.</a:t>
            </a:r>
            <a:endParaRPr lang="en-US" i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Ask pupils what is </a:t>
            </a:r>
            <a:r>
              <a:rPr lang="en-US" dirty="0" smtClean="0"/>
              <a:t>similar at the </a:t>
            </a:r>
            <a:r>
              <a:rPr lang="en-US" dirty="0"/>
              <a:t>beginning of each word.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Introduce the sound </a:t>
            </a:r>
            <a:r>
              <a:rPr lang="en-US" i="1" dirty="0"/>
              <a:t>a</a:t>
            </a:r>
            <a:r>
              <a:rPr lang="en-US" dirty="0"/>
              <a:t>, point to the letter a in each word and say. Have pupils listen and repeat. 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80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793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Tick on </a:t>
            </a:r>
            <a:r>
              <a:rPr lang="en-US" i="1" dirty="0"/>
              <a:t>can: </a:t>
            </a:r>
            <a:r>
              <a:rPr lang="en-US" i="0" dirty="0"/>
              <a:t>the tick (V) appears</a:t>
            </a:r>
          </a:p>
          <a:p>
            <a:r>
              <a:rPr lang="en-US" i="0" dirty="0"/>
              <a:t>Tick on </a:t>
            </a:r>
            <a:r>
              <a:rPr lang="en-US" i="1" dirty="0"/>
              <a:t>apple: </a:t>
            </a:r>
            <a:r>
              <a:rPr lang="en-US" i="0" dirty="0"/>
              <a:t>The cross (X) appears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009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Tick on </a:t>
            </a:r>
            <a:r>
              <a:rPr lang="en-US" i="1" dirty="0" smtClean="0"/>
              <a:t>apple: t</a:t>
            </a:r>
            <a:r>
              <a:rPr lang="en-US" i="0" dirty="0" smtClean="0"/>
              <a:t>he cross (V) appears.</a:t>
            </a:r>
            <a:endParaRPr lang="en-US" i="0" dirty="0"/>
          </a:p>
          <a:p>
            <a:r>
              <a:rPr lang="en-US" i="0" dirty="0"/>
              <a:t>Tick on </a:t>
            </a:r>
            <a:r>
              <a:rPr lang="en-US" i="1" dirty="0" smtClean="0"/>
              <a:t>can: </a:t>
            </a:r>
            <a:r>
              <a:rPr lang="en-US" i="0" dirty="0" smtClean="0"/>
              <a:t>the tick (X) appears.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710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Tick on </a:t>
            </a:r>
            <a:r>
              <a:rPr lang="en-US" i="1" dirty="0"/>
              <a:t>hat: </a:t>
            </a:r>
            <a:r>
              <a:rPr lang="en-US" i="0" dirty="0"/>
              <a:t>the tick (V) appears</a:t>
            </a:r>
          </a:p>
          <a:p>
            <a:r>
              <a:rPr lang="en-US" i="0" dirty="0"/>
              <a:t>Tick on </a:t>
            </a:r>
            <a:r>
              <a:rPr lang="en-US" i="1" dirty="0"/>
              <a:t>bag: </a:t>
            </a:r>
            <a:r>
              <a:rPr lang="en-US" i="0" dirty="0" smtClean="0"/>
              <a:t>the </a:t>
            </a:r>
            <a:r>
              <a:rPr lang="en-US" i="0" dirty="0"/>
              <a:t>cross (X) appears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111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Tick on </a:t>
            </a:r>
            <a:r>
              <a:rPr lang="en-US" i="1" dirty="0"/>
              <a:t>bag: </a:t>
            </a:r>
            <a:r>
              <a:rPr lang="en-US" i="0" dirty="0"/>
              <a:t>the tick (V) appears</a:t>
            </a:r>
          </a:p>
          <a:p>
            <a:r>
              <a:rPr lang="en-US" i="0" dirty="0"/>
              <a:t>Tick on </a:t>
            </a:r>
            <a:r>
              <a:rPr lang="en-US" i="1" dirty="0"/>
              <a:t>hat: </a:t>
            </a:r>
            <a:r>
              <a:rPr lang="en-US" i="0" dirty="0" smtClean="0"/>
              <a:t>the </a:t>
            </a:r>
            <a:r>
              <a:rPr lang="en-US" i="0" dirty="0"/>
              <a:t>cross (X) appears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6158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Point and say </a:t>
            </a:r>
            <a:r>
              <a:rPr lang="en-US" dirty="0"/>
              <a:t>is divided into 3 main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</a:t>
            </a:r>
            <a:r>
              <a:rPr lang="vi-V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repeat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Choose a picture on the digital book. Ask </a:t>
            </a:r>
            <a:r>
              <a:rPr lang="en-US" i="1" dirty="0" smtClean="0"/>
              <a:t>What </a:t>
            </a:r>
            <a:r>
              <a:rPr lang="en-US" i="1" dirty="0"/>
              <a:t>can you see</a:t>
            </a:r>
            <a:r>
              <a:rPr lang="en-US" dirty="0"/>
              <a:t>? </a:t>
            </a:r>
            <a:r>
              <a:rPr lang="en-US" dirty="0" smtClean="0"/>
              <a:t>and </a:t>
            </a:r>
            <a:r>
              <a:rPr lang="en-US" dirty="0"/>
              <a:t>prompt pupils to answer. (Say </a:t>
            </a:r>
            <a:r>
              <a:rPr lang="en-US" i="1" dirty="0"/>
              <a:t>Mum and Ann are at the street market</a:t>
            </a:r>
            <a:r>
              <a:rPr lang="en-US" dirty="0"/>
              <a:t>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 to things in the picture, have </a:t>
            </a:r>
            <a:r>
              <a:rPr lang="en-US" dirty="0" smtClean="0"/>
              <a:t>pupils </a:t>
            </a:r>
            <a:r>
              <a:rPr lang="en-US" dirty="0"/>
              <a:t>listen and repeat with TPR actions.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and say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the 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group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minutes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Hold up your index finger, demonstrate the action for Point.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Say Point and say with the TRP actions.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 to the flashcards of apple, can, bag, hat in turn then have students say </a:t>
            </a:r>
            <a:r>
              <a:rPr lang="en-SG" dirty="0"/>
              <a:t>with the whole class first then individuals.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and say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pictures in pairs.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work in pairs and do the activity. </a:t>
            </a:r>
            <a:endParaRPr lang="en-US" dirty="0"/>
          </a:p>
          <a:p>
            <a:r>
              <a:rPr lang="en-US" dirty="0"/>
              <a:t>Stick 4 flashcards on the 4 class corners. One pupil says the word and the other points to the </a:t>
            </a:r>
            <a:r>
              <a:rPr lang="en-US" dirty="0" smtClean="0"/>
              <a:t>flashcards.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65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 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Warm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 the class and have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guess the key words.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curiosity in learning.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Simon says</a:t>
            </a:r>
          </a:p>
          <a:p>
            <a:r>
              <a:rPr lang="en-US" dirty="0"/>
              <a:t>Simon says sit </a:t>
            </a:r>
            <a:r>
              <a:rPr lang="en-US" dirty="0" smtClean="0"/>
              <a:t>nicely!</a:t>
            </a:r>
            <a:endParaRPr lang="en-US" dirty="0"/>
          </a:p>
          <a:p>
            <a:r>
              <a:rPr lang="en-US" dirty="0"/>
              <a:t>Simon says </a:t>
            </a:r>
            <a:r>
              <a:rPr lang="en-US" dirty="0" smtClean="0"/>
              <a:t>listen!</a:t>
            </a:r>
            <a:endParaRPr lang="en-US" dirty="0"/>
          </a:p>
          <a:p>
            <a:r>
              <a:rPr lang="en-US" dirty="0"/>
              <a:t>Simon says be happy!</a:t>
            </a:r>
          </a:p>
          <a:p>
            <a:r>
              <a:rPr lang="en-US" dirty="0"/>
              <a:t>Simon says ball</a:t>
            </a:r>
          </a:p>
          <a:p>
            <a:r>
              <a:rPr lang="en-US" dirty="0"/>
              <a:t>Simon says bike</a:t>
            </a:r>
          </a:p>
          <a:p>
            <a:r>
              <a:rPr lang="en-US" dirty="0"/>
              <a:t>Simon says book</a:t>
            </a:r>
          </a:p>
          <a:p>
            <a:r>
              <a:rPr lang="en-US" dirty="0"/>
              <a:t>Simon says car</a:t>
            </a:r>
          </a:p>
          <a:p>
            <a:r>
              <a:rPr lang="en-US" dirty="0"/>
              <a:t>Simon says cat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answer with TPR actions.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At the end of the game, teacher holds up a bag and says </a:t>
            </a:r>
            <a:r>
              <a:rPr lang="en-US" i="1" dirty="0"/>
              <a:t>Simon says bag </a:t>
            </a:r>
            <a:r>
              <a:rPr lang="en-US" dirty="0"/>
              <a:t>with a TPR action.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the same with </a:t>
            </a:r>
            <a:r>
              <a:rPr lang="en-US" i="1" dirty="0"/>
              <a:t>apple, hat </a:t>
            </a:r>
            <a:r>
              <a:rPr lang="en-US" i="0" dirty="0"/>
              <a:t>and</a:t>
            </a:r>
            <a:r>
              <a:rPr lang="en-US" i="1" dirty="0"/>
              <a:t> can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05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Listen and chant is divided into </a:t>
            </a:r>
            <a:r>
              <a:rPr lang="en-US" b="1" dirty="0"/>
              <a:t>3 steps. </a:t>
            </a:r>
          </a:p>
          <a:p>
            <a:endParaRPr lang="en-US" b="1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say the sound of the letter A/a and the words in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chant.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listen and repeat the sound and the words of the chant, sentence by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sentence.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313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Pupils will be able to chant and clap along.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 minutes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recording, have pupils listen and clap along.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recording, have pupils listen, clap and chant along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+ Round </a:t>
            </a:r>
            <a:r>
              <a:rPr lang="en-US" dirty="0"/>
              <a:t>1. Have pupils listen and clap along.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+ Round 2. </a:t>
            </a:r>
            <a:r>
              <a:rPr lang="en-US" dirty="0"/>
              <a:t>Have pupils listen and do </a:t>
            </a:r>
            <a:r>
              <a:rPr lang="en-US" dirty="0" smtClean="0"/>
              <a:t>TPR </a:t>
            </a:r>
            <a:r>
              <a:rPr lang="en-US" dirty="0"/>
              <a:t>actions with teacher. 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+ Round 3. Have pupils listen and do the actions and chant along.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Repeat round 3 several times.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Revise the letter </a:t>
            </a:r>
            <a:r>
              <a:rPr lang="en-US" i="1" dirty="0" smtClean="0"/>
              <a:t>a</a:t>
            </a:r>
            <a:r>
              <a:rPr lang="en-US" dirty="0" smtClean="0"/>
              <a:t> by writing in the air.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Suggested TPR actions</a:t>
            </a:r>
          </a:p>
          <a:p>
            <a:endParaRPr lang="en-US" dirty="0"/>
          </a:p>
          <a:p>
            <a:r>
              <a:rPr lang="en-US" i="1" dirty="0"/>
              <a:t>A</a:t>
            </a:r>
            <a:r>
              <a:rPr lang="en-US" dirty="0"/>
              <a:t> (clap), </a:t>
            </a:r>
            <a:r>
              <a:rPr lang="en-US" i="1" dirty="0"/>
              <a:t>a</a:t>
            </a:r>
            <a:r>
              <a:rPr lang="en-US" dirty="0"/>
              <a:t> (clap), </a:t>
            </a:r>
            <a:r>
              <a:rPr lang="en-US" i="1" dirty="0"/>
              <a:t>apple</a:t>
            </a:r>
            <a:r>
              <a:rPr lang="en-US" dirty="0"/>
              <a:t> (roll your hands </a:t>
            </a:r>
            <a:r>
              <a:rPr lang="en-SG" dirty="0"/>
              <a:t>to make an apple</a:t>
            </a:r>
            <a:r>
              <a:rPr lang="en-US" dirty="0"/>
              <a:t>)</a:t>
            </a:r>
          </a:p>
          <a:p>
            <a:r>
              <a:rPr lang="en-US" i="1" dirty="0"/>
              <a:t>A</a:t>
            </a:r>
            <a:r>
              <a:rPr lang="en-US" dirty="0"/>
              <a:t> (clap), </a:t>
            </a:r>
            <a:r>
              <a:rPr lang="en-US" i="1" dirty="0"/>
              <a:t>a</a:t>
            </a:r>
            <a:r>
              <a:rPr lang="en-US" dirty="0"/>
              <a:t> (clap), </a:t>
            </a:r>
            <a:r>
              <a:rPr lang="en-US" i="1" dirty="0"/>
              <a:t>bag</a:t>
            </a:r>
            <a:r>
              <a:rPr lang="en-US" dirty="0"/>
              <a:t> (use your hands </a:t>
            </a:r>
            <a:r>
              <a:rPr lang="en-SG" dirty="0"/>
              <a:t>to draw a bag in the air</a:t>
            </a:r>
            <a:r>
              <a:rPr lang="en-US" dirty="0"/>
              <a:t>)</a:t>
            </a:r>
          </a:p>
          <a:p>
            <a:r>
              <a:rPr lang="en-US" dirty="0"/>
              <a:t>T</a:t>
            </a:r>
            <a:r>
              <a:rPr lang="en-US" i="1" dirty="0"/>
              <a:t>here’s</a:t>
            </a:r>
            <a:r>
              <a:rPr lang="en-US" dirty="0"/>
              <a:t> (clap) </a:t>
            </a:r>
            <a:r>
              <a:rPr lang="en-US" i="1" dirty="0"/>
              <a:t>an apple </a:t>
            </a:r>
            <a:r>
              <a:rPr lang="en-US" dirty="0"/>
              <a:t>(roll your hands </a:t>
            </a:r>
            <a:r>
              <a:rPr lang="en-SG" dirty="0"/>
              <a:t>to make an apple</a:t>
            </a:r>
            <a:r>
              <a:rPr lang="en-US" dirty="0"/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</a:t>
            </a:r>
            <a:r>
              <a:rPr lang="en-US" i="1" dirty="0"/>
              <a:t>n</a:t>
            </a:r>
            <a:r>
              <a:rPr lang="en-US" dirty="0"/>
              <a:t> (clap) </a:t>
            </a:r>
            <a:r>
              <a:rPr lang="en-US" i="1" dirty="0"/>
              <a:t>the bag </a:t>
            </a:r>
            <a:r>
              <a:rPr lang="en-US" dirty="0"/>
              <a:t>(</a:t>
            </a:r>
            <a:r>
              <a:rPr lang="en-SG" dirty="0"/>
              <a:t>spread your hands forward</a:t>
            </a:r>
            <a:r>
              <a:rPr lang="en-US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i="1" dirty="0"/>
              <a:t>A</a:t>
            </a:r>
            <a:r>
              <a:rPr lang="en-US" dirty="0"/>
              <a:t> (clap), </a:t>
            </a:r>
            <a:r>
              <a:rPr lang="en-US" i="1" dirty="0"/>
              <a:t>a</a:t>
            </a:r>
            <a:r>
              <a:rPr lang="en-US" dirty="0"/>
              <a:t> (clap), </a:t>
            </a:r>
            <a:r>
              <a:rPr lang="en-US" i="1" dirty="0"/>
              <a:t>cat </a:t>
            </a:r>
            <a:r>
              <a:rPr lang="en-US" dirty="0"/>
              <a:t>(</a:t>
            </a:r>
            <a:r>
              <a:rPr lang="en-SG" dirty="0"/>
              <a:t>use your hands to draw cat whiskers</a:t>
            </a:r>
            <a:r>
              <a:rPr lang="en-US" dirty="0"/>
              <a:t>)</a:t>
            </a:r>
          </a:p>
          <a:p>
            <a:r>
              <a:rPr lang="en-US" dirty="0"/>
              <a:t>A (clap), a (clap), </a:t>
            </a:r>
            <a:r>
              <a:rPr lang="en-US" i="1" dirty="0"/>
              <a:t>hat</a:t>
            </a:r>
            <a:r>
              <a:rPr lang="en-US" dirty="0"/>
              <a:t> (</a:t>
            </a:r>
            <a:r>
              <a:rPr lang="en-SG" dirty="0"/>
              <a:t>use your hands to make a hat over your head</a:t>
            </a:r>
            <a:r>
              <a:rPr lang="en-US" dirty="0"/>
              <a:t>)</a:t>
            </a:r>
          </a:p>
          <a:p>
            <a:r>
              <a:rPr lang="en-US" i="1" dirty="0"/>
              <a:t>There’s</a:t>
            </a:r>
            <a:r>
              <a:rPr lang="en-US" dirty="0"/>
              <a:t> (clap) </a:t>
            </a:r>
            <a:r>
              <a:rPr lang="en-US" i="1" dirty="0"/>
              <a:t>a cat </a:t>
            </a:r>
            <a:r>
              <a:rPr lang="en-US" dirty="0"/>
              <a:t>(</a:t>
            </a:r>
            <a:r>
              <a:rPr lang="en-SG" dirty="0"/>
              <a:t>use your hands to draw cat whiskers</a:t>
            </a:r>
            <a:r>
              <a:rPr lang="en-US" dirty="0" smtClean="0"/>
              <a:t>)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on</a:t>
            </a:r>
            <a:r>
              <a:rPr lang="en-US" dirty="0"/>
              <a:t> (clap) </a:t>
            </a:r>
            <a:r>
              <a:rPr lang="en-US" i="1" dirty="0"/>
              <a:t>the hat </a:t>
            </a:r>
            <a:r>
              <a:rPr lang="en-US" dirty="0"/>
              <a:t>(</a:t>
            </a:r>
            <a:r>
              <a:rPr lang="en-SG" dirty="0"/>
              <a:t>spread your hands forward</a:t>
            </a:r>
            <a:r>
              <a:rPr lang="en-US" dirty="0" smtClean="0"/>
              <a:t>).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chant and clap along in pairs.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chant along in pairs.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0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tick  </a:t>
            </a:r>
            <a:r>
              <a:rPr lang="en-US" dirty="0"/>
              <a:t>is divided into </a:t>
            </a:r>
            <a:r>
              <a:rPr lang="en-US" b="0" dirty="0"/>
              <a:t>2 steps. </a:t>
            </a:r>
          </a:p>
          <a:p>
            <a:endParaRPr lang="en-US" b="1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and choose the correct pictures.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 TPR action to help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 the meaning of Listen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tick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listen and choose the correct picture. Demonstrate an example.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listen and repeat.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do the task.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Quick check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Stick the flashcards on the board.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listen again and check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pupils repeat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524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9584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8984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2729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536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32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26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794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</a:t>
            </a:r>
            <a:r>
              <a:rPr lang="en-US" b="1" dirty="0" smtClean="0"/>
              <a:t>repeat </a:t>
            </a:r>
            <a:r>
              <a:rPr lang="en-US" dirty="0"/>
              <a:t>is divided into </a:t>
            </a:r>
            <a:r>
              <a:rPr lang="en-US" b="0" dirty="0"/>
              <a:t>3 steps.</a:t>
            </a:r>
          </a:p>
          <a:p>
            <a:endParaRPr lang="en-US" dirty="0"/>
          </a:p>
          <a:p>
            <a:r>
              <a:rPr lang="en-US" b="1" dirty="0"/>
              <a:t>Step 1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 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context.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pupils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learn.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Say </a:t>
            </a:r>
            <a:r>
              <a:rPr lang="en-US" i="1" dirty="0" smtClean="0"/>
              <a:t>Open </a:t>
            </a:r>
            <a:r>
              <a:rPr lang="en-US" i="1" dirty="0"/>
              <a:t>your book!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dirty="0"/>
              <a:t>a TPR action. Have pupils open the book, Unit 3, At the street market. Teacher opens the digital book.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Teacher points to apple, can, bag, hat and the people in the picture to introduce the topic.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88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03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able to listen and repeat the unit key words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hat.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Recognize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say the words with flashcards.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3-4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the unit keywords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flashcards.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Teacher points to a hat and says </a:t>
            </a:r>
            <a:r>
              <a:rPr lang="en-US" i="1" dirty="0"/>
              <a:t>hat</a:t>
            </a:r>
            <a:r>
              <a:rPr lang="en-US" dirty="0"/>
              <a:t>. Put on a </a:t>
            </a:r>
            <a:r>
              <a:rPr lang="en-US" i="1" dirty="0"/>
              <a:t>hat</a:t>
            </a:r>
            <a:r>
              <a:rPr lang="en-US" dirty="0"/>
              <a:t> and say </a:t>
            </a:r>
            <a:r>
              <a:rPr lang="en-US" i="1" dirty="0" smtClean="0"/>
              <a:t>hat</a:t>
            </a:r>
            <a:r>
              <a:rPr lang="en-US" dirty="0"/>
              <a:t>. Have pupils do the same TPR action and say </a:t>
            </a:r>
            <a:r>
              <a:rPr lang="en-US" i="1" dirty="0"/>
              <a:t>hat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 to a bag and say </a:t>
            </a:r>
            <a:r>
              <a:rPr lang="en-US" i="1" dirty="0"/>
              <a:t>bag</a:t>
            </a:r>
            <a:r>
              <a:rPr lang="en-US" dirty="0"/>
              <a:t>. Put a </a:t>
            </a:r>
            <a:r>
              <a:rPr lang="en-US" i="1" dirty="0"/>
              <a:t>bag</a:t>
            </a:r>
            <a:r>
              <a:rPr lang="en-US" dirty="0"/>
              <a:t> on your shoulder and say </a:t>
            </a:r>
            <a:r>
              <a:rPr lang="en-US" i="1" dirty="0"/>
              <a:t>bag</a:t>
            </a:r>
            <a:r>
              <a:rPr lang="en-US" dirty="0"/>
              <a:t>. Have pupils do the same TPR action and say </a:t>
            </a:r>
            <a:r>
              <a:rPr lang="en-US" i="1" dirty="0"/>
              <a:t>bag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guess the word and repeat by pointing to </a:t>
            </a:r>
            <a:r>
              <a:rPr lang="en-US" i="1" dirty="0"/>
              <a:t>hat</a:t>
            </a:r>
            <a:r>
              <a:rPr lang="en-US" dirty="0"/>
              <a:t> or </a:t>
            </a:r>
            <a:r>
              <a:rPr lang="en-US" i="1" dirty="0"/>
              <a:t>bag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Turn over the cards, have pupils guess the card and shout out the word.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Swap the cards and have pupils guess. 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22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49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28-Sep-24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28-Sep-24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28-Sep-24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28-Sep-24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28-Sep-24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28-Sep-24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28-Sep-24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28-Sep-24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28-Sep-24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28-Sep-24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28-Sep-24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28-Sep-24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6.tmp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1.png"/><Relationship Id="rId4" Type="http://schemas.openxmlformats.org/officeDocument/2006/relationships/image" Target="../media/image12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mp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mp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5.tmp"/><Relationship Id="rId4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mp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" y="9144"/>
            <a:ext cx="12159483" cy="68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2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72" y="0"/>
            <a:ext cx="66122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xmlns="" id="{8DF50D23-E294-48DC-ACB4-7F7BB989A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179" y="730901"/>
            <a:ext cx="7088062" cy="52173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A397A2A-FCB9-434E-8918-1830D3A03014}"/>
              </a:ext>
            </a:extLst>
          </p:cNvPr>
          <p:cNvSpPr txBox="1"/>
          <p:nvPr/>
        </p:nvSpPr>
        <p:spPr>
          <a:xfrm>
            <a:off x="7801349" y="1355695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b</a:t>
            </a: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g</a:t>
            </a:r>
            <a:endParaRPr kumimoji="0" lang="en-US" sz="18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pic>
        <p:nvPicPr>
          <p:cNvPr id="3" name="ba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33123" y="2935963"/>
            <a:ext cx="333391" cy="33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9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food, stool, drawing, ottoman&#10;&#10;Description automatically generated">
            <a:extLst>
              <a:ext uri="{FF2B5EF4-FFF2-40B4-BE49-F238E27FC236}">
                <a16:creationId xmlns:a16="http://schemas.microsoft.com/office/drawing/2014/main" xmlns="" id="{49136497-A964-4462-A8CB-A12416AAFE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12" y="637629"/>
            <a:ext cx="6390876" cy="509707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9894B21-2344-494E-A39F-7615A73648A2}"/>
              </a:ext>
            </a:extLst>
          </p:cNvPr>
          <p:cNvSpPr txBox="1"/>
          <p:nvPr/>
        </p:nvSpPr>
        <p:spPr>
          <a:xfrm>
            <a:off x="7706945" y="3872652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h</a:t>
            </a: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t</a:t>
            </a:r>
            <a:endParaRPr kumimoji="0" lang="en-US" sz="18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pic>
        <p:nvPicPr>
          <p:cNvPr id="3" name="h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54977" y="5435036"/>
            <a:ext cx="324926" cy="32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1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xmlns="" id="{C1064D2B-67A2-4096-83A8-34D7A38A3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60" y="1024731"/>
            <a:ext cx="4310267" cy="31726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12B8FAB-E090-492A-94D8-4A5F04753889}"/>
              </a:ext>
            </a:extLst>
          </p:cNvPr>
          <p:cNvSpPr txBox="1"/>
          <p:nvPr/>
        </p:nvSpPr>
        <p:spPr>
          <a:xfrm>
            <a:off x="1352322" y="4722903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b</a:t>
            </a: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g</a:t>
            </a:r>
            <a:endParaRPr kumimoji="0" lang="en-US" sz="18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pic>
        <p:nvPicPr>
          <p:cNvPr id="6" name="Content Placeholder 4" descr="A picture containing food, stool, drawing, ottoman&#10;&#10;Description automatically generated">
            <a:extLst>
              <a:ext uri="{FF2B5EF4-FFF2-40B4-BE49-F238E27FC236}">
                <a16:creationId xmlns:a16="http://schemas.microsoft.com/office/drawing/2014/main" xmlns="" id="{CFE9149B-F8B6-4C41-BEED-3AC6167B0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080" y="900525"/>
            <a:ext cx="4225475" cy="33700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285C10-88C3-46E0-BE0D-96CC60E54875}"/>
              </a:ext>
            </a:extLst>
          </p:cNvPr>
          <p:cNvSpPr txBox="1"/>
          <p:nvPr/>
        </p:nvSpPr>
        <p:spPr>
          <a:xfrm>
            <a:off x="7744268" y="4722903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h</a:t>
            </a: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t</a:t>
            </a:r>
            <a:endParaRPr kumimoji="0" lang="en-US" sz="18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43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FFEB0A-C547-41BF-B709-852768593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7E35A8-A2C3-4C1F-881D-7AA54CBBD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xmlns="" id="{C1064D2B-67A2-4096-83A8-34D7A38A3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76" y="1831087"/>
            <a:ext cx="4310267" cy="31726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12B8FAB-E090-492A-94D8-4A5F04753889}"/>
              </a:ext>
            </a:extLst>
          </p:cNvPr>
          <p:cNvSpPr txBox="1"/>
          <p:nvPr/>
        </p:nvSpPr>
        <p:spPr>
          <a:xfrm>
            <a:off x="1594369" y="4784752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b</a:t>
            </a: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g </a:t>
            </a:r>
            <a:endParaRPr kumimoji="0" lang="en-US" sz="18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pic>
        <p:nvPicPr>
          <p:cNvPr id="6" name="Content Placeholder 4" descr="A picture containing food, stool, drawing, ottoman&#10;&#10;Description automatically generated">
            <a:extLst>
              <a:ext uri="{FF2B5EF4-FFF2-40B4-BE49-F238E27FC236}">
                <a16:creationId xmlns:a16="http://schemas.microsoft.com/office/drawing/2014/main" xmlns="" id="{CFE9149B-F8B6-4C41-BEED-3AC6167B0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68" y="1343581"/>
            <a:ext cx="4225475" cy="33700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285C10-88C3-46E0-BE0D-96CC60E54875}"/>
              </a:ext>
            </a:extLst>
          </p:cNvPr>
          <p:cNvSpPr txBox="1"/>
          <p:nvPr/>
        </p:nvSpPr>
        <p:spPr>
          <a:xfrm>
            <a:off x="7557655" y="4758288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h</a:t>
            </a: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t</a:t>
            </a:r>
            <a:endParaRPr kumimoji="0" lang="en-US" sz="18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7C41361-A3DE-49CA-90C7-F5BB63806EAE}"/>
              </a:ext>
            </a:extLst>
          </p:cNvPr>
          <p:cNvSpPr txBox="1"/>
          <p:nvPr/>
        </p:nvSpPr>
        <p:spPr>
          <a:xfrm>
            <a:off x="5747657" y="5303886"/>
            <a:ext cx="12958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A13EDD5-EC65-412E-BF08-758CDD212AE6}"/>
              </a:ext>
            </a:extLst>
          </p:cNvPr>
          <p:cNvSpPr/>
          <p:nvPr/>
        </p:nvSpPr>
        <p:spPr>
          <a:xfrm>
            <a:off x="838200" y="355697"/>
            <a:ext cx="5051612" cy="4504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D69C6BEB-67B8-4A25-A151-3CF521B9633B}"/>
              </a:ext>
            </a:extLst>
          </p:cNvPr>
          <p:cNvSpPr/>
          <p:nvPr/>
        </p:nvSpPr>
        <p:spPr>
          <a:xfrm>
            <a:off x="6611816" y="329858"/>
            <a:ext cx="5051612" cy="4504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18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12B8FAB-E090-492A-94D8-4A5F04753889}"/>
              </a:ext>
            </a:extLst>
          </p:cNvPr>
          <p:cNvSpPr txBox="1"/>
          <p:nvPr/>
        </p:nvSpPr>
        <p:spPr>
          <a:xfrm>
            <a:off x="1594369" y="4784752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b</a:t>
            </a: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g </a:t>
            </a:r>
            <a:endParaRPr kumimoji="0" lang="en-US" sz="18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pic>
        <p:nvPicPr>
          <p:cNvPr id="6" name="Content Placeholder 4" descr="A picture containing food, stool, drawing, ottoman&#10;&#10;Description automatically generated">
            <a:extLst>
              <a:ext uri="{FF2B5EF4-FFF2-40B4-BE49-F238E27FC236}">
                <a16:creationId xmlns:a16="http://schemas.microsoft.com/office/drawing/2014/main" xmlns="" id="{CFE9149B-F8B6-4C41-BEED-3AC6167B0B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267" y="772828"/>
            <a:ext cx="4225475" cy="33700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285C10-88C3-46E0-BE0D-96CC60E54875}"/>
              </a:ext>
            </a:extLst>
          </p:cNvPr>
          <p:cNvSpPr txBox="1"/>
          <p:nvPr/>
        </p:nvSpPr>
        <p:spPr>
          <a:xfrm>
            <a:off x="7557655" y="4758288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h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7C41361-A3DE-49CA-90C7-F5BB63806EAE}"/>
              </a:ext>
            </a:extLst>
          </p:cNvPr>
          <p:cNvSpPr txBox="1"/>
          <p:nvPr/>
        </p:nvSpPr>
        <p:spPr>
          <a:xfrm>
            <a:off x="5390514" y="5303886"/>
            <a:ext cx="16530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8A99916B-A577-45D1-BF75-D375DDBA1E21}"/>
              </a:ext>
            </a:extLst>
          </p:cNvPr>
          <p:cNvSpPr/>
          <p:nvPr/>
        </p:nvSpPr>
        <p:spPr>
          <a:xfrm rot="7994978" flipH="1" flipV="1">
            <a:off x="10100451" y="4847150"/>
            <a:ext cx="798135" cy="424824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xmlns="" id="{46D26C41-CADD-45BE-AC50-9F19EA18CF0C}"/>
              </a:ext>
            </a:extLst>
          </p:cNvPr>
          <p:cNvSpPr/>
          <p:nvPr/>
        </p:nvSpPr>
        <p:spPr>
          <a:xfrm>
            <a:off x="4492796" y="4732146"/>
            <a:ext cx="949853" cy="80682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90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12B8FAB-E090-492A-94D8-4A5F04753889}"/>
              </a:ext>
            </a:extLst>
          </p:cNvPr>
          <p:cNvSpPr txBox="1"/>
          <p:nvPr/>
        </p:nvSpPr>
        <p:spPr>
          <a:xfrm>
            <a:off x="1594369" y="4784752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b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g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285C10-88C3-46E0-BE0D-96CC60E54875}"/>
              </a:ext>
            </a:extLst>
          </p:cNvPr>
          <p:cNvSpPr txBox="1"/>
          <p:nvPr/>
        </p:nvSpPr>
        <p:spPr>
          <a:xfrm>
            <a:off x="7557655" y="4758288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h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7C41361-A3DE-49CA-90C7-F5BB63806EAE}"/>
              </a:ext>
            </a:extLst>
          </p:cNvPr>
          <p:cNvSpPr txBox="1"/>
          <p:nvPr/>
        </p:nvSpPr>
        <p:spPr>
          <a:xfrm>
            <a:off x="5728996" y="5303886"/>
            <a:ext cx="13145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8A99916B-A577-45D1-BF75-D375DDBA1E21}"/>
              </a:ext>
            </a:extLst>
          </p:cNvPr>
          <p:cNvSpPr/>
          <p:nvPr/>
        </p:nvSpPr>
        <p:spPr>
          <a:xfrm rot="7994978" flipH="1" flipV="1">
            <a:off x="4469829" y="4934015"/>
            <a:ext cx="635182" cy="353201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xmlns="" id="{46D26C41-CADD-45BE-AC50-9F19EA18CF0C}"/>
              </a:ext>
            </a:extLst>
          </p:cNvPr>
          <p:cNvSpPr/>
          <p:nvPr/>
        </p:nvSpPr>
        <p:spPr>
          <a:xfrm>
            <a:off x="9807286" y="4595005"/>
            <a:ext cx="949853" cy="80682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xmlns="" id="{D3A713FE-9F54-448D-933C-5B0ABDD512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992" y="681037"/>
            <a:ext cx="4310267" cy="31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3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90E1B8-B8D3-4177-9267-0CFCB5131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2F9B231-035D-4CAC-9CE7-FCD307DE5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43" y="692178"/>
            <a:ext cx="6038953" cy="601707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78758C-3CC3-4567-B15A-29ABA5517598}"/>
              </a:ext>
            </a:extLst>
          </p:cNvPr>
          <p:cNvSpPr txBox="1"/>
          <p:nvPr/>
        </p:nvSpPr>
        <p:spPr>
          <a:xfrm>
            <a:off x="6277810" y="3268945"/>
            <a:ext cx="54415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pple</a:t>
            </a:r>
          </a:p>
        </p:txBody>
      </p:sp>
      <p:pic>
        <p:nvPicPr>
          <p:cNvPr id="3" name="app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80462" y="5040919"/>
            <a:ext cx="408160" cy="4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apple juice can&quot;">
            <a:extLst>
              <a:ext uri="{FF2B5EF4-FFF2-40B4-BE49-F238E27FC236}">
                <a16:creationId xmlns:a16="http://schemas.microsoft.com/office/drawing/2014/main" xmlns="" id="{EBD34C54-1D32-4CAF-BB3F-C2917A71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8"/>
          <a:stretch/>
        </p:blipFill>
        <p:spPr bwMode="auto">
          <a:xfrm>
            <a:off x="3238500" y="1081954"/>
            <a:ext cx="5715000" cy="509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E12358F-0460-4BB6-84D1-2224928F87EF}"/>
              </a:ext>
            </a:extLst>
          </p:cNvPr>
          <p:cNvSpPr txBox="1"/>
          <p:nvPr/>
        </p:nvSpPr>
        <p:spPr>
          <a:xfrm>
            <a:off x="8077424" y="3629458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c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pic>
        <p:nvPicPr>
          <p:cNvPr id="2" name="c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05208" y="5213057"/>
            <a:ext cx="278449" cy="27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9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82D34D-58F2-478C-9AD1-2DCB028FF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03DE37-19FF-4EBF-A416-C70F6C0CB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7431A23-785D-4220-A6C3-BB39039D9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1232"/>
            <a:ext cx="3832852" cy="38189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CA373A1-0482-425C-98FB-46829612DDFB}"/>
              </a:ext>
            </a:extLst>
          </p:cNvPr>
          <p:cNvSpPr txBox="1"/>
          <p:nvPr/>
        </p:nvSpPr>
        <p:spPr>
          <a:xfrm>
            <a:off x="838200" y="4727478"/>
            <a:ext cx="54415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pple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pic>
        <p:nvPicPr>
          <p:cNvPr id="8" name="Picture 4" descr="Image result for apple juice can&quot;">
            <a:extLst>
              <a:ext uri="{FF2B5EF4-FFF2-40B4-BE49-F238E27FC236}">
                <a16:creationId xmlns:a16="http://schemas.microsoft.com/office/drawing/2014/main" xmlns="" id="{1FDF374F-1325-402D-81CE-02384CEB26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8"/>
          <a:stretch/>
        </p:blipFill>
        <p:spPr bwMode="auto">
          <a:xfrm>
            <a:off x="7070107" y="465950"/>
            <a:ext cx="4458066" cy="397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393C9A6-ACDC-491F-9ADB-53C23D4D4B65}"/>
              </a:ext>
            </a:extLst>
          </p:cNvPr>
          <p:cNvSpPr txBox="1"/>
          <p:nvPr/>
        </p:nvSpPr>
        <p:spPr>
          <a:xfrm>
            <a:off x="7408507" y="4711417"/>
            <a:ext cx="412907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c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004084C-F5CD-4A1B-90C3-5BEA7F7635D0}"/>
              </a:ext>
            </a:extLst>
          </p:cNvPr>
          <p:cNvSpPr txBox="1"/>
          <p:nvPr/>
        </p:nvSpPr>
        <p:spPr>
          <a:xfrm>
            <a:off x="5550041" y="5303886"/>
            <a:ext cx="14934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EDF15F19-92D7-4561-9135-4547BEB26910}"/>
              </a:ext>
            </a:extLst>
          </p:cNvPr>
          <p:cNvSpPr/>
          <p:nvPr/>
        </p:nvSpPr>
        <p:spPr>
          <a:xfrm>
            <a:off x="498429" y="519962"/>
            <a:ext cx="5051612" cy="4504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424A9870-AA48-446D-8076-306D2254CDE4}"/>
              </a:ext>
            </a:extLst>
          </p:cNvPr>
          <p:cNvSpPr/>
          <p:nvPr/>
        </p:nvSpPr>
        <p:spPr>
          <a:xfrm>
            <a:off x="6306210" y="519961"/>
            <a:ext cx="5051612" cy="4504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42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C910467-8185-45DD-B8A2-A88DF20DF6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3379" y="1517611"/>
            <a:ext cx="5854890" cy="2843784"/>
          </a:xfrm>
          <a:solidFill>
            <a:srgbClr val="00B050"/>
          </a:solidFill>
        </p:spPr>
        <p:txBody>
          <a:bodyPr anchor="ctr">
            <a:normAutofit fontScale="90000"/>
          </a:bodyPr>
          <a:lstStyle/>
          <a:p>
            <a:r>
              <a:rPr lang="en-US" sz="5000" b="1" dirty="0">
                <a:solidFill>
                  <a:srgbClr val="FFFFFF"/>
                </a:solidFill>
              </a:rPr>
              <a:t>Unit 3</a:t>
            </a: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>
                <a:solidFill>
                  <a:srgbClr val="FFFFFF"/>
                </a:solidFill>
              </a:rPr>
              <a:t>Lesson </a:t>
            </a:r>
            <a:r>
              <a:rPr lang="en-US" sz="5000" b="1" smtClean="0">
                <a:solidFill>
                  <a:srgbClr val="FFFFFF"/>
                </a:solidFill>
              </a:rPr>
              <a:t>1 + Lesson 2</a:t>
            </a:r>
            <a:r>
              <a:rPr lang="en-US" sz="5000" dirty="0">
                <a:solidFill>
                  <a:srgbClr val="FFFFFF"/>
                </a:solidFill>
              </a:rPr>
              <a:t/>
            </a:r>
            <a:br>
              <a:rPr lang="en-US" sz="5000" dirty="0">
                <a:solidFill>
                  <a:srgbClr val="FFFFFF"/>
                </a:solidFill>
              </a:rPr>
            </a:br>
            <a:r>
              <a:rPr lang="en-US" sz="5000" dirty="0">
                <a:solidFill>
                  <a:srgbClr val="FFFFFF"/>
                </a:solidFill>
              </a:rPr>
              <a:t/>
            </a:r>
            <a:br>
              <a:rPr lang="en-US" sz="5000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>At the street market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70" y="450220"/>
            <a:ext cx="5917392" cy="594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12B8FAB-E090-492A-94D8-4A5F04753889}"/>
              </a:ext>
            </a:extLst>
          </p:cNvPr>
          <p:cNvSpPr txBox="1"/>
          <p:nvPr/>
        </p:nvSpPr>
        <p:spPr>
          <a:xfrm>
            <a:off x="838200" y="4675735"/>
            <a:ext cx="455231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pple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285C10-88C3-46E0-BE0D-96CC60E54875}"/>
              </a:ext>
            </a:extLst>
          </p:cNvPr>
          <p:cNvSpPr txBox="1"/>
          <p:nvPr/>
        </p:nvSpPr>
        <p:spPr>
          <a:xfrm>
            <a:off x="7557655" y="4627661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c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7C41361-A3DE-49CA-90C7-F5BB63806EAE}"/>
              </a:ext>
            </a:extLst>
          </p:cNvPr>
          <p:cNvSpPr txBox="1"/>
          <p:nvPr/>
        </p:nvSpPr>
        <p:spPr>
          <a:xfrm>
            <a:off x="5390514" y="5303886"/>
            <a:ext cx="16530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8A99916B-A577-45D1-BF75-D375DDBA1E21}"/>
              </a:ext>
            </a:extLst>
          </p:cNvPr>
          <p:cNvSpPr/>
          <p:nvPr/>
        </p:nvSpPr>
        <p:spPr>
          <a:xfrm rot="7994978" flipH="1" flipV="1">
            <a:off x="10239894" y="4867538"/>
            <a:ext cx="836494" cy="384047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xmlns="" id="{46D26C41-CADD-45BE-AC50-9F19EA18CF0C}"/>
              </a:ext>
            </a:extLst>
          </p:cNvPr>
          <p:cNvSpPr/>
          <p:nvPr/>
        </p:nvSpPr>
        <p:spPr>
          <a:xfrm>
            <a:off x="4716734" y="4732146"/>
            <a:ext cx="949853" cy="80682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mage result for orange juice can&quot;">
            <a:extLst>
              <a:ext uri="{FF2B5EF4-FFF2-40B4-BE49-F238E27FC236}">
                <a16:creationId xmlns:a16="http://schemas.microsoft.com/office/drawing/2014/main" xmlns="" id="{721CB997-4290-497F-8D53-1559826B52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7"/>
          <a:stretch/>
        </p:blipFill>
        <p:spPr bwMode="auto">
          <a:xfrm>
            <a:off x="3817391" y="176471"/>
            <a:ext cx="4799265" cy="456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35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12B8FAB-E090-492A-94D8-4A5F04753889}"/>
              </a:ext>
            </a:extLst>
          </p:cNvPr>
          <p:cNvSpPr txBox="1"/>
          <p:nvPr/>
        </p:nvSpPr>
        <p:spPr>
          <a:xfrm>
            <a:off x="970385" y="4706349"/>
            <a:ext cx="44201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pple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285C10-88C3-46E0-BE0D-96CC60E54875}"/>
              </a:ext>
            </a:extLst>
          </p:cNvPr>
          <p:cNvSpPr txBox="1"/>
          <p:nvPr/>
        </p:nvSpPr>
        <p:spPr>
          <a:xfrm>
            <a:off x="7557655" y="4702305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c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7C41361-A3DE-49CA-90C7-F5BB63806EAE}"/>
              </a:ext>
            </a:extLst>
          </p:cNvPr>
          <p:cNvSpPr txBox="1"/>
          <p:nvPr/>
        </p:nvSpPr>
        <p:spPr>
          <a:xfrm>
            <a:off x="5521141" y="5303886"/>
            <a:ext cx="16530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8A99916B-A577-45D1-BF75-D375DDBA1E21}"/>
              </a:ext>
            </a:extLst>
          </p:cNvPr>
          <p:cNvSpPr/>
          <p:nvPr/>
        </p:nvSpPr>
        <p:spPr>
          <a:xfrm rot="7994978" flipH="1" flipV="1">
            <a:off x="5008866" y="4824081"/>
            <a:ext cx="809315" cy="413211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xmlns="" id="{46D26C41-CADD-45BE-AC50-9F19EA18CF0C}"/>
              </a:ext>
            </a:extLst>
          </p:cNvPr>
          <p:cNvSpPr/>
          <p:nvPr/>
        </p:nvSpPr>
        <p:spPr>
          <a:xfrm>
            <a:off x="10124519" y="4595005"/>
            <a:ext cx="949853" cy="80682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9C58CCC-3451-4044-A591-E1F484C3CD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165" y="402489"/>
            <a:ext cx="3832852" cy="381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3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12B8FAB-E090-492A-94D8-4A5F04753889}"/>
              </a:ext>
            </a:extLst>
          </p:cNvPr>
          <p:cNvSpPr txBox="1"/>
          <p:nvPr/>
        </p:nvSpPr>
        <p:spPr>
          <a:xfrm>
            <a:off x="1594369" y="4784752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b</a:t>
            </a: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g </a:t>
            </a:r>
            <a:endParaRPr kumimoji="0" lang="en-US" sz="18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285C10-88C3-46E0-BE0D-96CC60E54875}"/>
              </a:ext>
            </a:extLst>
          </p:cNvPr>
          <p:cNvSpPr txBox="1"/>
          <p:nvPr/>
        </p:nvSpPr>
        <p:spPr>
          <a:xfrm>
            <a:off x="7557655" y="4758288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h</a:t>
            </a: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t</a:t>
            </a:r>
            <a:endParaRPr kumimoji="0" lang="en-US" sz="18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7C41361-A3DE-49CA-90C7-F5BB63806EAE}"/>
              </a:ext>
            </a:extLst>
          </p:cNvPr>
          <p:cNvSpPr txBox="1"/>
          <p:nvPr/>
        </p:nvSpPr>
        <p:spPr>
          <a:xfrm>
            <a:off x="5390514" y="5303886"/>
            <a:ext cx="16530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8A99916B-A577-45D1-BF75-D375DDBA1E21}"/>
              </a:ext>
            </a:extLst>
          </p:cNvPr>
          <p:cNvSpPr/>
          <p:nvPr/>
        </p:nvSpPr>
        <p:spPr>
          <a:xfrm rot="7994978" flipH="1" flipV="1">
            <a:off x="10146658" y="4767440"/>
            <a:ext cx="687064" cy="345961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xmlns="" id="{46D26C41-CADD-45BE-AC50-9F19EA18CF0C}"/>
              </a:ext>
            </a:extLst>
          </p:cNvPr>
          <p:cNvSpPr/>
          <p:nvPr/>
        </p:nvSpPr>
        <p:spPr>
          <a:xfrm>
            <a:off x="4530112" y="4732146"/>
            <a:ext cx="949853" cy="80682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445F50E-8012-434C-B63C-9B70ED7D11AB}"/>
              </a:ext>
            </a:extLst>
          </p:cNvPr>
          <p:cNvSpPr/>
          <p:nvPr/>
        </p:nvSpPr>
        <p:spPr>
          <a:xfrm>
            <a:off x="8268574" y="681037"/>
            <a:ext cx="2571107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879" y="681037"/>
            <a:ext cx="5104289" cy="36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6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12B8FAB-E090-492A-94D8-4A5F04753889}"/>
              </a:ext>
            </a:extLst>
          </p:cNvPr>
          <p:cNvSpPr txBox="1"/>
          <p:nvPr/>
        </p:nvSpPr>
        <p:spPr>
          <a:xfrm>
            <a:off x="1594369" y="4784752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b</a:t>
            </a: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g </a:t>
            </a:r>
            <a:endParaRPr kumimoji="0" lang="en-US" sz="18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285C10-88C3-46E0-BE0D-96CC60E54875}"/>
              </a:ext>
            </a:extLst>
          </p:cNvPr>
          <p:cNvSpPr txBox="1"/>
          <p:nvPr/>
        </p:nvSpPr>
        <p:spPr>
          <a:xfrm>
            <a:off x="7557655" y="4758288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h</a:t>
            </a: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t</a:t>
            </a:r>
            <a:endParaRPr kumimoji="0" lang="en-US" sz="18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7C41361-A3DE-49CA-90C7-F5BB63806EAE}"/>
              </a:ext>
            </a:extLst>
          </p:cNvPr>
          <p:cNvSpPr txBox="1"/>
          <p:nvPr/>
        </p:nvSpPr>
        <p:spPr>
          <a:xfrm>
            <a:off x="5390514" y="5303886"/>
            <a:ext cx="16530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8A99916B-A577-45D1-BF75-D375DDBA1E21}"/>
              </a:ext>
            </a:extLst>
          </p:cNvPr>
          <p:cNvSpPr/>
          <p:nvPr/>
        </p:nvSpPr>
        <p:spPr>
          <a:xfrm rot="7994978" flipH="1" flipV="1">
            <a:off x="4701518" y="5002109"/>
            <a:ext cx="752208" cy="359491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xmlns="" id="{46D26C41-CADD-45BE-AC50-9F19EA18CF0C}"/>
              </a:ext>
            </a:extLst>
          </p:cNvPr>
          <p:cNvSpPr/>
          <p:nvPr/>
        </p:nvSpPr>
        <p:spPr>
          <a:xfrm>
            <a:off x="9863266" y="4595005"/>
            <a:ext cx="949853" cy="80682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38F52AF0-5C50-4300-8BE0-F0FF9977B7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3"/>
          <a:stretch/>
        </p:blipFill>
        <p:spPr bwMode="auto">
          <a:xfrm>
            <a:off x="4458003" y="188210"/>
            <a:ext cx="3796146" cy="428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5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B4D3D850-2041-4B7C-AED9-54DA385B1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5707F116-8EC0-4822-9067-186AC8C96E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6828180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xmlns="" id="{49F1A7E4-819D-4D21-8E8B-32671A9F9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6274246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3" name="Isosceles Triangle 142">
            <a:extLst>
              <a:ext uri="{FF2B5EF4-FFF2-40B4-BE49-F238E27FC236}">
                <a16:creationId xmlns:a16="http://schemas.microsoft.com/office/drawing/2014/main" xmlns="" id="{87C2FC73-590A-4674-99D6-20F721EC02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10771095" y="-1"/>
            <a:ext cx="1420906" cy="1420906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xmlns="" id="{EC670BA9-9210-4C80-B65D-9B495E00C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1288401" y="49497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xmlns="" id="{56AB08D7-F0FB-4965-B730-8B874214C2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731604" y="2087467"/>
            <a:ext cx="825632" cy="82563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xmlns="" id="{148D9297-49FA-43ED-AC6B-E2F153B3A5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89018" y="1986315"/>
            <a:ext cx="337222" cy="33722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E9AB285-33DB-4406-9CD9-32D2DAAD4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185" y="1131719"/>
            <a:ext cx="4147112" cy="19523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81" y="3439533"/>
            <a:ext cx="1815313" cy="18119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85" y="4894950"/>
            <a:ext cx="1716741" cy="17167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00398" y="1088040"/>
            <a:ext cx="722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2.</a:t>
            </a:r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07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086" y="0"/>
            <a:ext cx="6625996" cy="6872251"/>
          </a:xfrm>
        </p:spPr>
      </p:pic>
    </p:spTree>
    <p:extLst>
      <p:ext uri="{BB962C8B-B14F-4D97-AF65-F5344CB8AC3E}">
        <p14:creationId xmlns:p14="http://schemas.microsoft.com/office/powerpoint/2010/main" val="253816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7432E11E-988F-405B-B469-66ED44F9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801395"/>
            <a:ext cx="11353800" cy="132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smtClean="0"/>
              <a:t>3. Listen </a:t>
            </a:r>
            <a:r>
              <a:rPr lang="en-US" b="1" dirty="0"/>
              <a:t>and chant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14652" y="2006970"/>
            <a:ext cx="5423509" cy="2600329"/>
            <a:chOff x="3457184" y="1635495"/>
            <a:chExt cx="5423509" cy="26003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184" y="1714419"/>
              <a:ext cx="2526082" cy="252140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5540" y="1635495"/>
              <a:ext cx="2605153" cy="2600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244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44234D-ACBD-4448-B0E1-6A811DF1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Listen and </a:t>
            </a:r>
            <a:r>
              <a:rPr lang="en-US" b="1" dirty="0" smtClean="0"/>
              <a:t>chant </a:t>
            </a:r>
            <a:endParaRPr lang="en-US" b="1" dirty="0"/>
          </a:p>
        </p:txBody>
      </p:sp>
      <p:pic>
        <p:nvPicPr>
          <p:cNvPr id="3" name="Track 013_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08525" y="784224"/>
            <a:ext cx="487363" cy="487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3037" y="2343075"/>
            <a:ext cx="484780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,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,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pple.</a:t>
            </a:r>
          </a:p>
          <a:p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,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, b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g.</a:t>
            </a:r>
          </a:p>
          <a:p>
            <a:r>
              <a:rPr lang="en-US" sz="4400" dirty="0" smtClean="0">
                <a:latin typeface=".VnAvant" panose="020B7200000000000000" pitchFamily="34" charset="0"/>
              </a:rPr>
              <a:t>There’s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n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pple.</a:t>
            </a:r>
          </a:p>
          <a:p>
            <a:r>
              <a:rPr lang="en-US" sz="4400" dirty="0" smtClean="0">
                <a:latin typeface=".VnAvant" panose="020B7200000000000000" pitchFamily="34" charset="0"/>
              </a:rPr>
              <a:t>In the b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g.</a:t>
            </a:r>
            <a:endParaRPr lang="en-US" sz="4400" dirty="0"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7832" y="2343074"/>
            <a:ext cx="381065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,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, c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t.</a:t>
            </a:r>
          </a:p>
          <a:p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,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, h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400" dirty="0" smtClean="0">
                <a:latin typeface=".VnAvant" panose="020B7200000000000000" pitchFamily="34" charset="0"/>
              </a:rPr>
              <a:t>t.</a:t>
            </a:r>
          </a:p>
          <a:p>
            <a:r>
              <a:rPr lang="en-US" sz="4400" dirty="0" smtClean="0">
                <a:latin typeface=".VnAvant" panose="020B7200000000000000" pitchFamily="34" charset="0"/>
              </a:rPr>
              <a:t>There’s a c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at</a:t>
            </a:r>
            <a:r>
              <a:rPr lang="en-US" sz="4400" dirty="0" smtClean="0">
                <a:latin typeface=".VnAvant" panose="020B7200000000000000" pitchFamily="34" charset="0"/>
              </a:rPr>
              <a:t>.</a:t>
            </a:r>
          </a:p>
          <a:p>
            <a:r>
              <a:rPr lang="en-US" sz="4400" dirty="0">
                <a:latin typeface=".VnAvant" panose="020B7200000000000000" pitchFamily="34" charset="0"/>
              </a:rPr>
              <a:t>O</a:t>
            </a:r>
            <a:r>
              <a:rPr lang="en-US" sz="4400" dirty="0" smtClean="0">
                <a:latin typeface=".VnAvant" panose="020B7200000000000000" pitchFamily="34" charset="0"/>
              </a:rPr>
              <a:t>n the h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at</a:t>
            </a:r>
            <a:r>
              <a:rPr lang="en-US" sz="4400" dirty="0" smtClean="0">
                <a:latin typeface=".VnAvant" panose="020B7200000000000000" pitchFamily="34" charset="0"/>
              </a:rPr>
              <a:t>.</a:t>
            </a:r>
            <a:endParaRPr lang="en-US" sz="44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66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D6D908-561F-4A67-8570-9E21D10AE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8250"/>
            <a:ext cx="105156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smtClean="0"/>
              <a:t>4. Listen </a:t>
            </a:r>
            <a:r>
              <a:rPr lang="en-US" b="1" dirty="0"/>
              <a:t>and tick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519814" y="2241354"/>
            <a:ext cx="5548767" cy="2625333"/>
            <a:chOff x="3519814" y="2155629"/>
            <a:chExt cx="5548767" cy="26253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814" y="2209547"/>
              <a:ext cx="2576186" cy="257141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377" y="2155629"/>
              <a:ext cx="2630204" cy="2625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39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Listen and tick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382" y="1605770"/>
            <a:ext cx="5307235" cy="3841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020" y="2931332"/>
            <a:ext cx="376615" cy="376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1274" y="5044098"/>
            <a:ext cx="376615" cy="37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0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187" y="94206"/>
            <a:ext cx="1126776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OBJECTIVES.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end of the lesson, pupils will be able </a:t>
            </a:r>
            <a:r>
              <a:rPr lang="en-US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32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fontAlgn="base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 pronounce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the sound of the letter </a:t>
            </a:r>
            <a:r>
              <a:rPr lang="en-US" sz="32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A/a.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 say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the words </a:t>
            </a:r>
            <a:r>
              <a:rPr lang="en-US" sz="32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apple, bag, can, </a:t>
            </a:r>
            <a:r>
              <a:rPr lang="en-US" sz="32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hat</a:t>
            </a:r>
            <a:r>
              <a:rPr lang="en-US" sz="32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Language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 Sound </a:t>
            </a:r>
            <a: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/æ/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 Vocabulary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apple, bag, can</a:t>
            </a:r>
            <a:r>
              <a:rPr lang="en-US" sz="32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hat</a:t>
            </a:r>
          </a:p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Resources/Material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en-US" sz="3200">
                <a:latin typeface="Times New Roman" pitchFamily="18" charset="0"/>
                <a:cs typeface="Times New Roman" pitchFamily="18" charset="0"/>
              </a:rPr>
              <a:t>Student’s book p. 14 </a:t>
            </a:r>
          </a:p>
          <a:p>
            <a:pPr lvl="0" fontAlgn="base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Flashcards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for Unit 3</a:t>
            </a:r>
          </a:p>
          <a:p>
            <a:pPr lvl="0" fontAlgn="base"/>
            <a:r>
              <a:rPr lang="en-US" sz="3200">
                <a:latin typeface="Times New Roman" pitchFamily="18" charset="0"/>
                <a:cs typeface="Times New Roman" pitchFamily="18" charset="0"/>
              </a:rPr>
              <a:t>Poster for Unit 3</a:t>
            </a:r>
          </a:p>
          <a:p>
            <a:pPr lvl="0" fontAlgn="base"/>
            <a:r>
              <a:rPr lang="en-US" sz="3200">
                <a:latin typeface="Times New Roman" pitchFamily="18" charset="0"/>
                <a:cs typeface="Times New Roman" pitchFamily="18" charset="0"/>
              </a:rPr>
              <a:t>Teacher’s guide pp. 29-31</a:t>
            </a:r>
          </a:p>
          <a:p>
            <a:pPr lvl="0" fontAlgn="base"/>
            <a:r>
              <a:rPr lang="en-US" sz="3200">
                <a:latin typeface="Times New Roman" pitchFamily="18" charset="0"/>
                <a:cs typeface="Times New Roman" pitchFamily="18" charset="0"/>
              </a:rPr>
              <a:t>Computer, projector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361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10" y="2062883"/>
            <a:ext cx="2861994" cy="2042585"/>
          </a:xfrm>
        </p:spPr>
      </p:pic>
      <p:sp>
        <p:nvSpPr>
          <p:cNvPr id="4" name="TextBox 3"/>
          <p:cNvSpPr txBox="1"/>
          <p:nvPr/>
        </p:nvSpPr>
        <p:spPr>
          <a:xfrm>
            <a:off x="8509815" y="4308202"/>
            <a:ext cx="22156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 spc="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9000" b="1" spc="600" dirty="0" smtClean="0">
                <a:latin typeface=".VnAvant" panose="020B7200000000000000" pitchFamily="34" charset="0"/>
              </a:rPr>
              <a:t>at</a:t>
            </a:r>
            <a:endParaRPr lang="en-US" sz="9000" b="1" spc="6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078758C-3CC3-4567-B15A-29ABA5517598}"/>
              </a:ext>
            </a:extLst>
          </p:cNvPr>
          <p:cNvSpPr txBox="1"/>
          <p:nvPr/>
        </p:nvSpPr>
        <p:spPr>
          <a:xfrm>
            <a:off x="7964929" y="4424906"/>
            <a:ext cx="37509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9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pple</a:t>
            </a:r>
          </a:p>
        </p:txBody>
      </p:sp>
      <p:pic>
        <p:nvPicPr>
          <p:cNvPr id="10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2F9B231-035D-4CAC-9CE7-FCD307DE54A9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665" y="1605157"/>
            <a:ext cx="2732755" cy="27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2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xmlns="" id="{8DF50D23-E294-48DC-ACB4-7F7BB989A6B5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956" y="1973984"/>
            <a:ext cx="3034096" cy="22334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1115" y="4355775"/>
            <a:ext cx="26997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0" b="1" spc="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r>
              <a:rPr lang="en-US" sz="9000" b="1" spc="600" dirty="0" smtClean="0">
                <a:latin typeface=".VnAvant" panose="020B7200000000000000" pitchFamily="34" charset="0"/>
              </a:rPr>
              <a:t>ag</a:t>
            </a:r>
            <a:endParaRPr lang="en-US" sz="9000" b="1" spc="6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3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6791F2A-EE46-47D9-8BA6-F1231B75526E}"/>
              </a:ext>
            </a:extLst>
          </p:cNvPr>
          <p:cNvSpPr txBox="1"/>
          <p:nvPr/>
        </p:nvSpPr>
        <p:spPr>
          <a:xfrm>
            <a:off x="8770776" y="4572715"/>
            <a:ext cx="3421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c</a:t>
            </a:r>
            <a:r>
              <a:rPr kumimoji="0" lang="en-US" sz="9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9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875" y="1423396"/>
            <a:ext cx="166687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9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A5538DFE-EA9E-42F9-8DDC-17F4D3CD5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265" y="695309"/>
            <a:ext cx="6902957" cy="506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F77059-83CE-48A6-8774-F6347924477D}"/>
              </a:ext>
            </a:extLst>
          </p:cNvPr>
          <p:cNvSpPr txBox="1"/>
          <p:nvPr/>
        </p:nvSpPr>
        <p:spPr>
          <a:xfrm>
            <a:off x="7387023" y="4655395"/>
            <a:ext cx="33242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h</a:t>
            </a: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t</a:t>
            </a:r>
            <a:endParaRPr kumimoji="0" lang="en-US" sz="18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15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2F9B231-035D-4CAC-9CE7-FCD307DE5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71" y="1285874"/>
            <a:ext cx="4775479" cy="475817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78758C-3CC3-4567-B15A-29ABA5517598}"/>
              </a:ext>
            </a:extLst>
          </p:cNvPr>
          <p:cNvSpPr txBox="1"/>
          <p:nvPr/>
        </p:nvSpPr>
        <p:spPr>
          <a:xfrm>
            <a:off x="6229350" y="4182003"/>
            <a:ext cx="54415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pple</a:t>
            </a:r>
          </a:p>
        </p:txBody>
      </p:sp>
    </p:spTree>
    <p:extLst>
      <p:ext uri="{BB962C8B-B14F-4D97-AF65-F5344CB8AC3E}">
        <p14:creationId xmlns:p14="http://schemas.microsoft.com/office/powerpoint/2010/main" val="22923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xmlns="" id="{8DF50D23-E294-48DC-ACB4-7F7BB989A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22447"/>
            <a:ext cx="7589108" cy="55861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AF77059-83CE-48A6-8774-F6347924477D}"/>
              </a:ext>
            </a:extLst>
          </p:cNvPr>
          <p:cNvSpPr txBox="1"/>
          <p:nvPr/>
        </p:nvSpPr>
        <p:spPr>
          <a:xfrm>
            <a:off x="7695943" y="4630681"/>
            <a:ext cx="33242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spc="6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b</a:t>
            </a:r>
            <a:r>
              <a:rPr kumimoji="0" lang="en-US" sz="1150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600" normalizeH="0" baseline="0" noProof="0" dirty="0" smtClean="0">
                <a:ln>
                  <a:noFill/>
                </a:ln>
                <a:effectLst/>
                <a:uLnTx/>
                <a:uFillTx/>
                <a:latin typeface=".VnAvant" panose="020B7200000000000000" pitchFamily="34" charset="0"/>
              </a:rPr>
              <a:t>g</a:t>
            </a:r>
            <a:endParaRPr kumimoji="0" lang="en-US" sz="1800" b="1" i="0" u="none" strike="noStrike" kern="1200" cap="none" spc="600" normalizeH="0" baseline="0" noProof="0" dirty="0">
              <a:ln>
                <a:noFill/>
              </a:ln>
              <a:effectLst/>
              <a:uLnTx/>
              <a:uFillTx/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61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E12358F-0460-4BB6-84D1-2224928F87EF}"/>
              </a:ext>
            </a:extLst>
          </p:cNvPr>
          <p:cNvSpPr txBox="1"/>
          <p:nvPr/>
        </p:nvSpPr>
        <p:spPr>
          <a:xfrm>
            <a:off x="7853490" y="4735486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c</a:t>
            </a: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n</a:t>
            </a:r>
            <a:endParaRPr kumimoji="0" lang="en-US" sz="18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156" y="455635"/>
            <a:ext cx="3138617" cy="59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xmlns="" id="{B4D3D850-2041-4B7C-AED9-54DA385B1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xmlns="" id="{5707F116-8EC0-4822-9067-186AC8C96E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xmlns="" id="{49F1A7E4-819D-4D21-8E8B-32671A9F9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5" name="Isosceles Triangle 194">
            <a:extLst>
              <a:ext uri="{FF2B5EF4-FFF2-40B4-BE49-F238E27FC236}">
                <a16:creationId xmlns:a16="http://schemas.microsoft.com/office/drawing/2014/main" xmlns="" id="{CB64814D-A361-44E1-8D97-B83E41C8B2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0" y="-2"/>
            <a:ext cx="1248189" cy="1248189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xmlns="" id="{852A6879-032A-4946-9CCA-44D38BEDF5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296832" y="24664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xmlns="" id="{56AB08D7-F0FB-4965-B730-8B874214C2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793049" y="367194"/>
            <a:ext cx="999162" cy="9991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xmlns="" id="{148D9297-49FA-43ED-AC6B-E2F153B3A5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659187" y="946949"/>
            <a:ext cx="352820" cy="3528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xmlns="" id="{77C2D141-F73C-4BF3-B3DF-D3BA74B8BE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27826" y="1350438"/>
            <a:ext cx="4160520" cy="4157124"/>
          </a:xfrm>
          <a:custGeom>
            <a:avLst/>
            <a:gdLst>
              <a:gd name="connsiteX0" fmla="*/ 2080261 w 4160520"/>
              <a:gd name="connsiteY0" fmla="*/ 0 h 4157124"/>
              <a:gd name="connsiteX1" fmla="*/ 4160520 w 4160520"/>
              <a:gd name="connsiteY1" fmla="*/ 2078563 h 4157124"/>
              <a:gd name="connsiteX2" fmla="*/ 2080261 w 4160520"/>
              <a:gd name="connsiteY2" fmla="*/ 4157124 h 4157124"/>
              <a:gd name="connsiteX3" fmla="*/ 0 w 4160520"/>
              <a:gd name="connsiteY3" fmla="*/ 2078563 h 415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4157124">
                <a:moveTo>
                  <a:pt x="2080261" y="0"/>
                </a:moveTo>
                <a:lnTo>
                  <a:pt x="4160520" y="2078563"/>
                </a:lnTo>
                <a:lnTo>
                  <a:pt x="2080261" y="4157124"/>
                </a:lnTo>
                <a:lnTo>
                  <a:pt x="0" y="20785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xmlns="" id="{DB456AC5-2DFE-4E00-B0CE-30AAA2A3D6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47566" y="1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1" name="Isosceles Triangle 200">
            <a:extLst>
              <a:ext uri="{FF2B5EF4-FFF2-40B4-BE49-F238E27FC236}">
                <a16:creationId xmlns:a16="http://schemas.microsoft.com/office/drawing/2014/main" xmlns="" id="{D3EB41F8-8868-4FC3-8553-94FEE5A8B8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52972" y="6102888"/>
            <a:ext cx="1510228" cy="755112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xmlns="" id="{39671820-9967-4806-B0A7-4944C2A4A5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5447566" y="3562194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drawing of a face&#10;&#10;Description automatically generated">
            <a:extLst>
              <a:ext uri="{FF2B5EF4-FFF2-40B4-BE49-F238E27FC236}">
                <a16:creationId xmlns:a16="http://schemas.microsoft.com/office/drawing/2014/main" xmlns="" id="{EBE9E41C-344C-43B9-A691-2B28CD814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21" y="2281343"/>
            <a:ext cx="5791890" cy="16122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25" y="260204"/>
            <a:ext cx="2184511" cy="21804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47" y="4129607"/>
            <a:ext cx="2164989" cy="2160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496" y="2138140"/>
            <a:ext cx="71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2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1692</Words>
  <Application>Microsoft Office PowerPoint</Application>
  <PresentationFormat>Custom</PresentationFormat>
  <Paragraphs>274</Paragraphs>
  <Slides>33</Slides>
  <Notes>28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Unit 3 Lesson 1 + Lesson 2  At the street market</vt:lpstr>
      <vt:lpstr>PowerPoint Presentation</vt:lpstr>
      <vt:lpstr>Warm-up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Listen and chant</vt:lpstr>
      <vt:lpstr>Listen and chant </vt:lpstr>
      <vt:lpstr>4. Listen and tick</vt:lpstr>
      <vt:lpstr>Listen and tick</vt:lpstr>
      <vt:lpstr>Goodbye</vt:lpstr>
      <vt:lpstr>Goodbye</vt:lpstr>
      <vt:lpstr>Goodbye</vt:lpstr>
      <vt:lpstr>Goodbye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Lesson 1  At the street market</dc:title>
  <dc:creator>Sufacebook</dc:creator>
  <cp:lastModifiedBy>Admin</cp:lastModifiedBy>
  <cp:revision>35</cp:revision>
  <dcterms:created xsi:type="dcterms:W3CDTF">2020-04-03T03:50:31Z</dcterms:created>
  <dcterms:modified xsi:type="dcterms:W3CDTF">2024-09-28T12:42:32Z</dcterms:modified>
</cp:coreProperties>
</file>