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0" r:id="rId2"/>
    <p:sldId id="329" r:id="rId3"/>
    <p:sldId id="336" r:id="rId4"/>
    <p:sldId id="261" r:id="rId5"/>
    <p:sldId id="310" r:id="rId6"/>
    <p:sldId id="318" r:id="rId7"/>
    <p:sldId id="334" r:id="rId8"/>
    <p:sldId id="335" r:id="rId9"/>
    <p:sldId id="326" r:id="rId10"/>
    <p:sldId id="311" r:id="rId11"/>
    <p:sldId id="319" r:id="rId12"/>
    <p:sldId id="320" r:id="rId13"/>
    <p:sldId id="321" r:id="rId14"/>
    <p:sldId id="325" r:id="rId15"/>
    <p:sldId id="271" r:id="rId16"/>
    <p:sldId id="324" r:id="rId17"/>
    <p:sldId id="309" r:id="rId18"/>
    <p:sldId id="308" r:id="rId19"/>
    <p:sldId id="315" r:id="rId20"/>
    <p:sldId id="323" r:id="rId21"/>
    <p:sldId id="269" r:id="rId22"/>
    <p:sldId id="298" r:id="rId23"/>
    <p:sldId id="299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30"/>
            <p14:sldId id="329"/>
            <p14:sldId id="336"/>
          </p14:sldIdLst>
        </p14:section>
        <p14:section name="Warm up" id="{D1495900-0294-4E4B-B222-42C1C4111C3B}">
          <p14:sldIdLst>
            <p14:sldId id="261"/>
            <p14:sldId id="310"/>
            <p14:sldId id="318"/>
            <p14:sldId id="334"/>
            <p14:sldId id="335"/>
          </p14:sldIdLst>
        </p14:section>
        <p14:section name="Listen and Repeat" id="{A19BAC87-BCFB-4574-8660-01CA430C80FC}">
          <p14:sldIdLst>
            <p14:sldId id="326"/>
            <p14:sldId id="311"/>
            <p14:sldId id="319"/>
            <p14:sldId id="320"/>
            <p14:sldId id="321"/>
          </p14:sldIdLst>
        </p14:section>
        <p14:section name="Let's talk" id="{2BDD28A9-A492-4992-95B6-C3F323141136}">
          <p14:sldIdLst>
            <p14:sldId id="325"/>
            <p14:sldId id="271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15"/>
            <p14:sldId id="323"/>
          </p14:sldIdLst>
        </p14:section>
        <p14:section name="Wrap up" id="{6D2004DD-EBF3-44B0-A348-5731FAB54851}">
          <p14:sldIdLst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0409" autoAdjust="0"/>
  </p:normalViewPr>
  <p:slideViewPr>
    <p:cSldViewPr snapToGrid="0">
      <p:cViewPr varScale="1">
        <p:scale>
          <a:sx n="66" d="100"/>
          <a:sy n="66" d="100"/>
        </p:scale>
        <p:origin x="-10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CE-4011-A7EE-7BDBC7706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CE-4011-A7EE-7BDBC77065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CE-4011-A7EE-7BDBC77065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CE-4011-A7EE-7BDBC77065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CE-4011-A7EE-7BDBC7706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CE-4011-A7EE-7BDBC77065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CE-4011-A7EE-7BDBC77065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CE-4011-A7EE-7BDBC770652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tm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0.63338</cdr:x>
      <cdr:y>0.53297</cdr:y>
    </cdr:from>
    <cdr:to>
      <cdr:x>0.77467</cdr:x>
      <cdr:y>0.6378</cdr:y>
    </cdr:to>
    <cdr:pic>
      <cdr:nvPicPr>
        <cdr:cNvPr id="3" name="Picture 2" descr="A picture containing wheel, drawing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xmlns="" id="{54D81CED-B4F5-464E-9F4B-82BCE3B781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48136" y="2887977"/>
          <a:ext cx="1148353" cy="5680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b="0" dirty="0"/>
              <a:t>By the end of the lesson, pupils</a:t>
            </a:r>
            <a:r>
              <a:rPr lang="en-US" dirty="0"/>
              <a:t> will be able to:</a:t>
            </a:r>
          </a:p>
          <a:p>
            <a:r>
              <a:rPr lang="en-US" dirty="0"/>
              <a:t>- introduce what they have using the structure </a:t>
            </a:r>
            <a:r>
              <a:rPr lang="en-US" i="1" dirty="0"/>
              <a:t>I </a:t>
            </a:r>
            <a:r>
              <a:rPr lang="en-US" i="1" dirty="0" smtClean="0"/>
              <a:t>have a…</a:t>
            </a:r>
            <a:endParaRPr lang="en-US" dirty="0"/>
          </a:p>
          <a:p>
            <a:r>
              <a:rPr lang="en-US" dirty="0"/>
              <a:t>- sing </a:t>
            </a:r>
            <a:r>
              <a:rPr lang="en-US" dirty="0" smtClean="0"/>
              <a:t>along </a:t>
            </a:r>
            <a:r>
              <a:rPr lang="en-US" dirty="0"/>
              <a:t>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talk </a:t>
            </a:r>
            <a:r>
              <a:rPr lang="en-US" dirty="0"/>
              <a:t>is divided into 2 steps.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a sentence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sentence and its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sentences in chorus, then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6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2 steps.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to the song one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pupils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 by sentence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TPR actions.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(Each group reads one sentence to the end of the song. Then each table reads one sentence to the last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Suggested TPR actions. </a:t>
            </a:r>
          </a:p>
          <a:p>
            <a:r>
              <a:rPr lang="en-US" i="1" dirty="0"/>
              <a:t>I have a cup</a:t>
            </a:r>
            <a:r>
              <a:rPr lang="en-US" dirty="0"/>
              <a:t>. (Tea drinking action)</a:t>
            </a:r>
          </a:p>
          <a:p>
            <a:r>
              <a:rPr lang="en-US" i="1" dirty="0"/>
              <a:t>I have a car.</a:t>
            </a:r>
            <a:r>
              <a:rPr lang="en-US" dirty="0"/>
              <a:t> (Driving action)</a:t>
            </a:r>
          </a:p>
          <a:p>
            <a:r>
              <a:rPr lang="en-US" i="1" dirty="0"/>
              <a:t>I have a cup</a:t>
            </a:r>
            <a:r>
              <a:rPr lang="en-US" dirty="0"/>
              <a:t> (clap) and I have a car (clap). </a:t>
            </a:r>
          </a:p>
          <a:p>
            <a:endParaRPr lang="en-US" dirty="0"/>
          </a:p>
          <a:p>
            <a:r>
              <a:rPr lang="en-US" i="1" dirty="0"/>
              <a:t>I have a cake</a:t>
            </a:r>
            <a:r>
              <a:rPr lang="en-US" dirty="0"/>
              <a:t>. (cake eating action)</a:t>
            </a:r>
          </a:p>
          <a:p>
            <a:r>
              <a:rPr lang="en-US" i="1" dirty="0"/>
              <a:t>I have a cat. </a:t>
            </a:r>
            <a:r>
              <a:rPr lang="en-US" dirty="0"/>
              <a:t> (cat action)</a:t>
            </a:r>
          </a:p>
          <a:p>
            <a:r>
              <a:rPr lang="en-US" i="1" dirty="0"/>
              <a:t>I have a cake</a:t>
            </a:r>
            <a:r>
              <a:rPr lang="en-US" dirty="0"/>
              <a:t> (clap) and I have a cat (clap). </a:t>
            </a:r>
          </a:p>
          <a:p>
            <a:endParaRPr lang="en-US" dirty="0"/>
          </a:p>
          <a:p>
            <a:r>
              <a:rPr lang="en-US" dirty="0"/>
              <a:t>Finish the </a:t>
            </a:r>
            <a:r>
              <a:rPr lang="en-US" dirty="0" smtClean="0"/>
              <a:t>lyrics </a:t>
            </a:r>
            <a:r>
              <a:rPr lang="en-US" dirty="0"/>
              <a:t>with the TRP for High five and fist bump.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Have pupils listen to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Pause at each sentence for pupils to 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Pause at each paragraph for pupils to 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pupils sing the whole song in class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then in groups.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Group 1, 2, 3 </a:t>
            </a:r>
            <a:r>
              <a:rPr lang="en-US" dirty="0" smtClean="0"/>
              <a:t>4.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the card one by one in each group and say </a:t>
            </a:r>
            <a:r>
              <a:rPr lang="en-US" i="1" dirty="0"/>
              <a:t>I have a </a:t>
            </a:r>
            <a:r>
              <a:rPr lang="en-US" dirty="0"/>
              <a:t>_____. 10 points for each correct sentence.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team with the highest points is the winner.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15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b="0" dirty="0"/>
              <a:t>By the end of the lesson, pupils</a:t>
            </a:r>
            <a:r>
              <a:rPr lang="en-US" dirty="0"/>
              <a:t> will be able to:</a:t>
            </a:r>
          </a:p>
          <a:p>
            <a:r>
              <a:rPr lang="en-US" dirty="0"/>
              <a:t>- introduce what they have using the structure </a:t>
            </a:r>
            <a:r>
              <a:rPr lang="en-US" i="1" dirty="0"/>
              <a:t>I </a:t>
            </a:r>
            <a:r>
              <a:rPr lang="en-US" i="1" dirty="0" smtClean="0"/>
              <a:t>have a…</a:t>
            </a:r>
            <a:endParaRPr lang="en-US" dirty="0"/>
          </a:p>
          <a:p>
            <a:r>
              <a:rPr lang="en-US" dirty="0"/>
              <a:t>- sing </a:t>
            </a:r>
            <a:r>
              <a:rPr lang="en-US" dirty="0" smtClean="0"/>
              <a:t>along </a:t>
            </a:r>
            <a:r>
              <a:rPr lang="en-US" dirty="0"/>
              <a:t>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pair of 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choose 2 numbers and find the picture hidden under the number. If they are the same, you can open then. If not, close the numbers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opening all the numbers, have pupils chant the verse relating to the pictures.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book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pencils  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a….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understand the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a </a:t>
            </a:r>
            <a:r>
              <a:rPr lang="en-US" dirty="0" smtClean="0"/>
              <a:t>flashcard </a:t>
            </a:r>
            <a:r>
              <a:rPr lang="en-US" dirty="0"/>
              <a:t>for car and say </a:t>
            </a:r>
            <a:r>
              <a:rPr lang="en-US" i="1" dirty="0"/>
              <a:t>I have a car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flashcard for car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other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tmp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A86D150-0B90-4A0E-B607-A804176165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20" y="10"/>
            <a:ext cx="11778323" cy="662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9E966BA-0875-4B5A-A6DF-74CA192627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7507" y="643466"/>
            <a:ext cx="645698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44843568-39FF-4997-BA23-F3F689082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249" y="643466"/>
            <a:ext cx="669550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0D370DA-1EF8-4E0C-A548-3E9BCF60F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0359" y="-114214"/>
            <a:ext cx="5864017" cy="70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38" y="3977407"/>
            <a:ext cx="9426806" cy="941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</a:rPr>
              <a:t>7. Let’s </a:t>
            </a:r>
            <a:r>
              <a:rPr lang="en-US" sz="5400" b="1" dirty="0">
                <a:solidFill>
                  <a:srgbClr val="FF0000"/>
                </a:solidFill>
              </a:rPr>
              <a:t>talk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FBC3EAFD-A275-4F9B-8F62-72B6678F35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E64A6D-2B9F-4AAD-AB42-A61BAF01A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C51881DD-AD85-41BE-8A49-C2FB45800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D20FE8-ED02-4CDE-83B1-A1436305C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76" y="981544"/>
            <a:ext cx="2910374" cy="2904985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61" y="1690688"/>
            <a:ext cx="921196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6" y="305215"/>
            <a:ext cx="4514662" cy="27706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smtClean="0">
                <a:solidFill>
                  <a:srgbClr val="FF0000"/>
                </a:solidFill>
              </a:rPr>
              <a:t>8. Let’s </a:t>
            </a:r>
            <a:r>
              <a:rPr lang="en-US" sz="4800" b="1" kern="1200" dirty="0">
                <a:solidFill>
                  <a:srgbClr val="FF0000"/>
                </a:solidFill>
              </a:rPr>
              <a:t>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5CDB4C-1FD0-4585-A020-27F2D836B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5D246F4A-EE8D-4FFF-A21C-202C4438F1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xmlns="" id="{5180AFC1-C335-42D8-9689-AC48BB446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FF9AC15C-CDE3-45BB-A2AE-EE0E230F5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xmlns="" id="{735BDF49-0DA5-4D84-9CAF-17F182587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xmlns="" id="{9A563694-96C1-4491-968C-ABC2B33A79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xmlns="" id="{C07B463F-74C8-4F4F-AC01-383416E24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xmlns="" id="{2580532B-17A2-44ED-97F7-237749F43F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xmlns="" id="{DB8FEB59-52CF-42B0-8E2B-2937ADFE0F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xmlns="" id="{4D262DB1-7CDF-4000-89BF-C998FC8B5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xmlns="" id="{8A5DC86C-E98B-4C88-949E-1FB7A33F0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xmlns="" id="{7356204C-A31B-4E4F-806F-FE560545D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23833741-7ACC-4589-8CCF-C149F26F96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xmlns="" id="{BB0E58F6-C893-4850-B8B5-3BBB1B22D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xmlns="" id="{A17CA43F-9341-492F-AE85-5FC1926F7B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xmlns="" id="{997D9B52-713B-4194-A09B-CD2088D27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xmlns="" id="{0D245476-F617-4E5B-9F44-3E2B8CF857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CF3A6471-5289-4A16-923A-975AADC360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xmlns="" id="{3DF8E022-DC4D-4636-A382-EB9545C8F3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xmlns="" id="{929E99F3-B006-4247-9DF4-83A7ED50E8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xmlns="" id="{B4E4F171-F161-4941-8980-7CF8A5BEDD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xmlns="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7" y="212003"/>
            <a:ext cx="757387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01" y="3360075"/>
            <a:ext cx="2378481" cy="26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96AABD8B-0D0B-45DE-99FA-4CA8E84F0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2" y="1825625"/>
            <a:ext cx="9144676" cy="4351338"/>
          </a:xfrm>
        </p:spPr>
      </p:pic>
      <p:pic>
        <p:nvPicPr>
          <p:cNvPr id="3" name="Track 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5414" y="852943"/>
            <a:ext cx="388029" cy="3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B669EEA7-D5A2-4052-BEBE-F195810F4C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420760" y="515859"/>
            <a:ext cx="3083863" cy="17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5E300BFE-A4E4-4512-BA46-13EE20EB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64" y="3978748"/>
            <a:ext cx="2382726" cy="20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E15C4DE-1059-42B8-9221-E79C375E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926" y="312457"/>
            <a:ext cx="2577468" cy="21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0194C56-588F-44F9-96B1-4441EF4D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884" y="2515564"/>
            <a:ext cx="2421570" cy="29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C5C2EBC0-4FF6-44E1-9C8E-3F944F1D0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7"/>
          <a:stretch/>
        </p:blipFill>
        <p:spPr bwMode="auto">
          <a:xfrm>
            <a:off x="9880331" y="2250532"/>
            <a:ext cx="2093198" cy="21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5267FED9-85EE-475C-9F95-20D24FD42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5" b="5616"/>
          <a:stretch/>
        </p:blipFill>
        <p:spPr bwMode="auto">
          <a:xfrm>
            <a:off x="4059391" y="2046914"/>
            <a:ext cx="2070999" cy="15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3084" y="4056445"/>
            <a:ext cx="3157923" cy="21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371" y="0"/>
            <a:ext cx="7997372" cy="3988948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en-US" sz="5000" b="1">
                <a:solidFill>
                  <a:srgbClr val="002060"/>
                </a:solidFill>
              </a:rPr>
              <a:t>Unit </a:t>
            </a:r>
            <a:r>
              <a:rPr lang="en-US" sz="5000" b="1" smtClean="0">
                <a:solidFill>
                  <a:srgbClr val="002060"/>
                </a:solidFill>
              </a:rPr>
              <a:t>2</a:t>
            </a:r>
            <a:br>
              <a:rPr lang="en-US" sz="5000" b="1" smtClean="0">
                <a:solidFill>
                  <a:srgbClr val="002060"/>
                </a:solidFill>
              </a:rPr>
            </a:br>
            <a:r>
              <a:rPr lang="en-US" sz="5000" b="1" smtClean="0">
                <a:solidFill>
                  <a:srgbClr val="002060"/>
                </a:solidFill>
              </a:rPr>
              <a:t>Lesson 2 +</a:t>
            </a:r>
            <a:r>
              <a:rPr lang="en-US" sz="5000" b="1" smtClean="0">
                <a:solidFill>
                  <a:srgbClr val="002060"/>
                </a:solidFill>
              </a:rPr>
              <a:t>Lesson 3</a:t>
            </a:r>
            <a:br>
              <a:rPr lang="en-US" sz="5000" b="1" smtClean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100" b="1" dirty="0">
                <a:solidFill>
                  <a:srgbClr val="002060"/>
                </a:solidFill>
              </a:rPr>
              <a:t>In the dining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6896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EEC7D8B8-1008-49AF-8D54-87D6C8CA861A}"/>
              </a:ext>
            </a:extLst>
          </p:cNvPr>
          <p:cNvSpPr/>
          <p:nvPr/>
        </p:nvSpPr>
        <p:spPr>
          <a:xfrm>
            <a:off x="838199" y="1800976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6EAD4F36-4DDA-4CE5-9B33-90D301437F9B}"/>
              </a:ext>
            </a:extLst>
          </p:cNvPr>
          <p:cNvSpPr/>
          <p:nvPr/>
        </p:nvSpPr>
        <p:spPr>
          <a:xfrm>
            <a:off x="838199" y="3491672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61A427D1-C0B5-4ABD-A593-0FFBC38E125B}"/>
              </a:ext>
            </a:extLst>
          </p:cNvPr>
          <p:cNvSpPr/>
          <p:nvPr/>
        </p:nvSpPr>
        <p:spPr>
          <a:xfrm>
            <a:off x="838199" y="5182369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1835CE-9C24-48A8-9607-8CBBB98CFD92}"/>
              </a:ext>
            </a:extLst>
          </p:cNvPr>
          <p:cNvSpPr txBox="1"/>
          <p:nvPr/>
        </p:nvSpPr>
        <p:spPr>
          <a:xfrm>
            <a:off x="0" y="266028"/>
            <a:ext cx="83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66B349-5315-4F54-A71F-88A752BA9323}"/>
              </a:ext>
            </a:extLst>
          </p:cNvPr>
          <p:cNvSpPr txBox="1"/>
          <p:nvPr/>
        </p:nvSpPr>
        <p:spPr>
          <a:xfrm>
            <a:off x="0" y="2053143"/>
            <a:ext cx="83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AAF483-C71B-43B0-B588-07E34AB02E9F}"/>
              </a:ext>
            </a:extLst>
          </p:cNvPr>
          <p:cNvSpPr txBox="1"/>
          <p:nvPr/>
        </p:nvSpPr>
        <p:spPr>
          <a:xfrm>
            <a:off x="0" y="3697525"/>
            <a:ext cx="83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C780B5-0C9B-4E60-B83E-EA07D7CF38C9}"/>
              </a:ext>
            </a:extLst>
          </p:cNvPr>
          <p:cNvSpPr txBox="1"/>
          <p:nvPr/>
        </p:nvSpPr>
        <p:spPr>
          <a:xfrm>
            <a:off x="0" y="5442199"/>
            <a:ext cx="83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</a:t>
            </a:r>
            <a:endParaRPr lang="en-US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A8E6DCA9-6478-4441-ACE4-E2E860F974BC}"/>
              </a:ext>
            </a:extLst>
          </p:cNvPr>
          <p:cNvSpPr/>
          <p:nvPr/>
        </p:nvSpPr>
        <p:spPr>
          <a:xfrm>
            <a:off x="838199" y="39335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9EC45BA6-48FD-42AB-B46D-CFD54C43DE39}"/>
              </a:ext>
            </a:extLst>
          </p:cNvPr>
          <p:cNvSpPr/>
          <p:nvPr/>
        </p:nvSpPr>
        <p:spPr>
          <a:xfrm>
            <a:off x="3458227" y="39335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xmlns="" id="{D0285D6F-2820-42FB-8624-965D21A3BFAF}"/>
              </a:ext>
            </a:extLst>
          </p:cNvPr>
          <p:cNvSpPr/>
          <p:nvPr/>
        </p:nvSpPr>
        <p:spPr>
          <a:xfrm>
            <a:off x="6096000" y="39335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xmlns="" id="{8325AED7-5767-4A84-AAB6-8B826F8D6F0C}"/>
              </a:ext>
            </a:extLst>
          </p:cNvPr>
          <p:cNvSpPr/>
          <p:nvPr/>
        </p:nvSpPr>
        <p:spPr>
          <a:xfrm>
            <a:off x="8733771" y="-49930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xmlns="" id="{37DD7344-F3E5-4E8D-AB9E-0E4F695DC709}"/>
              </a:ext>
            </a:extLst>
          </p:cNvPr>
          <p:cNvSpPr/>
          <p:nvPr/>
        </p:nvSpPr>
        <p:spPr>
          <a:xfrm>
            <a:off x="3444135" y="1800975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xmlns="" id="{D9F9629C-FA2D-49E1-9B0D-3B7CBBDF8DBD}"/>
              </a:ext>
            </a:extLst>
          </p:cNvPr>
          <p:cNvSpPr/>
          <p:nvPr/>
        </p:nvSpPr>
        <p:spPr>
          <a:xfrm>
            <a:off x="6095999" y="1762144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xmlns="" id="{CB12DDF3-F02C-4882-9013-AB4B91891D89}"/>
              </a:ext>
            </a:extLst>
          </p:cNvPr>
          <p:cNvSpPr/>
          <p:nvPr/>
        </p:nvSpPr>
        <p:spPr>
          <a:xfrm>
            <a:off x="8747863" y="1765476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xmlns="" id="{29A78954-9306-4096-A884-0F7D0B41BC98}"/>
              </a:ext>
            </a:extLst>
          </p:cNvPr>
          <p:cNvSpPr/>
          <p:nvPr/>
        </p:nvSpPr>
        <p:spPr>
          <a:xfrm>
            <a:off x="3458227" y="3556442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F7D1752F-51F2-419C-A3AF-737A807607A8}"/>
              </a:ext>
            </a:extLst>
          </p:cNvPr>
          <p:cNvSpPr/>
          <p:nvPr/>
        </p:nvSpPr>
        <p:spPr>
          <a:xfrm>
            <a:off x="6095999" y="3484953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xmlns="" id="{4F69F02D-6051-4C32-A3C9-1E98D2561D0D}"/>
              </a:ext>
            </a:extLst>
          </p:cNvPr>
          <p:cNvSpPr/>
          <p:nvPr/>
        </p:nvSpPr>
        <p:spPr>
          <a:xfrm>
            <a:off x="8749428" y="3556441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xmlns="" id="{2B427708-040A-42D1-887C-0720CBB92EA0}"/>
              </a:ext>
            </a:extLst>
          </p:cNvPr>
          <p:cNvSpPr/>
          <p:nvPr/>
        </p:nvSpPr>
        <p:spPr>
          <a:xfrm>
            <a:off x="3458227" y="5206171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840EF41B-A41F-4DF9-9D32-F36F696A0F88}"/>
              </a:ext>
            </a:extLst>
          </p:cNvPr>
          <p:cNvSpPr/>
          <p:nvPr/>
        </p:nvSpPr>
        <p:spPr>
          <a:xfrm>
            <a:off x="6103827" y="5162708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xmlns="" id="{2139CDD8-7317-4AC1-8A77-531D91E75251}"/>
              </a:ext>
            </a:extLst>
          </p:cNvPr>
          <p:cNvSpPr/>
          <p:nvPr/>
        </p:nvSpPr>
        <p:spPr>
          <a:xfrm>
            <a:off x="8747863" y="5206171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Image result for happy face&quot;">
            <a:extLst>
              <a:ext uri="{FF2B5EF4-FFF2-40B4-BE49-F238E27FC236}">
                <a16:creationId xmlns:a16="http://schemas.microsoft.com/office/drawing/2014/main" xmlns="" id="{CB1DF4F9-DB53-420C-816E-8B3F5CDF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697" y="110077"/>
            <a:ext cx="1315387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happy face&quot;">
            <a:extLst>
              <a:ext uri="{FF2B5EF4-FFF2-40B4-BE49-F238E27FC236}">
                <a16:creationId xmlns:a16="http://schemas.microsoft.com/office/drawing/2014/main" xmlns="" id="{300101BF-77B2-4772-B137-8BD73CF1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13" y="1794903"/>
            <a:ext cx="1315387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happy face&quot;">
            <a:extLst>
              <a:ext uri="{FF2B5EF4-FFF2-40B4-BE49-F238E27FC236}">
                <a16:creationId xmlns:a16="http://schemas.microsoft.com/office/drawing/2014/main" xmlns="" id="{93A403BD-5945-4C51-AB05-E8C8F0AE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13" y="3579142"/>
            <a:ext cx="1315387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 for happy face&quot;">
            <a:extLst>
              <a:ext uri="{FF2B5EF4-FFF2-40B4-BE49-F238E27FC236}">
                <a16:creationId xmlns:a16="http://schemas.microsoft.com/office/drawing/2014/main" xmlns="" id="{707F0012-E4F3-4CD6-82A4-90672004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13" y="5280332"/>
            <a:ext cx="1315387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DC8E5AAC-5063-41E1-9011-7A025BEB4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1072018" y="359761"/>
            <a:ext cx="1585643" cy="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CDFB7246-6511-4AD2-8729-4D9BF3EBB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5" b="5616"/>
          <a:stretch/>
        </p:blipFill>
        <p:spPr bwMode="auto">
          <a:xfrm>
            <a:off x="3657079" y="310206"/>
            <a:ext cx="1384648" cy="10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BE66868C-0D87-46EF-B038-CA110914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938" y="330557"/>
            <a:ext cx="1491132" cy="1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4A30B08E-4194-431D-93D6-012D0191C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3717534" y="2100917"/>
            <a:ext cx="1585643" cy="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6E2F50BB-99A8-45BC-B7B7-DB06F4A5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993" y="3654547"/>
            <a:ext cx="1491132" cy="1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xmlns="" id="{5AF8B9D4-6930-4CE2-80BA-1D8C13BA1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7"/>
          <a:stretch/>
        </p:blipFill>
        <p:spPr bwMode="auto">
          <a:xfrm>
            <a:off x="6387993" y="1819581"/>
            <a:ext cx="1518523" cy="15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xmlns="" id="{8B0020DF-B12E-4216-B942-9AF2EAD3C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7"/>
          <a:stretch/>
        </p:blipFill>
        <p:spPr bwMode="auto">
          <a:xfrm>
            <a:off x="9157991" y="5374512"/>
            <a:ext cx="1308494" cy="13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3B6FE7C2-1785-4F2D-8CAA-E4266009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193" y="3697525"/>
            <a:ext cx="1423917" cy="12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798ECBD0-49CF-4E83-B115-07C0154B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9442" y="5296764"/>
            <a:ext cx="1573735" cy="13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B4764C3B-291B-4429-BDA3-AD416FF8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2051" y="1951028"/>
            <a:ext cx="1536652" cy="13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F3309012-CD50-495D-A6E7-15FB2268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582" y="1794584"/>
            <a:ext cx="1308364" cy="15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xmlns="" id="{7C4D2E86-A776-40BC-8CAE-70A8CBF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074" y="3550701"/>
            <a:ext cx="1333936" cy="16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B4D21119-BF7E-4C27-9CBF-9D61C5FBD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309" y="5162754"/>
            <a:ext cx="1388304" cy="16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xmlns="" id="{7EFF34DB-E38E-42B5-9E1B-E54A8282A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5" b="5616"/>
          <a:stretch/>
        </p:blipFill>
        <p:spPr bwMode="auto">
          <a:xfrm>
            <a:off x="3818031" y="3794819"/>
            <a:ext cx="1384648" cy="10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xmlns="" id="{0ED6EF9C-EA6A-4565-858E-B4D1D0A3B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5" b="5616"/>
          <a:stretch/>
        </p:blipFill>
        <p:spPr bwMode="auto">
          <a:xfrm>
            <a:off x="1176191" y="5478607"/>
            <a:ext cx="1384648" cy="10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rrow: Pentagon 52">
            <a:extLst>
              <a:ext uri="{FF2B5EF4-FFF2-40B4-BE49-F238E27FC236}">
                <a16:creationId xmlns:a16="http://schemas.microsoft.com/office/drawing/2014/main" xmlns="" id="{84211ED1-FA6D-40D0-A117-90BE216047C7}"/>
              </a:ext>
            </a:extLst>
          </p:cNvPr>
          <p:cNvSpPr/>
          <p:nvPr/>
        </p:nvSpPr>
        <p:spPr>
          <a:xfrm>
            <a:off x="838198" y="32114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FBC79FC7-981E-401C-8930-7FE3EDAE198A}"/>
              </a:ext>
            </a:extLst>
          </p:cNvPr>
          <p:cNvSpPr/>
          <p:nvPr/>
        </p:nvSpPr>
        <p:spPr>
          <a:xfrm>
            <a:off x="3433866" y="25902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xmlns="" id="{45C1AE77-E2EC-4755-838C-80E0FC7E4535}"/>
              </a:ext>
            </a:extLst>
          </p:cNvPr>
          <p:cNvSpPr/>
          <p:nvPr/>
        </p:nvSpPr>
        <p:spPr>
          <a:xfrm>
            <a:off x="6095999" y="38343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xmlns="" id="{98FF9D79-3784-46F2-8A25-463A88E481AE}"/>
              </a:ext>
            </a:extLst>
          </p:cNvPr>
          <p:cNvSpPr/>
          <p:nvPr/>
        </p:nvSpPr>
        <p:spPr>
          <a:xfrm>
            <a:off x="851104" y="1794584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xmlns="" id="{5B9B46E3-4CBC-4538-A7E9-EF0EE2599513}"/>
              </a:ext>
            </a:extLst>
          </p:cNvPr>
          <p:cNvSpPr/>
          <p:nvPr/>
        </p:nvSpPr>
        <p:spPr>
          <a:xfrm>
            <a:off x="3441323" y="1794584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Pentagon 59">
            <a:extLst>
              <a:ext uri="{FF2B5EF4-FFF2-40B4-BE49-F238E27FC236}">
                <a16:creationId xmlns:a16="http://schemas.microsoft.com/office/drawing/2014/main" xmlns="" id="{915FA636-A54E-47F6-8A54-7C8ABE0FD289}"/>
              </a:ext>
            </a:extLst>
          </p:cNvPr>
          <p:cNvSpPr/>
          <p:nvPr/>
        </p:nvSpPr>
        <p:spPr>
          <a:xfrm>
            <a:off x="6103827" y="1755009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xmlns="" id="{C8606187-6412-4460-9013-6598DE46FF62}"/>
              </a:ext>
            </a:extLst>
          </p:cNvPr>
          <p:cNvSpPr/>
          <p:nvPr/>
        </p:nvSpPr>
        <p:spPr>
          <a:xfrm>
            <a:off x="8760109" y="1762144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Pentagon 61">
            <a:extLst>
              <a:ext uri="{FF2B5EF4-FFF2-40B4-BE49-F238E27FC236}">
                <a16:creationId xmlns:a16="http://schemas.microsoft.com/office/drawing/2014/main" xmlns="" id="{154A4BF9-5D1B-46BD-9E4E-9CAA50DCD1FE}"/>
              </a:ext>
            </a:extLst>
          </p:cNvPr>
          <p:cNvSpPr/>
          <p:nvPr/>
        </p:nvSpPr>
        <p:spPr>
          <a:xfrm>
            <a:off x="845274" y="3477847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xmlns="" id="{D97745B2-30E2-4A95-853D-EBE4AD1427F7}"/>
              </a:ext>
            </a:extLst>
          </p:cNvPr>
          <p:cNvSpPr/>
          <p:nvPr/>
        </p:nvSpPr>
        <p:spPr>
          <a:xfrm>
            <a:off x="3452653" y="3580244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xmlns="" id="{1DAC8D1F-B0A7-47DC-B247-DDEDFF8AEC5B}"/>
              </a:ext>
            </a:extLst>
          </p:cNvPr>
          <p:cNvSpPr/>
          <p:nvPr/>
        </p:nvSpPr>
        <p:spPr>
          <a:xfrm>
            <a:off x="6108536" y="3495751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xmlns="" id="{193F6C1F-9006-4057-A223-528A2BB36B6F}"/>
              </a:ext>
            </a:extLst>
          </p:cNvPr>
          <p:cNvSpPr/>
          <p:nvPr/>
        </p:nvSpPr>
        <p:spPr>
          <a:xfrm>
            <a:off x="8760109" y="3565670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xmlns="" id="{3928B056-397D-45B1-B217-FD03C9B0F537}"/>
              </a:ext>
            </a:extLst>
          </p:cNvPr>
          <p:cNvSpPr/>
          <p:nvPr/>
        </p:nvSpPr>
        <p:spPr>
          <a:xfrm>
            <a:off x="851104" y="5192738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xmlns="" id="{FFADC8A0-DB3F-45C2-81E0-A3A63817A235}"/>
              </a:ext>
            </a:extLst>
          </p:cNvPr>
          <p:cNvSpPr/>
          <p:nvPr/>
        </p:nvSpPr>
        <p:spPr>
          <a:xfrm>
            <a:off x="3452653" y="5205082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xmlns="" id="{32DCC5F5-AA4E-43ED-984F-29CB804CDC34}"/>
              </a:ext>
            </a:extLst>
          </p:cNvPr>
          <p:cNvSpPr/>
          <p:nvPr/>
        </p:nvSpPr>
        <p:spPr>
          <a:xfrm>
            <a:off x="6114508" y="5158398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Pentagon 68">
            <a:extLst>
              <a:ext uri="{FF2B5EF4-FFF2-40B4-BE49-F238E27FC236}">
                <a16:creationId xmlns:a16="http://schemas.microsoft.com/office/drawing/2014/main" xmlns="" id="{72D25183-1588-458A-89D7-8D65B3B1A785}"/>
              </a:ext>
            </a:extLst>
          </p:cNvPr>
          <p:cNvSpPr/>
          <p:nvPr/>
        </p:nvSpPr>
        <p:spPr>
          <a:xfrm>
            <a:off x="8770789" y="5186511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8671" y="191529"/>
            <a:ext cx="1514044" cy="1116876"/>
          </a:xfrm>
          <a:prstGeom prst="rect">
            <a:avLst/>
          </a:prstGeom>
        </p:spPr>
      </p:pic>
      <p:sp>
        <p:nvSpPr>
          <p:cNvPr id="57" name="Arrow: Pentagon 56">
            <a:extLst>
              <a:ext uri="{FF2B5EF4-FFF2-40B4-BE49-F238E27FC236}">
                <a16:creationId xmlns:a16="http://schemas.microsoft.com/office/drawing/2014/main" xmlns="" id="{7C3CD7AC-A3D5-45DD-B278-5D309FC4FFB8}"/>
              </a:ext>
            </a:extLst>
          </p:cNvPr>
          <p:cNvSpPr/>
          <p:nvPr/>
        </p:nvSpPr>
        <p:spPr>
          <a:xfrm>
            <a:off x="8733771" y="-54073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ECB8AE4D-5238-4AF1-9D0A-F166D780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00" y="2593760"/>
            <a:ext cx="2703668" cy="20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86B3959F-A878-4A08-A01B-8F896A9D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52" y="2503714"/>
            <a:ext cx="3937001" cy="26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347F2047-219B-4A13-8877-0143F83B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39" y="2270805"/>
            <a:ext cx="3866547" cy="23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26800" y="2341053"/>
            <a:ext cx="2228850" cy="2697294"/>
            <a:chOff x="8754209" y="1883853"/>
            <a:chExt cx="2228850" cy="2697294"/>
          </a:xfrm>
        </p:grpSpPr>
        <p:sp>
          <p:nvSpPr>
            <p:cNvPr id="8" name="TextBox 7"/>
            <p:cNvSpPr txBox="1"/>
            <p:nvPr/>
          </p:nvSpPr>
          <p:spPr>
            <a:xfrm>
              <a:off x="8839200" y="3565484"/>
              <a:ext cx="2058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c</a:t>
              </a:r>
              <a:r>
                <a:rPr lang="en-US" sz="6000" b="1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up</a:t>
              </a:r>
              <a:endParaRPr lang="en-US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4209" y="1883853"/>
              <a:ext cx="2228850" cy="180975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214" y="434240"/>
            <a:ext cx="11972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OBJECTIVES.</a:t>
            </a:r>
          </a:p>
          <a:p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By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</a:t>
            </a:r>
            <a:r>
              <a:rPr lang="pt-BR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pupils will be </a:t>
            </a:r>
            <a:r>
              <a:rPr lang="pt-BR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able </a:t>
            </a:r>
            <a:r>
              <a:rPr lang="pt-BR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to: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trace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the letter </a:t>
            </a:r>
            <a:r>
              <a:rPr lang="en-US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C/c.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 </a:t>
            </a:r>
            <a:endParaRPr lang="pt-BR" sz="36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use </a:t>
            </a:r>
            <a:r>
              <a:rPr lang="en-US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have a _____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to talk about possession.</a:t>
            </a:r>
          </a:p>
          <a:p>
            <a:pPr marL="571500" indent="-571500"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sing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a song with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structures: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have a _____.</a:t>
            </a:r>
          </a:p>
          <a:p>
            <a:r>
              <a:rPr lang="en-US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I have a _____ </a:t>
            </a:r>
          </a:p>
          <a:p>
            <a:r>
              <a:rPr lang="en-US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I have a _____.</a:t>
            </a:r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1. Language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have a _____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513DF9A-C6AC-480C-8A6E-CF5E72E4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0927"/>
            <a:ext cx="3042213" cy="18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4C18279-5423-44EA-B000-39BEDF8E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37" y="913207"/>
            <a:ext cx="1828833" cy="21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D409597-1293-4A29-AC4E-0E8F3F9CC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89" y="3862595"/>
            <a:ext cx="1828833" cy="21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32393D0-2699-4E00-8CAF-BA5F25A0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37" y="4663421"/>
            <a:ext cx="3042213" cy="18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5CFEC4-7E76-4970-81B3-3F29DCAAA3A3}"/>
              </a:ext>
            </a:extLst>
          </p:cNvPr>
          <p:cNvSpPr/>
          <p:nvPr/>
        </p:nvSpPr>
        <p:spPr>
          <a:xfrm>
            <a:off x="1882588" y="457200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703EE57-65BD-4820-95EA-A51F29B06867}"/>
              </a:ext>
            </a:extLst>
          </p:cNvPr>
          <p:cNvSpPr/>
          <p:nvPr/>
        </p:nvSpPr>
        <p:spPr>
          <a:xfrm>
            <a:off x="5919850" y="457200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019E69-4941-490B-96D8-B08373CDE6DC}"/>
              </a:ext>
            </a:extLst>
          </p:cNvPr>
          <p:cNvSpPr/>
          <p:nvPr/>
        </p:nvSpPr>
        <p:spPr>
          <a:xfrm>
            <a:off x="1882588" y="355349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0A163BE-3E06-4BA5-BCA2-3A709B5F71B2}"/>
              </a:ext>
            </a:extLst>
          </p:cNvPr>
          <p:cNvSpPr/>
          <p:nvPr/>
        </p:nvSpPr>
        <p:spPr>
          <a:xfrm>
            <a:off x="5927460" y="355349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55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4DE52D14-3AA1-4447-A1E8-F7800284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59" y="1315962"/>
            <a:ext cx="2564280" cy="19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CC78050-AFD7-49C8-8567-D663E90D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3" y="4378603"/>
            <a:ext cx="329207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F2631EC-576F-4F99-835C-738D3D97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3" y="1350684"/>
            <a:ext cx="2564280" cy="19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4F8D530-E7CD-4CD7-B4BD-090CD241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11" y="3904986"/>
            <a:ext cx="329207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5CFEC4-7E76-4970-81B3-3F29DCAAA3A3}"/>
              </a:ext>
            </a:extLst>
          </p:cNvPr>
          <p:cNvSpPr/>
          <p:nvPr/>
        </p:nvSpPr>
        <p:spPr>
          <a:xfrm>
            <a:off x="1956806" y="42585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703EE57-65BD-4820-95EA-A51F29B06867}"/>
              </a:ext>
            </a:extLst>
          </p:cNvPr>
          <p:cNvSpPr/>
          <p:nvPr/>
        </p:nvSpPr>
        <p:spPr>
          <a:xfrm>
            <a:off x="5994068" y="42585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019E69-4941-490B-96D8-B08373CDE6DC}"/>
              </a:ext>
            </a:extLst>
          </p:cNvPr>
          <p:cNvSpPr/>
          <p:nvPr/>
        </p:nvSpPr>
        <p:spPr>
          <a:xfrm>
            <a:off x="1956806" y="352975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0A163BE-3E06-4BA5-BCA2-3A709B5F71B2}"/>
              </a:ext>
            </a:extLst>
          </p:cNvPr>
          <p:cNvSpPr/>
          <p:nvPr/>
        </p:nvSpPr>
        <p:spPr>
          <a:xfrm>
            <a:off x="6015230" y="352975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19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A826B85-D58A-48FB-ABB8-881A5F8CC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20B579A7-44A3-4863-B4F6-E1E3D667A5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40374" y="2007348"/>
            <a:ext cx="4008475" cy="1767209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solidFill>
                  <a:srgbClr val="FF0000"/>
                </a:solidFill>
              </a:rPr>
              <a:t>5. Look </a:t>
            </a:r>
            <a:r>
              <a:rPr lang="en-US" sz="4800" b="1" dirty="0" smtClean="0">
                <a:solidFill>
                  <a:srgbClr val="FF0000"/>
                </a:solidFill>
              </a:rPr>
              <a:t>and trace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A93CC00-28CD-4A25-93CD-D6A60EE477C9}"/>
              </a:ext>
            </a:extLst>
          </p:cNvPr>
          <p:cNvGrpSpPr/>
          <p:nvPr/>
        </p:nvGrpSpPr>
        <p:grpSpPr>
          <a:xfrm>
            <a:off x="2031999" y="719664"/>
            <a:ext cx="8128000" cy="5418667"/>
            <a:chOff x="2031999" y="719664"/>
            <a:chExt cx="8128000" cy="5418667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xmlns="" id="{98218AE8-08A9-487A-8C23-8922ACB50E13}"/>
                </a:ext>
              </a:extLst>
            </p:cNvPr>
            <p:cNvGraphicFramePr/>
            <p:nvPr/>
          </p:nvGraphicFramePr>
          <p:xfrm>
            <a:off x="2031999" y="719664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F077866-7838-4E78-ACA7-76477D15072A}"/>
                </a:ext>
              </a:extLst>
            </p:cNvPr>
            <p:cNvSpPr/>
            <p:nvPr/>
          </p:nvSpPr>
          <p:spPr>
            <a:xfrm>
              <a:off x="3514164" y="847163"/>
              <a:ext cx="5163671" cy="5163671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DE68A713-0910-4970-8AEA-06D5EB42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867" y="1317810"/>
              <a:ext cx="892254" cy="792365"/>
            </a:xfrm>
            <a:prstGeom prst="rect">
              <a:avLst/>
            </a:prstGeom>
          </p:spPr>
        </p:pic>
        <p:pic>
          <p:nvPicPr>
            <p:cNvPr id="11" name="Picture 10" descr="A picture containing yellow, drawing, umbrella, car&#10;&#10;Description automatically generated">
              <a:extLst>
                <a:ext uri="{FF2B5EF4-FFF2-40B4-BE49-F238E27FC236}">
                  <a16:creationId xmlns:a16="http://schemas.microsoft.com/office/drawing/2014/main" xmlns="" id="{A048B2AF-36BE-411B-8C78-6DB1FAB8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633" y="4747826"/>
              <a:ext cx="1130721" cy="690846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F6726AE0-BBDA-46B5-B3CD-C06769B7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94" y="3654387"/>
              <a:ext cx="1132649" cy="629939"/>
            </a:xfrm>
            <a:prstGeom prst="rect">
              <a:avLst/>
            </a:prstGeom>
          </p:spPr>
        </p:pic>
        <p:pic>
          <p:nvPicPr>
            <p:cNvPr id="15" name="Picture 14" descr="A picture containing cup, table, glass, sitting&#10;&#10;Description automatically generated">
              <a:extLst>
                <a:ext uri="{FF2B5EF4-FFF2-40B4-BE49-F238E27FC236}">
                  <a16:creationId xmlns:a16="http://schemas.microsoft.com/office/drawing/2014/main" xmlns="" id="{5BB422EA-5E10-4DF7-BD65-A9B9EA92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301" y="4581909"/>
              <a:ext cx="803511" cy="792365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A35ABB55-775A-49B2-AA8A-0DCFA348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12" y="2769529"/>
              <a:ext cx="1069859" cy="540473"/>
            </a:xfrm>
            <a:prstGeom prst="rect">
              <a:avLst/>
            </a:prstGeom>
          </p:spPr>
        </p:pic>
        <p:pic>
          <p:nvPicPr>
            <p:cNvPr id="19" name="Picture 18" descr="A close up of food&#10;&#10;Description automatically generated">
              <a:extLst>
                <a:ext uri="{FF2B5EF4-FFF2-40B4-BE49-F238E27FC236}">
                  <a16:creationId xmlns:a16="http://schemas.microsoft.com/office/drawing/2014/main" xmlns="" id="{967BAC23-ACC3-411C-8DA1-E21991A1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81" y="1163450"/>
              <a:ext cx="1069859" cy="1115427"/>
            </a:xfrm>
            <a:prstGeom prst="rect">
              <a:avLst/>
            </a:prstGeom>
          </p:spPr>
        </p:pic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14DE577A-D04D-4411-BFA6-F68E9E80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146" y="2799372"/>
              <a:ext cx="1466254" cy="48078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71FC4B2-1D50-45CC-A1B5-BA8623257C9C}"/>
              </a:ext>
            </a:extLst>
          </p:cNvPr>
          <p:cNvSpPr/>
          <p:nvPr/>
        </p:nvSpPr>
        <p:spPr>
          <a:xfrm>
            <a:off x="5025843" y="6165225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START/STOP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xmlns="" id="{81E4C3D8-2C39-43AB-A2A9-08C52C1E9CB1}"/>
              </a:ext>
            </a:extLst>
          </p:cNvPr>
          <p:cNvSpPr/>
          <p:nvPr/>
        </p:nvSpPr>
        <p:spPr>
          <a:xfrm rot="16200000">
            <a:off x="5696921" y="5616914"/>
            <a:ext cx="792365" cy="3779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ED0B05F-C57E-40E5-9EAA-2FA92254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7" y="3351351"/>
            <a:ext cx="6493619" cy="1242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smtClean="0">
                <a:solidFill>
                  <a:srgbClr val="FF0000"/>
                </a:solidFill>
              </a:rPr>
              <a:t>6.Listen </a:t>
            </a:r>
            <a:r>
              <a:rPr lang="en-US" sz="4800" b="1" kern="1200" dirty="0">
                <a:solidFill>
                  <a:srgbClr val="FF0000"/>
                </a:solidFill>
              </a:rPr>
              <a:t>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7A465B-6667-4FD4-AA8F-F394C2D3C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AF9581-3CC8-4E19-BB29-4FBCB0F3E1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11B13D0-916A-4B34-AD9F-C5691567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8" y="1250648"/>
            <a:ext cx="2104600" cy="2100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6" y="3476972"/>
            <a:ext cx="2021239" cy="20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571</Words>
  <Application>Microsoft Office PowerPoint</Application>
  <PresentationFormat>Custom</PresentationFormat>
  <Paragraphs>162</Paragraphs>
  <Slides>24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Unit 2 Lesson 2 +Lesson 3  In the dining room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6.Listen and repeat</vt:lpstr>
      <vt:lpstr>PowerPoint Presentation</vt:lpstr>
      <vt:lpstr>PowerPoint Presentation</vt:lpstr>
      <vt:lpstr>PowerPoint Presentation</vt:lpstr>
      <vt:lpstr>PowerPoint Presentation</vt:lpstr>
      <vt:lpstr>7. Let’s talk</vt:lpstr>
      <vt:lpstr>PowerPoint Presentation</vt:lpstr>
      <vt:lpstr>8. Let’s sing</vt:lpstr>
      <vt:lpstr>PowerPoint Presentation</vt:lpstr>
      <vt:lpstr>Game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Admin</cp:lastModifiedBy>
  <cp:revision>61</cp:revision>
  <dcterms:created xsi:type="dcterms:W3CDTF">2020-02-18T08:21:18Z</dcterms:created>
  <dcterms:modified xsi:type="dcterms:W3CDTF">2024-09-19T05:48:16Z</dcterms:modified>
</cp:coreProperties>
</file>