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6" r:id="rId2"/>
    <p:sldId id="256" r:id="rId3"/>
    <p:sldId id="330" r:id="rId4"/>
    <p:sldId id="307" r:id="rId5"/>
    <p:sldId id="261" r:id="rId6"/>
    <p:sldId id="259" r:id="rId7"/>
    <p:sldId id="313" r:id="rId8"/>
    <p:sldId id="315" r:id="rId9"/>
    <p:sldId id="314" r:id="rId10"/>
    <p:sldId id="312" r:id="rId11"/>
    <p:sldId id="308" r:id="rId12"/>
    <p:sldId id="309" r:id="rId13"/>
    <p:sldId id="310" r:id="rId14"/>
    <p:sldId id="316" r:id="rId15"/>
    <p:sldId id="319" r:id="rId16"/>
    <p:sldId id="262" r:id="rId17"/>
    <p:sldId id="318" r:id="rId18"/>
    <p:sldId id="320" r:id="rId19"/>
    <p:sldId id="271" r:id="rId20"/>
    <p:sldId id="267" r:id="rId21"/>
    <p:sldId id="269" r:id="rId22"/>
    <p:sldId id="298" r:id="rId23"/>
    <p:sldId id="299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6"/>
            <p14:sldId id="256"/>
            <p14:sldId id="330"/>
            <p14:sldId id="307"/>
          </p14:sldIdLst>
        </p14:section>
        <p14:section name="Warm up" id="{25ACB1C2-973D-476C-80BF-19662B3EC863}">
          <p14:sldIdLst>
            <p14:sldId id="261"/>
            <p14:sldId id="259"/>
            <p14:sldId id="313"/>
            <p14:sldId id="315"/>
            <p14:sldId id="314"/>
            <p14:sldId id="312"/>
            <p14:sldId id="308"/>
            <p14:sldId id="309"/>
            <p14:sldId id="310"/>
            <p14:sldId id="316"/>
          </p14:sldIdLst>
        </p14:section>
        <p14:section name="Listen and Repeat" id="{8FFE6284-7756-4DD7-87E0-C579CAA581FB}">
          <p14:sldIdLst>
            <p14:sldId id="319"/>
            <p14:sldId id="262"/>
            <p14:sldId id="318"/>
          </p14:sldIdLst>
        </p14:section>
        <p14:section name="Point and say" id="{20E5085C-8816-42FA-9692-19044193153C}">
          <p14:sldIdLst>
            <p14:sldId id="320"/>
            <p14:sldId id="271"/>
          </p14:sldIdLst>
        </p14:section>
        <p14:section name="Game" id="{3FBB002C-1AEB-4F8D-B00A-920AECE62F8D}">
          <p14:sldIdLst>
            <p14:sldId id="267"/>
          </p14:sldIdLst>
        </p14:section>
        <p14:section name="Wrap up" id="{588F34D2-76DC-4988-8015-2DC200997C58}">
          <p14:sldIdLst>
            <p14:sldId id="269"/>
            <p14:sldId id="298"/>
            <p14:sldId id="299"/>
            <p14:sldId id="30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0995" autoAdjust="0"/>
  </p:normalViewPr>
  <p:slideViewPr>
    <p:cSldViewPr snapToGrid="0">
      <p:cViewPr varScale="1">
        <p:scale>
          <a:sx n="59" d="100"/>
          <a:sy n="59" d="100"/>
        </p:scale>
        <p:origin x="-10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shakaharu/sounds/88498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mboscolo/sounds/21266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the unit, pupils will be able 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pronounce </a:t>
            </a:r>
            <a:r>
              <a:rPr lang="en-US" dirty="0"/>
              <a:t>the sound of the letter </a:t>
            </a:r>
            <a:r>
              <a:rPr lang="en-US" i="1" dirty="0"/>
              <a:t>C/c</a:t>
            </a:r>
            <a:r>
              <a:rPr lang="en-US" dirty="0"/>
              <a:t> in isolation and in 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</a:t>
            </a:r>
            <a:r>
              <a:rPr lang="en-US" dirty="0"/>
              <a:t> correctly.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understand </a:t>
            </a:r>
            <a:r>
              <a:rPr lang="en-US" dirty="0"/>
              <a:t>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cup.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say </a:t>
            </a:r>
            <a:r>
              <a:rPr lang="en-US" dirty="0"/>
              <a:t>the sound of the letter </a:t>
            </a:r>
            <a:r>
              <a:rPr lang="en-US" i="1" dirty="0"/>
              <a:t>C/c and </a:t>
            </a:r>
            <a:r>
              <a:rPr lang="en-US" dirty="0"/>
              <a:t>the words </a:t>
            </a:r>
            <a:r>
              <a:rPr lang="en-US" i="1" dirty="0"/>
              <a:t>cake, car, cat, cup</a:t>
            </a:r>
            <a:r>
              <a:rPr lang="en-US" dirty="0"/>
              <a:t> in a chant.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recognize </a:t>
            </a:r>
            <a:r>
              <a:rPr lang="en-US" dirty="0"/>
              <a:t>the words in different situations when listening.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use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 </a:t>
            </a:r>
            <a:r>
              <a:rPr lang="en-US" dirty="0"/>
              <a:t>to talk about possession.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trace </a:t>
            </a:r>
            <a:r>
              <a:rPr lang="en-US" dirty="0"/>
              <a:t>the letter C/c.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sing </a:t>
            </a:r>
            <a:r>
              <a:rPr lang="en-US" dirty="0"/>
              <a:t>a song with the structure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Lesson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will be able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pronounce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things in the picture;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and say the sound of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cat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or car?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flashcard or slide to show a part </a:t>
            </a:r>
            <a:r>
              <a:rPr lang="en-SG" dirty="0"/>
              <a:t>of the </a:t>
            </a:r>
            <a:r>
              <a:rPr lang="en-SG" dirty="0" smtClean="0"/>
              <a:t>picture.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 guess whether it’s cat or </a:t>
            </a:r>
            <a:r>
              <a:rPr lang="en-US" dirty="0" smtClean="0"/>
              <a:t>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3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into 3 steps.</a:t>
            </a:r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the context; Predict what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learn.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 smtClean="0"/>
              <a:t>Open </a:t>
            </a:r>
            <a:r>
              <a:rPr lang="en-US" i="1" dirty="0"/>
              <a:t>your book!</a:t>
            </a:r>
            <a:r>
              <a:rPr lang="en-US" dirty="0"/>
              <a:t> with a TPR action. Have pupils open the book, Unit 2, </a:t>
            </a:r>
            <a:r>
              <a:rPr lang="en-US" dirty="0" smtClean="0"/>
              <a:t>In </a:t>
            </a:r>
            <a:r>
              <a:rPr lang="en-US" dirty="0"/>
              <a:t>the dinning room.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Ba and prompt pupils to answer </a:t>
            </a:r>
            <a:r>
              <a:rPr lang="en-US" i="1" dirty="0"/>
              <a:t>Ba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Continue with Mum and Dad and say </a:t>
            </a:r>
            <a:r>
              <a:rPr lang="en-US" i="1" dirty="0"/>
              <a:t>Ba, Mum and Dad are in the dinning room</a:t>
            </a:r>
            <a:r>
              <a:rPr lang="en-US" dirty="0"/>
              <a:t>. Have students 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escribe the picture and name some things in the picture (pupils can use Vietnamese if they are not ready to speak English).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car</a:t>
            </a:r>
            <a:r>
              <a:rPr lang="en-US" dirty="0"/>
              <a:t> and</a:t>
            </a:r>
            <a:r>
              <a:rPr lang="en-US" i="1" dirty="0"/>
              <a:t> cat</a:t>
            </a:r>
            <a:r>
              <a:rPr lang="en-US" dirty="0"/>
              <a:t>. The flashcard for </a:t>
            </a:r>
            <a:r>
              <a:rPr lang="en-US" i="1" dirty="0"/>
              <a:t>car </a:t>
            </a:r>
            <a:r>
              <a:rPr lang="en-US" dirty="0"/>
              <a:t>is above the flashcard for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car,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 car or cat.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</a:t>
            </a:r>
            <a:r>
              <a:rPr lang="en-SG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pupils shout out 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cup </a:t>
            </a:r>
            <a:r>
              <a:rPr lang="en-US" dirty="0"/>
              <a:t>and</a:t>
            </a:r>
            <a:r>
              <a:rPr lang="en-US" i="1" dirty="0"/>
              <a:t> cake</a:t>
            </a:r>
            <a:r>
              <a:rPr lang="en-US" dirty="0"/>
              <a:t>. The flashcard for cup  is above the flashcard for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cup,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cup </a:t>
            </a:r>
            <a:r>
              <a:rPr lang="en-US" dirty="0"/>
              <a:t>or </a:t>
            </a:r>
            <a:r>
              <a:rPr lang="en-US" i="1" dirty="0"/>
              <a:t>cake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car, cat, cup, cake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pupils what is </a:t>
            </a:r>
            <a:r>
              <a:rPr lang="en-US" dirty="0" smtClean="0"/>
              <a:t>similar at the </a:t>
            </a:r>
            <a:r>
              <a:rPr lang="en-US" dirty="0"/>
              <a:t>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sound c,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24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keywords through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pictures, sounds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flashcard for car to a pupil.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pupil does the TPR action for the word. Have other pupils guess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guessing the word, have the whole class repeat the word in chorus.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93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 smtClean="0"/>
              <a:t>and </a:t>
            </a:r>
            <a:r>
              <a:rPr lang="en-US" dirty="0"/>
              <a:t>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</a:t>
            </a:r>
            <a:r>
              <a:rPr lang="en-US" i="1" dirty="0" smtClean="0"/>
              <a:t>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the key words. Create the curiosity in learning.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to the sounds, </a:t>
            </a:r>
            <a:r>
              <a:rPr lang="en-US" dirty="0" smtClean="0"/>
              <a:t>and guess what it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Play </a:t>
            </a:r>
            <a:r>
              <a:rPr lang="en-US" dirty="0"/>
              <a:t>the sound hidden in each </a:t>
            </a:r>
            <a:r>
              <a:rPr lang="en-US" dirty="0" smtClean="0"/>
              <a:t>slide, Ask </a:t>
            </a:r>
            <a:r>
              <a:rPr lang="en-US" i="1" dirty="0" smtClean="0"/>
              <a:t>What is it?</a:t>
            </a:r>
            <a:r>
              <a:rPr lang="en-US" dirty="0" smtClean="0"/>
              <a:t> and turn on the sound. Students can answer in English or in Vietnamese. After guessing, teacher says the word in English. Have pupils repeat the word.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picture parts and guess the words.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https://freesound.org/people/shakaharu/sounds/88498/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Sound of the ball hitting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9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https://freesound.org/people/mboscolo/sounds/212663/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sound of bicycle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0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car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7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49172" cy="4599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ar+driveby2">
            <a:hlinkClick r:id="" action="ppaction://media"/>
            <a:extLst>
              <a:ext uri="{FF2B5EF4-FFF2-40B4-BE49-F238E27FC236}">
                <a16:creationId xmlns:a16="http://schemas.microsoft.com/office/drawing/2014/main" xmlns="" id="{27C0DCBF-AE0B-4681-917E-D1FD3358C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831" y="4946620"/>
            <a:ext cx="445995" cy="445995"/>
          </a:xfrm>
          <a:prstGeom prst="rect">
            <a:avLst/>
          </a:prstGeom>
        </p:spPr>
      </p:pic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xmlns="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779830" cy="37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F3C8B27-9D05-4CB1-A8F4-094A124E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2" y="1406769"/>
            <a:ext cx="4742521" cy="35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642249" cy="4575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at2">
            <a:hlinkClick r:id="" action="ppaction://media"/>
            <a:extLst>
              <a:ext uri="{FF2B5EF4-FFF2-40B4-BE49-F238E27FC236}">
                <a16:creationId xmlns:a16="http://schemas.microsoft.com/office/drawing/2014/main" xmlns="" id="{4E89089F-1C5D-46AE-8F06-01867880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754" y="5016097"/>
            <a:ext cx="353072" cy="353072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D96B9C63-A6B8-4539-93AE-C96C31B7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81" y="1180561"/>
            <a:ext cx="3082496" cy="38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40FB9087-D6A4-4024-9186-4FDD3373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8777"/>
            <a:ext cx="7514492" cy="51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BD206-6BA4-436E-935F-94849FE86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close up of a yellow car&#10;&#10;Description automatically generated">
            <a:extLst>
              <a:ext uri="{FF2B5EF4-FFF2-40B4-BE49-F238E27FC236}">
                <a16:creationId xmlns:a16="http://schemas.microsoft.com/office/drawing/2014/main" xmlns="" id="{94402D8C-7B1C-4631-861A-E31B5A86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1798687"/>
            <a:ext cx="6934200" cy="4378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AE75EA-68EE-4F4B-9ED2-860B76647554}"/>
              </a:ext>
            </a:extLst>
          </p:cNvPr>
          <p:cNvSpPr/>
          <p:nvPr/>
        </p:nvSpPr>
        <p:spPr>
          <a:xfrm>
            <a:off x="6804212" y="1690688"/>
            <a:ext cx="430306" cy="437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DF2090-EFF2-44A6-B3B4-55167793B15E}"/>
              </a:ext>
            </a:extLst>
          </p:cNvPr>
          <p:cNvSpPr/>
          <p:nvPr/>
        </p:nvSpPr>
        <p:spPr>
          <a:xfrm>
            <a:off x="891988" y="1682384"/>
            <a:ext cx="5966012" cy="4386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742F8A-2407-41B8-BF81-FA76B07790EC}"/>
              </a:ext>
            </a:extLst>
          </p:cNvPr>
          <p:cNvSpPr/>
          <p:nvPr/>
        </p:nvSpPr>
        <p:spPr>
          <a:xfrm>
            <a:off x="838200" y="1717626"/>
            <a:ext cx="5127812" cy="435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12" y="3447061"/>
            <a:ext cx="3196952" cy="13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xmlns="" id="{CB64814D-A361-44E1-8D97-B83E41C8B2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852A6879-032A-4946-9CCA-44D38BEDF5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xmlns="" id="{77C2D141-F73C-4BF3-B3DF-D3BA74B8BE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xmlns="" id="{DB456AC5-2DFE-4E00-B0CE-30AAA2A3D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xmlns="" id="{D3EB41F8-8868-4FC3-8553-94FEE5A8B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xmlns="" id="{39671820-9967-4806-B0A7-4944C2A4A5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xmlns="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327219"/>
            <a:ext cx="2050232" cy="2046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66" y="4456964"/>
            <a:ext cx="2032970" cy="20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44F895B-8116-4CFA-8466-107C7328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5" y="437213"/>
            <a:ext cx="2895600" cy="21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ADC19984-1524-401B-B92C-D0553F4E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25" y="2874212"/>
            <a:ext cx="5140460" cy="35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5720" y="2553536"/>
            <a:ext cx="271689" cy="271689"/>
          </a:xfrm>
          <a:prstGeom prst="rect">
            <a:avLst/>
          </a:prstGeom>
        </p:spPr>
      </p:pic>
      <p:pic>
        <p:nvPicPr>
          <p:cNvPr id="4" name="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471" y="4571339"/>
            <a:ext cx="304344" cy="3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2DF2BEF-AE0D-4541-B333-D1361CD3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1" y="3494313"/>
            <a:ext cx="3982862" cy="23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1BB8820-E234-4586-97D4-89EFB228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13" y="391812"/>
            <a:ext cx="2360050" cy="28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8113" y="2610083"/>
            <a:ext cx="344338" cy="344338"/>
          </a:xfrm>
          <a:prstGeom prst="rect">
            <a:avLst/>
          </a:prstGeom>
        </p:spPr>
      </p:pic>
      <p:pic>
        <p:nvPicPr>
          <p:cNvPr id="7" name="ca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3557" y="4507209"/>
            <a:ext cx="360278" cy="3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xmlns="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27" y="3084093"/>
            <a:ext cx="1863726" cy="1860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2" y="4944334"/>
            <a:ext cx="1746738" cy="17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8537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Point </a:t>
            </a:r>
            <a:r>
              <a:rPr lang="en-US" b="1" dirty="0" smtClean="0"/>
              <a:t>and say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7" y="1247426"/>
            <a:ext cx="9214337" cy="5190744"/>
          </a:xfr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51" y="1115568"/>
            <a:ext cx="3213119" cy="2843784"/>
          </a:xfrm>
        </p:spPr>
        <p:txBody>
          <a:bodyPr anchor="ctr">
            <a:normAutofit fontScale="90000"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Unit 2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/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In the dining 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7" y="476995"/>
            <a:ext cx="6176735" cy="59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ECB8AE4D-5238-4AF1-9D0A-F166D780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65" y="2332892"/>
            <a:ext cx="2531781" cy="18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86B3959F-A878-4A08-A01B-8F896A9D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2399243"/>
            <a:ext cx="3719225" cy="25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347F2047-219B-4A13-8877-0143F83B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3" y="2788728"/>
            <a:ext cx="3117155" cy="18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754209" y="1883853"/>
            <a:ext cx="2228850" cy="2697294"/>
            <a:chOff x="8754209" y="1883853"/>
            <a:chExt cx="2228850" cy="2697294"/>
          </a:xfrm>
        </p:grpSpPr>
        <p:sp>
          <p:nvSpPr>
            <p:cNvPr id="6" name="TextBox 5"/>
            <p:cNvSpPr txBox="1"/>
            <p:nvPr/>
          </p:nvSpPr>
          <p:spPr>
            <a:xfrm>
              <a:off x="8839200" y="3565484"/>
              <a:ext cx="20588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3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c</a:t>
              </a:r>
              <a:r>
                <a:rPr lang="en-US" sz="6000" b="1" spc="3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up</a:t>
              </a:r>
              <a:endParaRPr lang="en-US" sz="6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54209" y="1883853"/>
              <a:ext cx="2228850" cy="1809750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274" y="771163"/>
            <a:ext cx="101065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 the end of the lesson, pupils will be able 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3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pronounce the sound of the letter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C/c</a:t>
            </a:r>
            <a:r>
              <a:rPr lang="en-US" sz="36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 isolation and in the words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cat, cake, car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cup</a:t>
            </a:r>
            <a:r>
              <a:rPr lang="en-US" sz="36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correctly</a:t>
            </a:r>
            <a:r>
              <a:rPr lang="en-US" sz="36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point to the letter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C/c</a:t>
            </a:r>
            <a:r>
              <a:rPr lang="en-US" sz="36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the things in the picture; say the sound of the letter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C/c</a:t>
            </a:r>
            <a:r>
              <a:rPr lang="en-US" sz="36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understand and say the sound of</a:t>
            </a:r>
            <a:r>
              <a:rPr lang="en-US" sz="36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cat, cake, car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cup</a:t>
            </a:r>
            <a:endParaRPr lang="en-US" sz="3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7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F45B2-C7D7-4DEC-A033-ABB216A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.VnAvant" panose="020B7200000000000000" pitchFamily="34" charset="0"/>
              </a:rPr>
              <a:t>Class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5ECA61-7C79-4D18-BB09-95F4407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14" y="5540187"/>
            <a:ext cx="2577353" cy="385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Sit nicely!</a:t>
            </a:r>
          </a:p>
        </p:txBody>
      </p:sp>
      <p:pic>
        <p:nvPicPr>
          <p:cNvPr id="1026" name="Picture 2" descr="Image result for Sit nicely desk">
            <a:extLst>
              <a:ext uri="{FF2B5EF4-FFF2-40B4-BE49-F238E27FC236}">
                <a16:creationId xmlns:a16="http://schemas.microsoft.com/office/drawing/2014/main" xmlns="" id="{DC6BF0DB-A150-4182-AD34-962E552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2" y="1557280"/>
            <a:ext cx="1737472" cy="34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xmlns="" id="{48CEDAB7-52C6-4435-8014-EBC2D331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069"/>
            <a:ext cx="1805689" cy="3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sten">
            <a:extLst>
              <a:ext uri="{FF2B5EF4-FFF2-40B4-BE49-F238E27FC236}">
                <a16:creationId xmlns:a16="http://schemas.microsoft.com/office/drawing/2014/main" xmlns="" id="{FEB9665E-53DF-4C51-95D8-7CC000D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4" y="2063531"/>
            <a:ext cx="262621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14CD99-E67D-4C97-A048-17D48E8AFC08}"/>
              </a:ext>
            </a:extLst>
          </p:cNvPr>
          <p:cNvSpPr txBox="1"/>
          <p:nvPr/>
        </p:nvSpPr>
        <p:spPr>
          <a:xfrm>
            <a:off x="5302224" y="5473004"/>
            <a:ext cx="262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Listen!</a:t>
            </a:r>
          </a:p>
          <a:p>
            <a:endParaRPr lang="en-US" sz="42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65962" y="2196396"/>
            <a:ext cx="3092964" cy="3969104"/>
            <a:chOff x="8365962" y="2196396"/>
            <a:chExt cx="3092964" cy="3969104"/>
          </a:xfrm>
        </p:grpSpPr>
        <p:pic>
          <p:nvPicPr>
            <p:cNvPr id="1032" name="Picture 8" descr="Related image">
              <a:extLst>
                <a:ext uri="{FF2B5EF4-FFF2-40B4-BE49-F238E27FC236}">
                  <a16:creationId xmlns:a16="http://schemas.microsoft.com/office/drawing/2014/main" xmlns="" id="{9118B109-E4A7-4CCA-8015-D2C78E777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962" y="2196396"/>
              <a:ext cx="3092964" cy="2465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294408C-FFDA-48C6-ABF6-84EE2C33F2D9}"/>
                </a:ext>
              </a:extLst>
            </p:cNvPr>
            <p:cNvSpPr/>
            <p:nvPr/>
          </p:nvSpPr>
          <p:spPr>
            <a:xfrm>
              <a:off x="9066348" y="5426836"/>
              <a:ext cx="239257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/>
                <a:t>Be happy!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6" y="793376"/>
            <a:ext cx="5325726" cy="4810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xmlns="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15" y="1202476"/>
            <a:ext cx="3943955" cy="39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8498__shakaharu__ball-basketball-drop">
            <a:hlinkClick r:id="" action="ppaction://media"/>
            <a:extLst>
              <a:ext uri="{FF2B5EF4-FFF2-40B4-BE49-F238E27FC236}">
                <a16:creationId xmlns:a16="http://schemas.microsoft.com/office/drawing/2014/main" xmlns="" id="{EB4B3E0E-9373-4524-87AE-11C8A54B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232" y="5200909"/>
            <a:ext cx="402722" cy="4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D8329DD-FFD6-4FB3-A175-ACBF5B59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5" y="1289538"/>
            <a:ext cx="2766621" cy="41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60895" cy="4610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xmlns="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1" y="1225923"/>
            <a:ext cx="3744317" cy="37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2663__mboscolo__bike-bell">
            <a:hlinkClick r:id="" action="ppaction://media"/>
            <a:extLst>
              <a:ext uri="{FF2B5EF4-FFF2-40B4-BE49-F238E27FC236}">
                <a16:creationId xmlns:a16="http://schemas.microsoft.com/office/drawing/2014/main" xmlns="" id="{9BABA0E4-0F4E-43B7-B78F-DD4FE246B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4954723"/>
            <a:ext cx="449615" cy="4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90" y="871720"/>
            <a:ext cx="5608763" cy="4496411"/>
          </a:xfrm>
        </p:spPr>
      </p:pic>
    </p:spTree>
    <p:extLst>
      <p:ext uri="{BB962C8B-B14F-4D97-AF65-F5344CB8AC3E}">
        <p14:creationId xmlns:p14="http://schemas.microsoft.com/office/powerpoint/2010/main" val="18103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1284</Words>
  <Application>Microsoft Office PowerPoint</Application>
  <PresentationFormat>Custom</PresentationFormat>
  <Paragraphs>184</Paragraphs>
  <Slides>24</Slides>
  <Notes>22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Unit 2  In the dining room</vt:lpstr>
      <vt:lpstr>PowerPoint Presentation</vt:lpstr>
      <vt:lpstr>Class rules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Point and say</vt:lpstr>
      <vt:lpstr>Game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Admin</cp:lastModifiedBy>
  <cp:revision>92</cp:revision>
  <dcterms:created xsi:type="dcterms:W3CDTF">2020-02-18T03:54:09Z</dcterms:created>
  <dcterms:modified xsi:type="dcterms:W3CDTF">2024-09-06T13:36:23Z</dcterms:modified>
</cp:coreProperties>
</file>