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6" r:id="rId2"/>
    <p:sldId id="256" r:id="rId3"/>
    <p:sldId id="333" r:id="rId4"/>
    <p:sldId id="307" r:id="rId5"/>
    <p:sldId id="261" r:id="rId6"/>
    <p:sldId id="259" r:id="rId7"/>
    <p:sldId id="313" r:id="rId8"/>
    <p:sldId id="315" r:id="rId9"/>
    <p:sldId id="314" r:id="rId10"/>
    <p:sldId id="312" r:id="rId11"/>
    <p:sldId id="308" r:id="rId12"/>
    <p:sldId id="309" r:id="rId13"/>
    <p:sldId id="310" r:id="rId14"/>
    <p:sldId id="316" r:id="rId15"/>
    <p:sldId id="319" r:id="rId16"/>
    <p:sldId id="262" r:id="rId17"/>
    <p:sldId id="318" r:id="rId18"/>
    <p:sldId id="320" r:id="rId19"/>
    <p:sldId id="271" r:id="rId20"/>
    <p:sldId id="328" r:id="rId21"/>
    <p:sldId id="329" r:id="rId22"/>
    <p:sldId id="330" r:id="rId23"/>
    <p:sldId id="332" r:id="rId24"/>
    <p:sldId id="267" r:id="rId25"/>
    <p:sldId id="269" r:id="rId26"/>
    <p:sldId id="298" r:id="rId27"/>
    <p:sldId id="299" r:id="rId28"/>
    <p:sldId id="30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326"/>
            <p14:sldId id="256"/>
            <p14:sldId id="333"/>
            <p14:sldId id="307"/>
          </p14:sldIdLst>
        </p14:section>
        <p14:section name="Warm up" id="{25ACB1C2-973D-476C-80BF-19662B3EC863}">
          <p14:sldIdLst>
            <p14:sldId id="261"/>
            <p14:sldId id="259"/>
            <p14:sldId id="313"/>
            <p14:sldId id="315"/>
            <p14:sldId id="314"/>
            <p14:sldId id="312"/>
            <p14:sldId id="308"/>
            <p14:sldId id="309"/>
            <p14:sldId id="310"/>
            <p14:sldId id="316"/>
          </p14:sldIdLst>
        </p14:section>
        <p14:section name="Listen and Repeat" id="{8FFE6284-7756-4DD7-87E0-C579CAA581FB}">
          <p14:sldIdLst>
            <p14:sldId id="319"/>
            <p14:sldId id="262"/>
            <p14:sldId id="318"/>
          </p14:sldIdLst>
        </p14:section>
        <p14:section name="Point and say" id="{20E5085C-8816-42FA-9692-19044193153C}">
          <p14:sldIdLst>
            <p14:sldId id="320"/>
            <p14:sldId id="271"/>
            <p14:sldId id="328"/>
            <p14:sldId id="329"/>
            <p14:sldId id="330"/>
            <p14:sldId id="332"/>
          </p14:sldIdLst>
        </p14:section>
        <p14:section name="Game" id="{3FBB002C-1AEB-4F8D-B00A-920AECE62F8D}">
          <p14:sldIdLst>
            <p14:sldId id="267"/>
          </p14:sldIdLst>
        </p14:section>
        <p14:section name="Wrap up" id="{588F34D2-76DC-4988-8015-2DC200997C58}">
          <p14:sldIdLst>
            <p14:sldId id="269"/>
            <p14:sldId id="298"/>
            <p14:sldId id="299"/>
            <p14:sldId id="30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3428" autoAdjust="0"/>
  </p:normalViewPr>
  <p:slideViewPr>
    <p:cSldViewPr snapToGrid="0">
      <p:cViewPr>
        <p:scale>
          <a:sx n="69" d="100"/>
          <a:sy n="69" d="100"/>
        </p:scale>
        <p:origin x="-65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oundeffects.com/free-sounds/cars-10069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ound.org/people/shakaharu/sounds/88498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ound.org/people/mboscolo/sounds/212663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oundeffects.com/free-sounds/cars-10069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 end of the unit, pupils will be able to: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pronounce </a:t>
            </a:r>
            <a:r>
              <a:rPr lang="en-US" dirty="0"/>
              <a:t>the sound of the letter </a:t>
            </a:r>
            <a:r>
              <a:rPr lang="en-US" i="1" dirty="0"/>
              <a:t>C/c</a:t>
            </a:r>
            <a:r>
              <a:rPr lang="en-US" dirty="0"/>
              <a:t> in isolation and in the words </a:t>
            </a:r>
            <a:r>
              <a:rPr lang="en-US" i="1" dirty="0"/>
              <a:t>cake, car, cat</a:t>
            </a:r>
            <a:r>
              <a:rPr lang="en-US" dirty="0"/>
              <a:t> and </a:t>
            </a:r>
            <a:r>
              <a:rPr lang="en-US" i="1" dirty="0"/>
              <a:t>cup</a:t>
            </a:r>
            <a:r>
              <a:rPr lang="en-US" dirty="0"/>
              <a:t> correctly.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understand </a:t>
            </a:r>
            <a:r>
              <a:rPr lang="en-US" dirty="0"/>
              <a:t>the words </a:t>
            </a:r>
            <a:r>
              <a:rPr lang="en-US" i="1" dirty="0"/>
              <a:t>cake, car, cat</a:t>
            </a:r>
            <a:r>
              <a:rPr lang="en-US" dirty="0"/>
              <a:t> and </a:t>
            </a:r>
            <a:r>
              <a:rPr lang="en-US" i="1" dirty="0"/>
              <a:t>cup.</a:t>
            </a: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say </a:t>
            </a:r>
            <a:r>
              <a:rPr lang="en-US" dirty="0"/>
              <a:t>the sound of the letter </a:t>
            </a:r>
            <a:r>
              <a:rPr lang="en-US" i="1" dirty="0"/>
              <a:t>C/c and </a:t>
            </a:r>
            <a:r>
              <a:rPr lang="en-US" dirty="0"/>
              <a:t>the words </a:t>
            </a:r>
            <a:r>
              <a:rPr lang="en-US" i="1" dirty="0"/>
              <a:t>cake, car, cat, cup</a:t>
            </a:r>
            <a:r>
              <a:rPr lang="en-US" dirty="0"/>
              <a:t> in a chant.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recognize </a:t>
            </a:r>
            <a:r>
              <a:rPr lang="en-US" dirty="0"/>
              <a:t>the words in different situations when listening.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use </a:t>
            </a:r>
            <a:r>
              <a:rPr lang="en-US" i="1" dirty="0" smtClean="0"/>
              <a:t>I </a:t>
            </a:r>
            <a:r>
              <a:rPr lang="en-US" i="1" dirty="0"/>
              <a:t>have a </a:t>
            </a:r>
            <a:r>
              <a:rPr lang="en-US" i="1" dirty="0" smtClean="0"/>
              <a:t>_____</a:t>
            </a:r>
            <a:r>
              <a:rPr lang="en-US" dirty="0" smtClean="0"/>
              <a:t> </a:t>
            </a:r>
            <a:r>
              <a:rPr lang="en-US" dirty="0"/>
              <a:t>to talk about possession.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trace </a:t>
            </a:r>
            <a:r>
              <a:rPr lang="en-US" dirty="0"/>
              <a:t>the letter C/c.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- sing </a:t>
            </a:r>
            <a:r>
              <a:rPr lang="en-US" dirty="0"/>
              <a:t>a song with the structure </a:t>
            </a:r>
            <a:r>
              <a:rPr lang="en-US" i="1" dirty="0" smtClean="0"/>
              <a:t>I </a:t>
            </a:r>
            <a:r>
              <a:rPr lang="en-US" i="1" dirty="0"/>
              <a:t>have a </a:t>
            </a:r>
            <a:r>
              <a:rPr lang="en-US" i="1" dirty="0" smtClean="0"/>
              <a:t>_____</a:t>
            </a:r>
            <a:r>
              <a:rPr lang="en-US" dirty="0" smtClean="0"/>
              <a:t>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Lesson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lesson, pup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ils will be able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pronounce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cat, cake, car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things in the picture;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C/c;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and say the sound of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cat, cake, car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https://www.freesoundeffects.com/free-sounds/cars-10069/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sound of cat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13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Stick the flashcard for cat on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 or car?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Use </a:t>
            </a:r>
            <a:r>
              <a:rPr lang="en-US" dirty="0"/>
              <a:t>flashcard or slide to show a part </a:t>
            </a:r>
            <a:r>
              <a:rPr lang="en-SG" dirty="0"/>
              <a:t>of the </a:t>
            </a:r>
            <a:r>
              <a:rPr lang="en-SG" dirty="0" smtClean="0"/>
              <a:t>picture.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pupil guess whether it’s cat or </a:t>
            </a:r>
            <a:r>
              <a:rPr lang="en-US" dirty="0" smtClean="0"/>
              <a:t>car.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43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into 3 steps.</a:t>
            </a:r>
          </a:p>
          <a:p>
            <a:r>
              <a:rPr lang="en-US" b="1" dirty="0"/>
              <a:t>Step 1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 the context; Predict what pupils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learn.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Say </a:t>
            </a:r>
            <a:r>
              <a:rPr lang="en-US" i="1" dirty="0" smtClean="0"/>
              <a:t>Open </a:t>
            </a:r>
            <a:r>
              <a:rPr lang="en-US" i="1" dirty="0"/>
              <a:t>your book!</a:t>
            </a:r>
            <a:r>
              <a:rPr lang="en-US" dirty="0"/>
              <a:t> with a TPR action. Have pupils open the book, Unit 2, </a:t>
            </a:r>
            <a:r>
              <a:rPr lang="en-US" dirty="0" smtClean="0"/>
              <a:t>In </a:t>
            </a:r>
            <a:r>
              <a:rPr lang="en-US" dirty="0"/>
              <a:t>the dinning room. Teacher opens the digital book.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Ba and prompt pupils to answer </a:t>
            </a:r>
            <a:r>
              <a:rPr lang="en-US" i="1" dirty="0"/>
              <a:t>Ba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Continue with Mum and Dad and say </a:t>
            </a:r>
            <a:r>
              <a:rPr lang="en-US" i="1" dirty="0"/>
              <a:t>Ba, Mum and Dad are in the dinning room</a:t>
            </a:r>
            <a:r>
              <a:rPr lang="en-US" dirty="0"/>
              <a:t>. Have students 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escribe the picture and name some things in the picture (pupils can use Vietnamese if they are not ready to speak English).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 and have pupils listen and repeat.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88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 and repeat the unit key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and say the words with flashcards.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flashcards.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car</a:t>
            </a:r>
            <a:r>
              <a:rPr lang="en-US" dirty="0"/>
              <a:t> and</a:t>
            </a:r>
            <a:r>
              <a:rPr lang="en-US" i="1" dirty="0"/>
              <a:t> cat</a:t>
            </a:r>
            <a:r>
              <a:rPr lang="en-US" dirty="0"/>
              <a:t>. The flashcard for </a:t>
            </a:r>
            <a:r>
              <a:rPr lang="en-US" i="1" dirty="0"/>
              <a:t>car </a:t>
            </a:r>
            <a:r>
              <a:rPr lang="en-US" dirty="0"/>
              <a:t>is above the flashcard for </a:t>
            </a:r>
            <a:r>
              <a:rPr lang="en-US" i="1" dirty="0"/>
              <a:t>cat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car,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</a:t>
            </a:r>
            <a:r>
              <a:rPr lang="en-US" i="1" dirty="0"/>
              <a:t>cat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 car or cat.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2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3</a:t>
            </a:r>
          </a:p>
          <a:p>
            <a:r>
              <a:rPr lang="en-US" b="1" dirty="0"/>
              <a:t>Listen and repeat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able to listen and repeat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 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en-S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SG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the sound </a:t>
            </a:r>
            <a:r>
              <a:rPr lang="en-SG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words with flashcards.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flashcards.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up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have pupils shout out the word. Stick the flashcard on the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with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cup </a:t>
            </a:r>
            <a:r>
              <a:rPr lang="en-US" dirty="0"/>
              <a:t>and</a:t>
            </a:r>
            <a:r>
              <a:rPr lang="en-US" i="1" dirty="0"/>
              <a:t> cake</a:t>
            </a:r>
            <a:r>
              <a:rPr lang="en-US" dirty="0"/>
              <a:t>. The flashcard for cup  is above the flashcard for cake.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cup,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cake.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</a:t>
            </a:r>
            <a:r>
              <a:rPr lang="en-US" i="1" dirty="0"/>
              <a:t> cup </a:t>
            </a:r>
            <a:r>
              <a:rPr lang="en-US" dirty="0"/>
              <a:t>or </a:t>
            </a:r>
            <a:r>
              <a:rPr lang="en-US" i="1" dirty="0"/>
              <a:t>cake</a:t>
            </a:r>
            <a:r>
              <a:rPr lang="en-US" dirty="0"/>
              <a:t>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with all four 4 flashcards for </a:t>
            </a:r>
            <a:r>
              <a:rPr lang="en-US" i="1" dirty="0"/>
              <a:t>car, cat, cup, cake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Ask pupils what is </a:t>
            </a:r>
            <a:r>
              <a:rPr lang="en-US" dirty="0" smtClean="0"/>
              <a:t>similar at the </a:t>
            </a:r>
            <a:r>
              <a:rPr lang="en-US" dirty="0"/>
              <a:t>beginning of each word.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Introduce the sound c, point to the first letter of each word and say. Have pupils listen and repeat.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24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Point and say </a:t>
            </a:r>
            <a:r>
              <a:rPr lang="en-US" dirty="0"/>
              <a:t>is divided into 3 main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 the 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Choose a picture on the digital book, click  on the picture and have pupils listen and repeat.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softly, loudly in groups to motivate them.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and say the pictures.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your index finger, demonstrate the action for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Point and say with </a:t>
            </a:r>
            <a:r>
              <a:rPr lang="en-US" dirty="0" smtClean="0"/>
              <a:t>TRP </a:t>
            </a:r>
            <a:r>
              <a:rPr lang="en-US" dirty="0"/>
              <a:t>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</a:t>
            </a:r>
            <a:r>
              <a:rPr lang="en-US" dirty="0" smtClean="0"/>
              <a:t>car </a:t>
            </a:r>
            <a:r>
              <a:rPr lang="en-US" dirty="0"/>
              <a:t>and say </a:t>
            </a:r>
            <a:r>
              <a:rPr lang="en-US" i="1" dirty="0" smtClean="0"/>
              <a:t>car</a:t>
            </a:r>
            <a:r>
              <a:rPr lang="en-US" dirty="0" smtClean="0"/>
              <a:t>. </a:t>
            </a:r>
            <a:r>
              <a:rPr lang="en-US" dirty="0"/>
              <a:t>Have pupil point and say.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the procedure.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Vary the speed to make the activity fun.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activity in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one or two students to point to the picture and have other pupils say the word.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point and say the pictures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work in pairs and do the activity.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5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Point and say </a:t>
            </a:r>
            <a:r>
              <a:rPr lang="en-US" dirty="0"/>
              <a:t>is divided into 3 main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 the 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Choose a picture on the digital book, click  on the picture and have pupils listen and repeat.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softly, loudly in groups to motivate them.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and say the pictures.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your index finger, demonstrate the action for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Point and say with </a:t>
            </a:r>
            <a:r>
              <a:rPr lang="en-US" dirty="0" smtClean="0"/>
              <a:t>TRP </a:t>
            </a:r>
            <a:r>
              <a:rPr lang="en-US" dirty="0"/>
              <a:t>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</a:t>
            </a:r>
            <a:r>
              <a:rPr lang="en-US" dirty="0" smtClean="0"/>
              <a:t>car </a:t>
            </a:r>
            <a:r>
              <a:rPr lang="en-US" dirty="0"/>
              <a:t>and say </a:t>
            </a:r>
            <a:r>
              <a:rPr lang="en-US" i="1" dirty="0" smtClean="0"/>
              <a:t>car</a:t>
            </a:r>
            <a:r>
              <a:rPr lang="en-US" dirty="0" smtClean="0"/>
              <a:t>. </a:t>
            </a:r>
            <a:r>
              <a:rPr lang="en-US" dirty="0"/>
              <a:t>Have pupil point and say.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the procedure.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Vary the speed to make the activity fun.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activity in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one or two students to point to the picture and have other pupils say the word.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point and say the pictures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work in pairs and do the activity.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5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2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Point and say </a:t>
            </a:r>
            <a:r>
              <a:rPr lang="en-US" dirty="0"/>
              <a:t>is divided into 3 main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 the 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Choose a picture on the digital book, click  on the picture and have pupils listen and repeat.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softly, loudly in groups to motivate them.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and say the pictures.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your index finger, demonstrate the action for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Point and say with </a:t>
            </a:r>
            <a:r>
              <a:rPr lang="en-US" dirty="0" smtClean="0"/>
              <a:t>TRP </a:t>
            </a:r>
            <a:r>
              <a:rPr lang="en-US" dirty="0"/>
              <a:t>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</a:t>
            </a:r>
            <a:r>
              <a:rPr lang="en-US" dirty="0" smtClean="0"/>
              <a:t>car </a:t>
            </a:r>
            <a:r>
              <a:rPr lang="en-US" dirty="0"/>
              <a:t>and say </a:t>
            </a:r>
            <a:r>
              <a:rPr lang="en-US" i="1" dirty="0" smtClean="0"/>
              <a:t>car</a:t>
            </a:r>
            <a:r>
              <a:rPr lang="en-US" dirty="0" smtClean="0"/>
              <a:t>. </a:t>
            </a:r>
            <a:r>
              <a:rPr lang="en-US" dirty="0"/>
              <a:t>Have pupil point and say.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the procedure.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Vary the speed to make the activity fun.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activity in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one or two students to point to the picture and have other pupils say the word.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point and say the pictures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work in pairs and do the activity.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5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chant and clap along.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recording, have pupils listen and clap along.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recording, have pupils listen, clap and chant along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+</a:t>
            </a:r>
            <a:r>
              <a:rPr lang="en-US" baseline="0" dirty="0" smtClean="0"/>
              <a:t> </a:t>
            </a:r>
            <a:r>
              <a:rPr lang="en-US" dirty="0" smtClean="0"/>
              <a:t>Round </a:t>
            </a:r>
            <a:r>
              <a:rPr lang="en-US" dirty="0"/>
              <a:t>1. Have pupils listen and clap along.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+ Round </a:t>
            </a:r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/>
              <a:t>Have pupils listen and do the TPR actions with teacher.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+ Round </a:t>
            </a:r>
            <a:r>
              <a:rPr lang="en-US" dirty="0"/>
              <a:t>3. Have pupils listen and do the actions and chant along.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+ Repeat </a:t>
            </a:r>
            <a:r>
              <a:rPr lang="en-US" dirty="0"/>
              <a:t>round 3 several times.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+ Revise </a:t>
            </a:r>
            <a:r>
              <a:rPr lang="en-US" dirty="0"/>
              <a:t>the letter </a:t>
            </a:r>
            <a:r>
              <a:rPr lang="en-US" i="1" dirty="0" smtClean="0"/>
              <a:t>C/c</a:t>
            </a:r>
            <a:r>
              <a:rPr lang="en-US" dirty="0" smtClean="0"/>
              <a:t> </a:t>
            </a:r>
            <a:r>
              <a:rPr lang="en-US" dirty="0"/>
              <a:t>by writing in the air.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chant and clap along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chant along in pairs.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0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Point and say </a:t>
            </a:r>
            <a:r>
              <a:rPr lang="en-US" dirty="0"/>
              <a:t>is divided into 3 main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 the 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Choose a picture on the digital book, click  on the picture and have pupils listen and repeat.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softly, loudly in groups to motivate them.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and say the pictures.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your index finger, demonstrate the action for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Point and say with </a:t>
            </a:r>
            <a:r>
              <a:rPr lang="en-US" dirty="0" smtClean="0"/>
              <a:t>TRP </a:t>
            </a:r>
            <a:r>
              <a:rPr lang="en-US" dirty="0"/>
              <a:t>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</a:t>
            </a:r>
            <a:r>
              <a:rPr lang="en-US" dirty="0" smtClean="0"/>
              <a:t>car </a:t>
            </a:r>
            <a:r>
              <a:rPr lang="en-US" dirty="0"/>
              <a:t>and say </a:t>
            </a:r>
            <a:r>
              <a:rPr lang="en-US" i="1" dirty="0" smtClean="0"/>
              <a:t>car</a:t>
            </a:r>
            <a:r>
              <a:rPr lang="en-US" dirty="0" smtClean="0"/>
              <a:t>. </a:t>
            </a:r>
            <a:r>
              <a:rPr lang="en-US" dirty="0"/>
              <a:t>Have pupil point and say.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the procedure.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Vary the speed to make the activity fun.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activity in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one or two students to point to the picture and have other pupils say the word.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point and say the pictures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work in pairs and do the activity.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5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recognize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keywords through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pictures, sounds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the flashcard for car to a pupil.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pupil does the TPR action for the word. Have other pupils guess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guessing the word, have the whole class repeat the word in chorus.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5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Goodbye</a:t>
            </a:r>
          </a:p>
          <a:p>
            <a:endParaRPr lang="en-US" dirty="0" smtClean="0"/>
          </a:p>
          <a:p>
            <a:r>
              <a:rPr lang="en-US" dirty="0" smtClean="0"/>
              <a:t>Time: 2 minutes</a:t>
            </a:r>
          </a:p>
          <a:p>
            <a:endParaRPr lang="en-US" dirty="0" smtClean="0"/>
          </a:p>
          <a:p>
            <a:r>
              <a:rPr lang="en-US" dirty="0" smtClean="0"/>
              <a:t>Teacher and pupils say goodbye to the words.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 up the class rules.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or point to the picture and say </a:t>
            </a:r>
            <a:r>
              <a:rPr lang="en-US" i="1" dirty="0"/>
              <a:t>Sit nicely! </a:t>
            </a:r>
            <a:r>
              <a:rPr lang="en-US" dirty="0" smtClean="0"/>
              <a:t>and </a:t>
            </a:r>
            <a:r>
              <a:rPr lang="en-US" dirty="0"/>
              <a:t>do the TPR action.  Have pupils do the TPR action.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</a:t>
            </a:r>
            <a:r>
              <a:rPr lang="en-US" i="1" dirty="0"/>
              <a:t> </a:t>
            </a:r>
            <a:r>
              <a:rPr lang="en-US" i="1" dirty="0" smtClean="0"/>
              <a:t>Listen! </a:t>
            </a:r>
            <a:r>
              <a:rPr lang="en-US" dirty="0"/>
              <a:t>and </a:t>
            </a:r>
            <a:r>
              <a:rPr lang="en-US" i="1" dirty="0"/>
              <a:t>Be happy!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6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 up the class and have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guess the key words. Create the curiosity in learning.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to the sounds, </a:t>
            </a:r>
            <a:r>
              <a:rPr lang="en-US" dirty="0" smtClean="0"/>
              <a:t>and guess what it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Play </a:t>
            </a:r>
            <a:r>
              <a:rPr lang="en-US" dirty="0"/>
              <a:t>the sound hidden in each </a:t>
            </a:r>
            <a:r>
              <a:rPr lang="en-US" dirty="0" smtClean="0"/>
              <a:t>slide, Ask </a:t>
            </a:r>
            <a:r>
              <a:rPr lang="en-US" i="1" dirty="0" smtClean="0"/>
              <a:t>What is it?</a:t>
            </a:r>
            <a:r>
              <a:rPr lang="en-US" dirty="0" smtClean="0"/>
              <a:t> and turn on the sound. Students can answer in English or in Vietnamese. After guessing, teacher says the word in English. Have pupils repeat the word.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 at the picture parts and guess the words.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https://freesound.org/people/shakaharu/sounds/88498/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Sound of the ball hitting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94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https://freesound.org/people/mboscolo/sounds/212663/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sound of bicycle bell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8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2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https://www.freesoundeffects.com/free-sounds/cars-10069/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sound of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07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Stick the flashcard for car on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7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microsoft.com/office/2007/relationships/media" Target="../media/media7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6.mp3"/><Relationship Id="rId11" Type="http://schemas.openxmlformats.org/officeDocument/2006/relationships/image" Target="../media/image28.png"/><Relationship Id="rId5" Type="http://schemas.microsoft.com/office/2007/relationships/media" Target="../media/media6.mp3"/><Relationship Id="rId15" Type="http://schemas.openxmlformats.org/officeDocument/2006/relationships/image" Target="../media/image29.png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349172" cy="4599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ar+driveby2">
            <a:hlinkClick r:id="" action="ppaction://media"/>
            <a:extLst>
              <a:ext uri="{FF2B5EF4-FFF2-40B4-BE49-F238E27FC236}">
                <a16:creationId xmlns:a16="http://schemas.microsoft.com/office/drawing/2014/main" xmlns="" id="{27C0DCBF-AE0B-4681-917E-D1FD3358C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3831" y="4946620"/>
            <a:ext cx="445995" cy="445995"/>
          </a:xfrm>
          <a:prstGeom prst="rect">
            <a:avLst/>
          </a:prstGeom>
        </p:spPr>
      </p:pic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xmlns="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2" y="1225924"/>
            <a:ext cx="3779830" cy="377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7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F3C8B27-9D05-4CB1-A8F4-094A124E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02" y="1406769"/>
            <a:ext cx="4742521" cy="35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642249" cy="45757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at2">
            <a:hlinkClick r:id="" action="ppaction://media"/>
            <a:extLst>
              <a:ext uri="{FF2B5EF4-FFF2-40B4-BE49-F238E27FC236}">
                <a16:creationId xmlns:a16="http://schemas.microsoft.com/office/drawing/2014/main" xmlns="" id="{4E89089F-1C5D-46AE-8F06-018678804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9754" y="5016097"/>
            <a:ext cx="353072" cy="353072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xmlns="" id="{D96B9C63-A6B8-4539-93AE-C96C31B7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81" y="1180561"/>
            <a:ext cx="3082496" cy="38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5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40FB9087-D6A4-4024-9186-4FDD3373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8777"/>
            <a:ext cx="7514492" cy="515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24144-1AAC-4DC5-AB72-F807CE38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0BD206-6BA4-436E-935F-94849FE86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close up of a yellow car&#10;&#10;Description automatically generated">
            <a:extLst>
              <a:ext uri="{FF2B5EF4-FFF2-40B4-BE49-F238E27FC236}">
                <a16:creationId xmlns:a16="http://schemas.microsoft.com/office/drawing/2014/main" xmlns="" id="{94402D8C-7B1C-4631-861A-E31B5A86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" y="1798687"/>
            <a:ext cx="6934200" cy="4378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AE75EA-68EE-4F4B-9ED2-860B76647554}"/>
              </a:ext>
            </a:extLst>
          </p:cNvPr>
          <p:cNvSpPr/>
          <p:nvPr/>
        </p:nvSpPr>
        <p:spPr>
          <a:xfrm>
            <a:off x="6804212" y="1690688"/>
            <a:ext cx="430306" cy="4378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DF2090-EFF2-44A6-B3B4-55167793B15E}"/>
              </a:ext>
            </a:extLst>
          </p:cNvPr>
          <p:cNvSpPr/>
          <p:nvPr/>
        </p:nvSpPr>
        <p:spPr>
          <a:xfrm>
            <a:off x="891988" y="1682384"/>
            <a:ext cx="5966012" cy="4386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742F8A-2407-41B8-BF81-FA76B07790EC}"/>
              </a:ext>
            </a:extLst>
          </p:cNvPr>
          <p:cNvSpPr/>
          <p:nvPr/>
        </p:nvSpPr>
        <p:spPr>
          <a:xfrm>
            <a:off x="838200" y="1717626"/>
            <a:ext cx="5127812" cy="435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412" y="3447061"/>
            <a:ext cx="3196952" cy="13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0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5" name="Isosceles Triangle 194">
            <a:extLst>
              <a:ext uri="{FF2B5EF4-FFF2-40B4-BE49-F238E27FC236}">
                <a16:creationId xmlns:a16="http://schemas.microsoft.com/office/drawing/2014/main" xmlns="" id="{CB64814D-A361-44E1-8D97-B83E41C8B2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xmlns="" id="{852A6879-032A-4946-9CCA-44D38BEDF5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xmlns="" id="{56AB08D7-F0FB-4965-B730-8B874214C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xmlns="" id="{148D9297-49FA-43ED-AC6B-E2F153B3A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xmlns="" id="{77C2D141-F73C-4BF3-B3DF-D3BA74B8BE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xmlns="" id="{DB456AC5-2DFE-4E00-B0CE-30AAA2A3D6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Isosceles Triangle 200">
            <a:extLst>
              <a:ext uri="{FF2B5EF4-FFF2-40B4-BE49-F238E27FC236}">
                <a16:creationId xmlns:a16="http://schemas.microsoft.com/office/drawing/2014/main" xmlns="" id="{D3EB41F8-8868-4FC3-8553-94FEE5A8B8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xmlns="" id="{39671820-9967-4806-B0A7-4944C2A4A5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xmlns="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89" y="2564865"/>
            <a:ext cx="4591108" cy="180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327219"/>
            <a:ext cx="2050232" cy="2046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766" y="4456964"/>
            <a:ext cx="2032970" cy="2029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4765" y="1456869"/>
            <a:ext cx="677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6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D44F895B-8116-4CFA-8466-107C7328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85" y="437213"/>
            <a:ext cx="2895600" cy="21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ADC19984-1524-401B-B92C-D0553F4E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25" y="2874212"/>
            <a:ext cx="5140460" cy="352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15720" y="2553536"/>
            <a:ext cx="271689" cy="271689"/>
          </a:xfrm>
          <a:prstGeom prst="rect">
            <a:avLst/>
          </a:prstGeom>
        </p:spPr>
      </p:pic>
      <p:pic>
        <p:nvPicPr>
          <p:cNvPr id="4" name="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7471" y="4571339"/>
            <a:ext cx="304344" cy="3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2DF2BEF-AE0D-4541-B333-D1361CD3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1" y="3494313"/>
            <a:ext cx="3982862" cy="238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1BB8820-E234-4586-97D4-89EFB228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13" y="391812"/>
            <a:ext cx="2360050" cy="281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8113" y="2610083"/>
            <a:ext cx="344338" cy="344338"/>
          </a:xfrm>
          <a:prstGeom prst="rect">
            <a:avLst/>
          </a:prstGeom>
        </p:spPr>
      </p:pic>
      <p:pic>
        <p:nvPicPr>
          <p:cNvPr id="7" name="ca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3557" y="4507209"/>
            <a:ext cx="360278" cy="3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xmlns="" id="{87C2FC73-590A-4674-99D6-20F721EC0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10771095" y="-1"/>
            <a:ext cx="1420906" cy="1420906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EC670BA9-9210-4C80-B65D-9B495E00C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1288401" y="49497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56AB08D7-F0FB-4965-B730-8B874214C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731604" y="2087467"/>
            <a:ext cx="825632" cy="82563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148D9297-49FA-43ED-AC6B-E2F153B3A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89018" y="1986315"/>
            <a:ext cx="337222" cy="33722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40" y="2991960"/>
            <a:ext cx="4147112" cy="1952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27" y="3084093"/>
            <a:ext cx="1863726" cy="1860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62" y="4944334"/>
            <a:ext cx="1746738" cy="1746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8472052" y="1554761"/>
            <a:ext cx="630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</a:rPr>
              <a:t>2</a:t>
            </a:r>
            <a:endParaRPr lang="en-US" sz="7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1" y="207818"/>
            <a:ext cx="11305309" cy="6230352"/>
          </a:xfr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910467-8185-45DD-B8A2-A88DF20DF6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DA1A2E9-63FE-408D-A803-8E306ECAB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0052" y="1115568"/>
            <a:ext cx="5041947" cy="2843784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Unit 2</a:t>
            </a:r>
            <a:r>
              <a:rPr lang="en-US" sz="4400" b="1">
                <a:solidFill>
                  <a:srgbClr val="FFFFFF"/>
                </a:solidFill>
              </a:rPr>
              <a:t/>
            </a:r>
            <a:br>
              <a:rPr lang="en-US" sz="4400" b="1">
                <a:solidFill>
                  <a:srgbClr val="FFFFFF"/>
                </a:solidFill>
              </a:rPr>
            </a:br>
            <a:r>
              <a:rPr lang="en-US" sz="4400" b="1" smtClean="0">
                <a:solidFill>
                  <a:srgbClr val="FFFFFF"/>
                </a:solidFill>
              </a:rPr>
              <a:t>In </a:t>
            </a:r>
            <a:r>
              <a:rPr lang="en-US" sz="4400" b="1" dirty="0">
                <a:solidFill>
                  <a:srgbClr val="FFFFFF"/>
                </a:solidFill>
              </a:rPr>
              <a:t>the </a:t>
            </a:r>
            <a:r>
              <a:rPr lang="en-US" sz="4400" b="1">
                <a:solidFill>
                  <a:srgbClr val="FFFFFF"/>
                </a:solidFill>
              </a:rPr>
              <a:t>dining </a:t>
            </a:r>
            <a:r>
              <a:rPr lang="en-US" sz="4400" b="1" smtClean="0">
                <a:solidFill>
                  <a:srgbClr val="FFFFFF"/>
                </a:solidFill>
              </a:rPr>
              <a:t>room</a:t>
            </a:r>
            <a:br>
              <a:rPr lang="en-US" sz="4400" b="1" smtClean="0">
                <a:solidFill>
                  <a:srgbClr val="FFFFFF"/>
                </a:solidFill>
              </a:rPr>
            </a:br>
            <a:r>
              <a:rPr lang="en-US" sz="4400" b="1" smtClean="0">
                <a:solidFill>
                  <a:srgbClr val="002060"/>
                </a:solidFill>
              </a:rPr>
              <a:t>lesson 1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BE9F90C-C163-435B-9A68-D15C92D1CF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A882A9F-F4E9-4E23-8F0B-20B5DF42EA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7" y="476995"/>
            <a:ext cx="6176735" cy="59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xmlns="" id="{87C2FC73-590A-4674-99D6-20F721EC0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10771095" y="-1"/>
            <a:ext cx="1420906" cy="1420906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EC670BA9-9210-4C80-B65D-9B495E00C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1288401" y="49497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56AB08D7-F0FB-4965-B730-8B874214C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731604" y="2087467"/>
            <a:ext cx="825632" cy="82563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148D9297-49FA-43ED-AC6B-E2F153B3A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89018" y="1986315"/>
            <a:ext cx="337222" cy="33722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8472052" y="1554761"/>
            <a:ext cx="630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</a:rPr>
              <a:t>3</a:t>
            </a:r>
            <a:endParaRPr lang="en-US" sz="7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2931" y="2967334"/>
            <a:ext cx="4876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Listen and chant</a:t>
            </a:r>
            <a:endParaRPr lang="en-US" sz="5400"/>
          </a:p>
        </p:txBody>
      </p:sp>
      <p:grpSp>
        <p:nvGrpSpPr>
          <p:cNvPr id="15" name="Group 14"/>
          <p:cNvGrpSpPr/>
          <p:nvPr/>
        </p:nvGrpSpPr>
        <p:grpSpPr>
          <a:xfrm>
            <a:off x="560610" y="943393"/>
            <a:ext cx="5483493" cy="3490062"/>
            <a:chOff x="3457184" y="1635495"/>
            <a:chExt cx="5423509" cy="260032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184" y="1714419"/>
              <a:ext cx="2526082" cy="25214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40" y="1635495"/>
              <a:ext cx="2605153" cy="26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6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75549" y="701627"/>
            <a:ext cx="2808154" cy="2330214"/>
            <a:chOff x="7080125" y="733525"/>
            <a:chExt cx="2808154" cy="233021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B639BF52-F1B0-400D-9364-9066C209D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125" y="733525"/>
              <a:ext cx="2808154" cy="2099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car">
              <a:hlinkClick r:id="" action="ppaction://media"/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8870594" y="2811597"/>
              <a:ext cx="252142" cy="25214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356139" y="484121"/>
            <a:ext cx="4746949" cy="3375498"/>
            <a:chOff x="1356139" y="484121"/>
            <a:chExt cx="4095751" cy="280851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B8ADCF3E-3194-4597-AB32-193B303DC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139" y="484121"/>
              <a:ext cx="4095751" cy="2808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cat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713302" y="1835557"/>
              <a:ext cx="236245" cy="23624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655039" y="3346018"/>
            <a:ext cx="2743120" cy="3276273"/>
            <a:chOff x="1910760" y="2984511"/>
            <a:chExt cx="2743120" cy="3276273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4CEF427F-58A2-4F10-BD36-EF21C94F8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760" y="2984511"/>
              <a:ext cx="2743120" cy="3276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cup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3282320" y="5520198"/>
              <a:ext cx="272828" cy="27282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080125" y="4049487"/>
            <a:ext cx="4084062" cy="2446699"/>
            <a:chOff x="7080125" y="4049487"/>
            <a:chExt cx="4084062" cy="2446699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xmlns="" id="{923DAACB-1EC3-4059-8D75-1FBD400C4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125" y="4049487"/>
              <a:ext cx="4084062" cy="244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cake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8331839" y="5123399"/>
              <a:ext cx="259268" cy="259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380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99796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 smtClean="0">
                <a:latin typeface=".VnAvant" panose="020B7200000000000000" pitchFamily="34" charset="0"/>
              </a:rPr>
              <a:t>, 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 smtClean="0">
                <a:latin typeface=".VnAvant" panose="020B7200000000000000" pitchFamily="34" charset="0"/>
              </a:rPr>
              <a:t>, a 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 smtClean="0">
                <a:latin typeface=".VnAvant" panose="020B7200000000000000" pitchFamily="34" charset="0"/>
              </a:rPr>
              <a:t>at.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>
                <a:latin typeface=".VnAvant" panose="020B7200000000000000" pitchFamily="34" charset="0"/>
              </a:rPr>
              <a:t>, a 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 smtClean="0">
                <a:latin typeface=".VnAvant" panose="020B7200000000000000" pitchFamily="34" charset="0"/>
              </a:rPr>
              <a:t>ar.</a:t>
            </a:r>
          </a:p>
          <a:p>
            <a:pPr marL="0" indent="0">
              <a:buNone/>
            </a:pPr>
            <a:r>
              <a:rPr lang="en-US" sz="3600" dirty="0">
                <a:latin typeface=".VnAvant" panose="020B7200000000000000" pitchFamily="34" charset="0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>
                <a:latin typeface=".VnAvant" panose="020B7200000000000000" pitchFamily="34" charset="0"/>
              </a:rPr>
              <a:t>at and a 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 smtClean="0">
                <a:latin typeface=".VnAvant" panose="020B7200000000000000" pitchFamily="34" charset="0"/>
              </a:rPr>
              <a:t>ar.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144771" y="1838502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>
                <a:latin typeface=".VnAvant" panose="020B7200000000000000" pitchFamily="34" charset="0"/>
              </a:rPr>
              <a:t>, a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>
                <a:latin typeface=".VnAvant" panose="020B7200000000000000" pitchFamily="34" charset="0"/>
              </a:rPr>
              <a:t>up.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>
                <a:latin typeface=".VnAvant" panose="020B7200000000000000" pitchFamily="34" charset="0"/>
              </a:rPr>
              <a:t>, a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>
                <a:latin typeface=".VnAvant" panose="020B7200000000000000" pitchFamily="34" charset="0"/>
              </a:rPr>
              <a:t>ake.</a:t>
            </a:r>
          </a:p>
          <a:p>
            <a:pPr marL="0" indent="0">
              <a:buNone/>
            </a:pPr>
            <a:r>
              <a:rPr lang="en-US" sz="3600" dirty="0">
                <a:latin typeface=".VnAvant" panose="020B7200000000000000" pitchFamily="34" charset="0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>
                <a:latin typeface=".VnAvant" panose="020B7200000000000000" pitchFamily="34" charset="0"/>
              </a:rPr>
              <a:t>up and a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3600" dirty="0">
                <a:latin typeface=".VnAvant" panose="020B7200000000000000" pitchFamily="34" charset="0"/>
              </a:rPr>
              <a:t>ake.</a:t>
            </a:r>
          </a:p>
        </p:txBody>
      </p:sp>
      <p:pic>
        <p:nvPicPr>
          <p:cNvPr id="12" name="Track 008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9302" y="988828"/>
            <a:ext cx="189761" cy="1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7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xmlns="" id="{87C2FC73-590A-4674-99D6-20F721EC0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10771095" y="-1"/>
            <a:ext cx="1420906" cy="1420906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EC670BA9-9210-4C80-B65D-9B495E00C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1288401" y="49497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56AB08D7-F0FB-4965-B730-8B874214C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731604" y="2087467"/>
            <a:ext cx="825632" cy="82563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148D9297-49FA-43ED-AC6B-E2F153B3A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89018" y="1986315"/>
            <a:ext cx="337222" cy="33722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8472052" y="1554761"/>
            <a:ext cx="630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2931" y="2967334"/>
            <a:ext cx="4966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.VnAvant" panose="020B7200000000000000" pitchFamily="34" charset="0"/>
              </a:rPr>
              <a:t>Listen and tick</a:t>
            </a:r>
            <a:endParaRPr lang="en-US" sz="5400"/>
          </a:p>
        </p:txBody>
      </p:sp>
      <p:grpSp>
        <p:nvGrpSpPr>
          <p:cNvPr id="14" name="Group 13"/>
          <p:cNvGrpSpPr/>
          <p:nvPr/>
        </p:nvGrpSpPr>
        <p:grpSpPr>
          <a:xfrm>
            <a:off x="871427" y="710452"/>
            <a:ext cx="5548767" cy="2625333"/>
            <a:chOff x="3519814" y="2155629"/>
            <a:chExt cx="5548767" cy="26253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24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6152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ECB8AE4D-5238-4AF1-9D0A-F166D780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665" y="2332892"/>
            <a:ext cx="2531781" cy="189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86B3959F-A878-4A08-A01B-8F896A9D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52" y="2399243"/>
            <a:ext cx="3719225" cy="25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1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347F2047-219B-4A13-8877-0143F83B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03" y="2788728"/>
            <a:ext cx="3117155" cy="186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3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754209" y="1883853"/>
            <a:ext cx="2228850" cy="2697294"/>
            <a:chOff x="8754209" y="1883853"/>
            <a:chExt cx="2228850" cy="2697294"/>
          </a:xfrm>
        </p:grpSpPr>
        <p:sp>
          <p:nvSpPr>
            <p:cNvPr id="6" name="TextBox 5"/>
            <p:cNvSpPr txBox="1"/>
            <p:nvPr/>
          </p:nvSpPr>
          <p:spPr>
            <a:xfrm>
              <a:off x="8839200" y="3565484"/>
              <a:ext cx="20588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3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" panose="020B7200000000000000" pitchFamily="34" charset="0"/>
                </a:rPr>
                <a:t>c</a:t>
              </a:r>
              <a:r>
                <a:rPr lang="en-US" sz="6000" b="1" spc="3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" panose="020B7200000000000000" pitchFamily="34" charset="0"/>
                </a:rPr>
                <a:t>up</a:t>
              </a:r>
              <a:endParaRPr lang="en-US" sz="6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endParaRPr>
            </a:p>
          </p:txBody>
        </p:sp>
        <p:pic>
          <p:nvPicPr>
            <p:cNvPr id="14" name="Picture 13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54209" y="1883853"/>
              <a:ext cx="2228850" cy="1809750"/>
            </a:xfrm>
            <a:prstGeom prst="rect">
              <a:avLst/>
            </a:prstGeom>
            <a:effectLst>
              <a:glow rad="127000">
                <a:schemeClr val="accent1">
                  <a:alpha val="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4726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xmlns="" id="{87C2FC73-590A-4674-99D6-20F721EC0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10771095" y="-1"/>
            <a:ext cx="1420906" cy="1420906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EC670BA9-9210-4C80-B65D-9B495E00C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1288401" y="49497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56AB08D7-F0FB-4965-B730-8B874214C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731604" y="2087467"/>
            <a:ext cx="825632" cy="82563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148D9297-49FA-43ED-AC6B-E2F153B3A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89018" y="1986315"/>
            <a:ext cx="337222" cy="33722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2406" y="305067"/>
            <a:ext cx="1130143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</a:p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    By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the end of the lesson, </a:t>
            </a:r>
            <a:r>
              <a:rPr lang="pt-BR" sz="4000">
                <a:latin typeface="Times New Roman" pitchFamily="18" charset="0"/>
                <a:cs typeface="Times New Roman" pitchFamily="18" charset="0"/>
              </a:rPr>
              <a:t>pupils will be </a:t>
            </a:r>
            <a:r>
              <a:rPr lang="pt-BR" sz="4000">
                <a:latin typeface="Times New Roman" pitchFamily="18" charset="0"/>
                <a:cs typeface="Times New Roman" pitchFamily="18" charset="0"/>
              </a:rPr>
              <a:t>able </a:t>
            </a:r>
            <a:r>
              <a:rPr lang="pt-BR" sz="4000" smtClean="0"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 lvl="0"/>
            <a:r>
              <a:rPr lang="pt-BR" sz="4000">
                <a:latin typeface="Times New Roman" pitchFamily="18" charset="0"/>
                <a:cs typeface="Times New Roman" pitchFamily="18" charset="0"/>
              </a:rPr>
              <a:t>pronounce the sound of the letter </a:t>
            </a:r>
            <a:r>
              <a:rPr lang="pt-BR" sz="4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C/c.</a:t>
            </a:r>
            <a:r>
              <a:rPr lang="pt-BR" sz="400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4000">
                <a:latin typeface="Times New Roman" pitchFamily="18" charset="0"/>
                <a:cs typeface="Times New Roman" pitchFamily="18" charset="0"/>
              </a:rPr>
              <a:t>say the words </a:t>
            </a:r>
            <a:r>
              <a:rPr lang="pt-BR" sz="4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cake, car, cat, </a:t>
            </a:r>
            <a:r>
              <a:rPr lang="pt-BR" sz="4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cup</a:t>
            </a:r>
            <a:r>
              <a:rPr lang="pt-BR" sz="4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say the letter </a:t>
            </a:r>
            <a:r>
              <a:rPr lang="en-US" sz="4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C/c</a:t>
            </a:r>
            <a:r>
              <a:rPr lang="en-US" sz="40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and the words </a:t>
            </a:r>
            <a:r>
              <a:rPr lang="en-US" sz="4000" i="1">
                <a:latin typeface="Times New Roman" pitchFamily="18" charset="0"/>
                <a:cs typeface="Times New Roman" pitchFamily="18" charset="0"/>
              </a:rPr>
              <a:t>cup, cake, cat, car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and the phrases</a:t>
            </a:r>
            <a:r>
              <a:rPr lang="en-US" sz="4000" i="1">
                <a:latin typeface="Times New Roman" pitchFamily="18" charset="0"/>
                <a:cs typeface="Times New Roman" pitchFamily="18" charset="0"/>
              </a:rPr>
              <a:t> a cup and a cake, a cat and a car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in a chant.</a:t>
            </a:r>
            <a:endParaRPr lang="pt-BR" sz="4000" i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Language.</a:t>
            </a:r>
          </a:p>
          <a:p>
            <a:pPr lvl="0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- Sound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/c/</a:t>
            </a:r>
          </a:p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- Vocabulary</a:t>
            </a:r>
            <a:r>
              <a:rPr lang="en-US" sz="4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4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cake, car, cat, cup</a:t>
            </a:r>
            <a:endParaRPr lang="en-US" sz="4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F45B2-C7D7-4DEC-A033-ABB216A7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.VnAvant" panose="020B7200000000000000" pitchFamily="34" charset="0"/>
              </a:rPr>
              <a:t>Class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5ECA61-7C79-4D18-BB09-95F44079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114" y="5540187"/>
            <a:ext cx="2577353" cy="3855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dirty="0"/>
              <a:t>Sit nicely!</a:t>
            </a:r>
          </a:p>
        </p:txBody>
      </p:sp>
      <p:pic>
        <p:nvPicPr>
          <p:cNvPr id="1026" name="Picture 2" descr="Image result for Sit nicely desk">
            <a:extLst>
              <a:ext uri="{FF2B5EF4-FFF2-40B4-BE49-F238E27FC236}">
                <a16:creationId xmlns:a16="http://schemas.microsoft.com/office/drawing/2014/main" xmlns="" id="{DC6BF0DB-A150-4182-AD34-962E552C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12" y="1557280"/>
            <a:ext cx="1737472" cy="34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xmlns="" id="{48CEDAB7-52C6-4435-8014-EBC2D331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069"/>
            <a:ext cx="1805689" cy="32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isten">
            <a:extLst>
              <a:ext uri="{FF2B5EF4-FFF2-40B4-BE49-F238E27FC236}">
                <a16:creationId xmlns:a16="http://schemas.microsoft.com/office/drawing/2014/main" xmlns="" id="{FEB9665E-53DF-4C51-95D8-7CC000D4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24" y="2063531"/>
            <a:ext cx="2626218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14CD99-E67D-4C97-A048-17D48E8AFC08}"/>
              </a:ext>
            </a:extLst>
          </p:cNvPr>
          <p:cNvSpPr txBox="1"/>
          <p:nvPr/>
        </p:nvSpPr>
        <p:spPr>
          <a:xfrm>
            <a:off x="5302224" y="5473004"/>
            <a:ext cx="2626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Listen!</a:t>
            </a:r>
          </a:p>
          <a:p>
            <a:endParaRPr lang="en-US" sz="4200" dirty="0"/>
          </a:p>
        </p:txBody>
      </p:sp>
      <p:grpSp>
        <p:nvGrpSpPr>
          <p:cNvPr id="6" name="Group 5"/>
          <p:cNvGrpSpPr/>
          <p:nvPr/>
        </p:nvGrpSpPr>
        <p:grpSpPr>
          <a:xfrm>
            <a:off x="8365962" y="2196396"/>
            <a:ext cx="3092964" cy="3969104"/>
            <a:chOff x="8365962" y="2196396"/>
            <a:chExt cx="3092964" cy="3969104"/>
          </a:xfrm>
        </p:grpSpPr>
        <p:pic>
          <p:nvPicPr>
            <p:cNvPr id="1032" name="Picture 8" descr="Related image">
              <a:extLst>
                <a:ext uri="{FF2B5EF4-FFF2-40B4-BE49-F238E27FC236}">
                  <a16:creationId xmlns:a16="http://schemas.microsoft.com/office/drawing/2014/main" xmlns="" id="{9118B109-E4A7-4CCA-8015-D2C78E777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962" y="2196396"/>
              <a:ext cx="3092964" cy="2465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294408C-FFDA-48C6-ABF6-84EE2C33F2D9}"/>
                </a:ext>
              </a:extLst>
            </p:cNvPr>
            <p:cNvSpPr/>
            <p:nvPr/>
          </p:nvSpPr>
          <p:spPr>
            <a:xfrm>
              <a:off x="9066348" y="5426836"/>
              <a:ext cx="239257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dirty="0"/>
                <a:t>Be happy!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4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14DAC2-F543-4642-B5BD-339B6E5333B8}"/>
              </a:ext>
            </a:extLst>
          </p:cNvPr>
          <p:cNvSpPr/>
          <p:nvPr/>
        </p:nvSpPr>
        <p:spPr>
          <a:xfrm>
            <a:off x="887506" y="793376"/>
            <a:ext cx="5325726" cy="4810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xmlns="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15" y="1202476"/>
            <a:ext cx="3943955" cy="394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88498__shakaharu__ball-basketball-drop">
            <a:hlinkClick r:id="" action="ppaction://media"/>
            <a:extLst>
              <a:ext uri="{FF2B5EF4-FFF2-40B4-BE49-F238E27FC236}">
                <a16:creationId xmlns:a16="http://schemas.microsoft.com/office/drawing/2014/main" xmlns="" id="{EB4B3E0E-9373-4524-87AE-11C8A54BD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3232" y="5200909"/>
            <a:ext cx="402722" cy="4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D8329DD-FFD6-4FB3-A175-ACBF5B59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5" y="1289538"/>
            <a:ext cx="2766621" cy="41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2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5360895" cy="4610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face question mark for kids">
            <a:extLst>
              <a:ext uri="{FF2B5EF4-FFF2-40B4-BE49-F238E27FC236}">
                <a16:creationId xmlns:a16="http://schemas.microsoft.com/office/drawing/2014/main" xmlns="" id="{C9620EFE-C671-4260-A790-2365F211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1" y="1225923"/>
            <a:ext cx="3744317" cy="37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12663__mboscolo__bike-bell">
            <a:hlinkClick r:id="" action="ppaction://media"/>
            <a:extLst>
              <a:ext uri="{FF2B5EF4-FFF2-40B4-BE49-F238E27FC236}">
                <a16:creationId xmlns:a16="http://schemas.microsoft.com/office/drawing/2014/main" xmlns="" id="{9BABA0E4-0F4E-43B7-B78F-DD4FE246B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8400" y="4954723"/>
            <a:ext cx="449615" cy="4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2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90" y="871720"/>
            <a:ext cx="5608763" cy="4496411"/>
          </a:xfrm>
        </p:spPr>
      </p:pic>
    </p:spTree>
    <p:extLst>
      <p:ext uri="{BB962C8B-B14F-4D97-AF65-F5344CB8AC3E}">
        <p14:creationId xmlns:p14="http://schemas.microsoft.com/office/powerpoint/2010/main" val="18103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2024</Words>
  <Application>Microsoft Office PowerPoint</Application>
  <PresentationFormat>Custom</PresentationFormat>
  <Paragraphs>290</Paragraphs>
  <Slides>28</Slides>
  <Notes>26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Unit 2 In the dining room lesson 1</vt:lpstr>
      <vt:lpstr>PowerPoint Presentation</vt:lpstr>
      <vt:lpstr>Class rules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</vt:lpstr>
      <vt:lpstr>Goodbye</vt:lpstr>
      <vt:lpstr>Goodbye</vt:lpstr>
      <vt:lpstr>Goodbye</vt:lpstr>
      <vt:lpstr>Goodbye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Admin</cp:lastModifiedBy>
  <cp:revision>94</cp:revision>
  <dcterms:created xsi:type="dcterms:W3CDTF">2020-02-18T03:54:09Z</dcterms:created>
  <dcterms:modified xsi:type="dcterms:W3CDTF">2024-09-15T13:22:23Z</dcterms:modified>
</cp:coreProperties>
</file>