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69" r:id="rId2"/>
    <p:sldId id="327" r:id="rId3"/>
    <p:sldId id="259" r:id="rId4"/>
    <p:sldId id="284" r:id="rId5"/>
    <p:sldId id="331" r:id="rId6"/>
    <p:sldId id="258" r:id="rId7"/>
    <p:sldId id="329" r:id="rId8"/>
    <p:sldId id="333" r:id="rId9"/>
    <p:sldId id="272" r:id="rId10"/>
    <p:sldId id="291" r:id="rId11"/>
    <p:sldId id="325" r:id="rId12"/>
    <p:sldId id="292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53" r:id="rId21"/>
    <p:sldId id="304" r:id="rId22"/>
    <p:sldId id="326" r:id="rId23"/>
    <p:sldId id="276" r:id="rId24"/>
    <p:sldId id="282" r:id="rId25"/>
    <p:sldId id="279" r:id="rId26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83AB"/>
    <a:srgbClr val="ECB2CB"/>
    <a:srgbClr val="DF31BE"/>
    <a:srgbClr val="E9A5C2"/>
    <a:srgbClr val="008A3E"/>
    <a:srgbClr val="FFFF66"/>
    <a:srgbClr val="FFC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63" d="100"/>
          <a:sy n="63" d="100"/>
        </p:scale>
        <p:origin x="-126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BDE7E-B355-40A4-9B7E-E581E1043B22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6A8AD-F3E6-47DE-B783-16C0EDA73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67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D967-5C2A-4176-9658-5E92363C71A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27CE-9C48-42EC-A174-D90BEA2C1883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bb63f59c772f80c241f5a32592359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56"/>
            <a:ext cx="13552744" cy="68380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152400"/>
            <a:ext cx="9220200" cy="2862314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 VÀ CÁC EM HỌC SINH</a:t>
            </a:r>
          </a:p>
        </p:txBody>
      </p:sp>
      <p:sp>
        <p:nvSpPr>
          <p:cNvPr id="2" name="Rectangle 1"/>
          <p:cNvSpPr/>
          <p:nvPr/>
        </p:nvSpPr>
        <p:spPr>
          <a:xfrm>
            <a:off x="-1295400" y="5268329"/>
            <a:ext cx="7848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GVCN: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…….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3828" y="2875001"/>
            <a:ext cx="610615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Mộn</a:t>
            </a:r>
            <a:r>
              <a:rPr lang="en-US" sz="66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ĐẠO ĐỨC</a:t>
            </a:r>
          </a:p>
        </p:txBody>
      </p:sp>
      <p:sp>
        <p:nvSpPr>
          <p:cNvPr id="6" name="Rectangle 5"/>
          <p:cNvSpPr/>
          <p:nvPr/>
        </p:nvSpPr>
        <p:spPr>
          <a:xfrm>
            <a:off x="608436" y="3962400"/>
            <a:ext cx="19864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Lớp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: </a:t>
            </a:r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28232" y="569258"/>
            <a:ext cx="9496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i="1" dirty="0" err="1">
                <a:latin typeface=".VnAvant" panose="020B7200000000000000"/>
              </a:rPr>
              <a:t>Bạn</a:t>
            </a:r>
            <a:r>
              <a:rPr lang="en-US" sz="3200" i="1" dirty="0">
                <a:latin typeface=".VnAvant" panose="020B7200000000000000"/>
              </a:rPr>
              <a:t> </a:t>
            </a:r>
            <a:r>
              <a:rPr lang="en-US" sz="3200" i="1" dirty="0" err="1">
                <a:latin typeface=".VnAvant" panose="020B7200000000000000"/>
              </a:rPr>
              <a:t>trong</a:t>
            </a:r>
            <a:r>
              <a:rPr lang="en-US" sz="3200" i="1" dirty="0">
                <a:latin typeface=".VnAvant" panose="020B7200000000000000"/>
              </a:rPr>
              <a:t> </a:t>
            </a:r>
            <a:r>
              <a:rPr lang="en-US" sz="3200" i="1" dirty="0" err="1">
                <a:latin typeface=".VnAvant" panose="020B7200000000000000"/>
              </a:rPr>
              <a:t>mỗi</a:t>
            </a:r>
            <a:r>
              <a:rPr lang="en-US" sz="3200" i="1" dirty="0">
                <a:latin typeface=".VnAvant" panose="020B7200000000000000"/>
              </a:rPr>
              <a:t> </a:t>
            </a:r>
            <a:r>
              <a:rPr lang="en-US" sz="3200" i="1" dirty="0" err="1">
                <a:latin typeface=".VnAvant" panose="020B7200000000000000"/>
              </a:rPr>
              <a:t>tranh</a:t>
            </a:r>
            <a:r>
              <a:rPr lang="en-US" sz="3200" i="1" dirty="0">
                <a:latin typeface=".VnAvant" panose="020B7200000000000000"/>
              </a:rPr>
              <a:t> </a:t>
            </a:r>
            <a:r>
              <a:rPr lang="en-US" sz="3200" i="1" dirty="0" err="1">
                <a:latin typeface=".VnAvant" panose="020B7200000000000000"/>
              </a:rPr>
              <a:t>đang</a:t>
            </a:r>
            <a:r>
              <a:rPr lang="en-US" sz="3200" i="1" dirty="0">
                <a:latin typeface=".VnAvant" panose="020B7200000000000000"/>
              </a:rPr>
              <a:t> </a:t>
            </a:r>
            <a:r>
              <a:rPr lang="en-US" sz="3200" i="1" dirty="0" err="1">
                <a:latin typeface=".VnAvant" panose="020B7200000000000000"/>
              </a:rPr>
              <a:t>làm</a:t>
            </a:r>
            <a:r>
              <a:rPr lang="en-US" sz="3200" i="1" dirty="0">
                <a:latin typeface=".VnAvant" panose="020B7200000000000000"/>
              </a:rPr>
              <a:t> </a:t>
            </a:r>
            <a:r>
              <a:rPr lang="vi-VN" sz="3200" i="1" dirty="0">
                <a:latin typeface=".VnAvant" panose="020B7200000000000000"/>
              </a:rPr>
              <a:t>gì</a:t>
            </a:r>
            <a:r>
              <a:rPr lang="en-US" sz="3200" i="1" dirty="0">
                <a:latin typeface=".VnAvant" panose="020B7200000000000000"/>
              </a:rPr>
              <a:t>?</a:t>
            </a:r>
            <a:endParaRPr lang="en-US" sz="3200" dirty="0">
              <a:latin typeface=".VnAvant" panose="020B720000000000000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638" y="1323766"/>
            <a:ext cx="5510468" cy="27085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1547209"/>
            <a:ext cx="5441021" cy="24283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4371766"/>
            <a:ext cx="4476260" cy="19528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552" y="4045196"/>
            <a:ext cx="5685023" cy="23935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38" y="4018880"/>
            <a:ext cx="5486518" cy="23935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1" y="92660"/>
            <a:ext cx="1013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Thảo luận: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546" y="1650336"/>
            <a:ext cx="5510468" cy="27085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308" y="1873779"/>
            <a:ext cx="5441021" cy="24283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4371766"/>
            <a:ext cx="4476260" cy="19528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6460" y="4371766"/>
            <a:ext cx="5685023" cy="23935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546" y="4345450"/>
            <a:ext cx="5486518" cy="23935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7761"/>
          <a:stretch>
            <a:fillRect/>
          </a:stretch>
        </p:blipFill>
        <p:spPr>
          <a:xfrm>
            <a:off x="1676400" y="0"/>
            <a:ext cx="8206152" cy="6126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493"/>
          <a:stretch>
            <a:fillRect/>
          </a:stretch>
        </p:blipFill>
        <p:spPr>
          <a:xfrm>
            <a:off x="2590800" y="274638"/>
            <a:ext cx="8189862" cy="6583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0000"/>
          <a:stretch>
            <a:fillRect/>
          </a:stretch>
        </p:blipFill>
        <p:spPr>
          <a:xfrm>
            <a:off x="1905000" y="152400"/>
            <a:ext cx="8760594" cy="655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192" r="1"/>
          <a:stretch>
            <a:fillRect/>
          </a:stretch>
        </p:blipFill>
        <p:spPr>
          <a:xfrm>
            <a:off x="1447800" y="533400"/>
            <a:ext cx="8821284" cy="6598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3258"/>
          <a:stretch>
            <a:fillRect/>
          </a:stretch>
        </p:blipFill>
        <p:spPr>
          <a:xfrm>
            <a:off x="1981200" y="264087"/>
            <a:ext cx="9237500" cy="6319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250"/>
          <a:stretch>
            <a:fillRect/>
          </a:stretch>
        </p:blipFill>
        <p:spPr>
          <a:xfrm>
            <a:off x="1524000" y="274638"/>
            <a:ext cx="9864915" cy="63087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8404"/>
          <a:stretch>
            <a:fillRect/>
          </a:stretch>
        </p:blipFill>
        <p:spPr>
          <a:xfrm>
            <a:off x="1371600" y="239468"/>
            <a:ext cx="10379047" cy="63438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000"/>
          <a:stretch>
            <a:fillRect/>
          </a:stretch>
        </p:blipFill>
        <p:spPr>
          <a:xfrm>
            <a:off x="990600" y="276982"/>
            <a:ext cx="9998402" cy="63063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hat đáng yeu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742939"/>
            <a:ext cx="12115800" cy="4040323"/>
          </a:xfrm>
        </p:spPr>
      </p:pic>
      <p:sp>
        <p:nvSpPr>
          <p:cNvPr id="5" name="TextBox 4"/>
          <p:cNvSpPr txBox="1"/>
          <p:nvPr/>
        </p:nvSpPr>
        <p:spPr>
          <a:xfrm>
            <a:off x="33337" y="76200"/>
            <a:ext cx="2971800" cy="70787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vi-V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Khởi đ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ộ</a:t>
            </a:r>
            <a:r>
              <a:rPr lang="vi-V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ng: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337" y="788840"/>
            <a:ext cx="6443663" cy="954099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lIns="91431" tIns="45716" rIns="91431" bIns="45716" rtlCol="0">
            <a:spAutoFit/>
          </a:bodyPr>
          <a:lstStyle/>
          <a:p>
            <a:r>
              <a:rPr lang="en-US" sz="32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a.Cùng</a:t>
            </a:r>
            <a:r>
              <a:rPr lang="en-US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bạn</a:t>
            </a:r>
            <a:r>
              <a:rPr lang="en-US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hát</a:t>
            </a:r>
            <a:r>
              <a:rPr lang="en-US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Thật</a:t>
            </a:r>
            <a:r>
              <a:rPr lang="en-US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đáng</a:t>
            </a:r>
            <a:r>
              <a:rPr lang="en-US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yêu</a:t>
            </a:r>
            <a:endParaRPr lang="en-US" sz="3200" b="1" i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2400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1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70" y="481965"/>
            <a:ext cx="5510530" cy="35979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686435"/>
            <a:ext cx="5441315" cy="32893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4371766"/>
            <a:ext cx="4476260" cy="19528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552" y="4045196"/>
            <a:ext cx="5685023" cy="23935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38" y="4018880"/>
            <a:ext cx="5486518" cy="23935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992" y="4224718"/>
            <a:ext cx="6963566" cy="2633281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28575" y="152400"/>
            <a:ext cx="6172200" cy="2209800"/>
          </a:xfrm>
          <a:prstGeom prst="cloud">
            <a:avLst/>
          </a:prstGeom>
          <a:solidFill>
            <a:srgbClr val="ECB2CB"/>
          </a:solidFill>
          <a:ln>
            <a:solidFill>
              <a:srgbClr val="E183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7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endParaRPr lang="vi-VN" sz="7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10269" y="1660207"/>
            <a:ext cx="9181011" cy="3078162"/>
          </a:xfrm>
        </p:spPr>
        <p:txBody>
          <a:bodyPr>
            <a:normAutofit/>
          </a:bodyPr>
          <a:lstStyle/>
          <a:p>
            <a:pPr algn="l"/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Em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còn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biết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những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việc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làm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nào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khác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để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luôn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sạch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sẽ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gọn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gàng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?</a:t>
            </a:r>
            <a:endParaRPr lang="vi-VN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75" r="7874"/>
          <a:stretch>
            <a:fillRect/>
          </a:stretch>
        </p:blipFill>
        <p:spPr>
          <a:xfrm>
            <a:off x="0" y="914400"/>
            <a:ext cx="12002770" cy="463486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66800"/>
            <a:ext cx="9144000" cy="41113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0" y="3886200"/>
            <a:ext cx="556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>
            <a:fillRect/>
          </a:stretch>
        </p:blipFill>
        <p:spPr>
          <a:xfrm>
            <a:off x="1524003" y="228600"/>
            <a:ext cx="9143999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200" y="2592050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7906" y="27622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7388" y="2658113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4888" y="569599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105212" y="1718608"/>
            <a:ext cx="47339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Tạm</a:t>
            </a:r>
            <a:r>
              <a:rPr lang="en-US" altLang="zh-CN" sz="6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biệt</a:t>
            </a:r>
            <a:r>
              <a:rPr lang="en-US" altLang="zh-CN" sz="6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6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</a:p>
          <a:p>
            <a:pPr algn="ctr"/>
            <a:r>
              <a:rPr lang="en-US" altLang="zh-CN" sz="6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hẹn</a:t>
            </a:r>
            <a:r>
              <a:rPr lang="en-US" altLang="zh-CN" sz="6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gặp</a:t>
            </a:r>
            <a:r>
              <a:rPr lang="en-US" altLang="zh-CN" sz="6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lại</a:t>
            </a:r>
            <a:r>
              <a:rPr lang="en-US" altLang="zh-CN" sz="6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3717690"/>
            <a:ext cx="97790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 dirty="0">
                <a:solidFill>
                  <a:srgbClr val="DF3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 4: Sạch sẽ, </a:t>
            </a:r>
            <a:r>
              <a:rPr lang="en-US" altLang="vi-VN" sz="7200" b="1" dirty="0">
                <a:solidFill>
                  <a:srgbClr val="DF3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vi-VN" sz="7200" b="1" dirty="0">
                <a:solidFill>
                  <a:srgbClr val="DF3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gàng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0"/>
            <a:ext cx="9144000" cy="2724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" y="838200"/>
            <a:ext cx="11867515" cy="59880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4763" y="130321"/>
            <a:ext cx="2667000" cy="707878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Khám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phá</a:t>
            </a:r>
            <a:r>
              <a:rPr lang="vi-V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: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04975"/>
            <a:ext cx="109728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ctangle: Rounded Corners 3"/>
          <p:cNvSpPr/>
          <p:nvPr/>
        </p:nvSpPr>
        <p:spPr>
          <a:xfrm>
            <a:off x="762000" y="1676400"/>
            <a:ext cx="10820400" cy="44497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chải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endParaRPr lang="en-US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2133600" cy="1143000"/>
          </a:xfrm>
        </p:spPr>
        <p:txBody>
          <a:bodyPr/>
          <a:lstStyle/>
          <a:p>
            <a:r>
              <a:rPr lang="vi-VN" sz="4400" dirty="0">
                <a:solidFill>
                  <a:schemeClr val="tx1"/>
                </a:solidFill>
                <a:highlight>
                  <a:srgbClr val="E183AB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Kết luận</a:t>
            </a:r>
            <a:endParaRPr lang="en-US" dirty="0">
              <a:highlight>
                <a:srgbClr val="E183AB"/>
              </a:highligh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04800"/>
            <a:ext cx="11811000" cy="640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2874645" cy="59309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225" y="277495"/>
            <a:ext cx="2743200" cy="59315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360" y="276860"/>
            <a:ext cx="2686685" cy="5932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845" y="276225"/>
            <a:ext cx="2992755" cy="5960110"/>
          </a:xfrm>
          <a:prstGeom prst="rect">
            <a:avLst/>
          </a:prstGeom>
        </p:spPr>
      </p:pic>
      <p:sp>
        <p:nvSpPr>
          <p:cNvPr id="2" name="Rectangles 1"/>
          <p:cNvSpPr/>
          <p:nvPr/>
        </p:nvSpPr>
        <p:spPr>
          <a:xfrm>
            <a:off x="457200" y="6096000"/>
            <a:ext cx="181229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4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1</a:t>
            </a:r>
          </a:p>
        </p:txBody>
      </p:sp>
      <p:sp>
        <p:nvSpPr>
          <p:cNvPr id="3" name="Rectangles 2"/>
          <p:cNvSpPr/>
          <p:nvPr/>
        </p:nvSpPr>
        <p:spPr>
          <a:xfrm>
            <a:off x="3429000" y="6089650"/>
            <a:ext cx="181229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2</a:t>
            </a:r>
          </a:p>
        </p:txBody>
      </p:sp>
      <p:sp>
        <p:nvSpPr>
          <p:cNvPr id="4" name="Rectangles 3"/>
          <p:cNvSpPr/>
          <p:nvPr/>
        </p:nvSpPr>
        <p:spPr>
          <a:xfrm>
            <a:off x="6400800" y="6096000"/>
            <a:ext cx="181229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3</a:t>
            </a:r>
          </a:p>
        </p:txBody>
      </p:sp>
      <p:sp>
        <p:nvSpPr>
          <p:cNvPr id="6" name="Rectangles 5"/>
          <p:cNvSpPr/>
          <p:nvPr/>
        </p:nvSpPr>
        <p:spPr>
          <a:xfrm>
            <a:off x="9601200" y="6089650"/>
            <a:ext cx="181229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2133600" cy="1143000"/>
          </a:xfrm>
        </p:spPr>
        <p:txBody>
          <a:bodyPr/>
          <a:lstStyle/>
          <a:p>
            <a:r>
              <a:rPr lang="vi-VN" sz="4400" dirty="0">
                <a:solidFill>
                  <a:schemeClr val="tx1"/>
                </a:solidFill>
                <a:highlight>
                  <a:srgbClr val="E183AB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Kết luận</a:t>
            </a:r>
            <a:endParaRPr lang="en-US" dirty="0">
              <a:highlight>
                <a:srgbClr val="E183AB"/>
              </a:highlight>
            </a:endParaRPr>
          </a:p>
        </p:txBody>
      </p:sp>
      <p:sp>
        <p:nvSpPr>
          <p:cNvPr id="4" name="Rectangle: Rounded Corners 3"/>
          <p:cNvSpPr/>
          <p:nvPr/>
        </p:nvSpPr>
        <p:spPr>
          <a:xfrm>
            <a:off x="685800" y="1524000"/>
            <a:ext cx="10820400" cy="44497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Những biểu hiện của sạch sẽ, gọn gàng là: chân, tay, mặt,... luôn sạch sẽ; tóc luôn gọn gàng; quần áo chỉnh tề, sạch sẽ.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669" y="4744197"/>
            <a:ext cx="5538060" cy="12951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250" y="76304"/>
            <a:ext cx="5570409" cy="6160821"/>
          </a:xfrm>
          <a:prstGeom prst="rect">
            <a:avLst/>
          </a:prstGeom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5445069" y="2829230"/>
            <a:ext cx="1327751" cy="1809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校园</a:t>
            </a:r>
            <a:endParaRPr lang="en-US" altLang="zh-CN" sz="4400" dirty="0">
              <a:solidFill>
                <a:schemeClr val="bg1"/>
              </a:solidFill>
              <a:latin typeface="方正粗圆简体" panose="02010601030101010101" pitchFamily="2" charset="-122"/>
              <a:ea typeface="方正粗圆简体" panose="02010601030101010101" pitchFamily="2" charset="-122"/>
              <a:cs typeface="+mj-cs"/>
            </a:endParaRPr>
          </a:p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安全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00600" y="2828925"/>
            <a:ext cx="3612515" cy="11233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HP001 4 hàng" pitchFamily="34" charset="0"/>
              </a:rPr>
              <a:t>Thư </a:t>
            </a:r>
          </a:p>
          <a:p>
            <a:r>
              <a:rPr lang="en-US" sz="5400" b="1">
                <a:solidFill>
                  <a:srgbClr val="FF0000"/>
                </a:solidFill>
                <a:latin typeface="HP001 4 hàng" pitchFamily="34" charset="0"/>
              </a:rPr>
              <a:t>giãn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</Words>
  <Application>Microsoft Office PowerPoint</Application>
  <PresentationFormat>Custom</PresentationFormat>
  <Paragraphs>36</Paragraphs>
  <Slides>25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Kết luận</vt:lpstr>
      <vt:lpstr>PowerPoint Presentation</vt:lpstr>
      <vt:lpstr>PowerPoint Presentation</vt:lpstr>
      <vt:lpstr>Kết luận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 còn biết những việc làm nào khác để luôn sạch sẽ, gọn gàng?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PC</cp:lastModifiedBy>
  <cp:revision>83</cp:revision>
  <dcterms:created xsi:type="dcterms:W3CDTF">2020-05-18T12:48:00Z</dcterms:created>
  <dcterms:modified xsi:type="dcterms:W3CDTF">2025-04-25T01:32:20Z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45CFB18014044C67A7A531425EC5B276_12</vt:lpwstr>
  </property>
  <property fmtid="{D5CDD505-2E9C-101B-9397-08002B2CF9AE}" pid="3" name="KSOProductBuildVer">
    <vt:lpwstr>1033-12.2.0.18607</vt:lpwstr>
  </property>
</Properties>
</file>