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4.xml" ContentType="application/vnd.openxmlformats-officedocument.theme+xml"/>
  <Override PartName="/ppt/media/audio2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697" r:id="rId2"/>
    <p:sldMasterId id="2147483709" r:id="rId3"/>
  </p:sldMasterIdLst>
  <p:notesMasterIdLst>
    <p:notesMasterId r:id="rId27"/>
  </p:notesMasterIdLst>
  <p:sldIdLst>
    <p:sldId id="292" r:id="rId4"/>
    <p:sldId id="303" r:id="rId5"/>
    <p:sldId id="257" r:id="rId6"/>
    <p:sldId id="266" r:id="rId7"/>
    <p:sldId id="284" r:id="rId8"/>
    <p:sldId id="304" r:id="rId9"/>
    <p:sldId id="298" r:id="rId10"/>
    <p:sldId id="286" r:id="rId11"/>
    <p:sldId id="299" r:id="rId12"/>
    <p:sldId id="297" r:id="rId13"/>
    <p:sldId id="305" r:id="rId14"/>
    <p:sldId id="267" r:id="rId15"/>
    <p:sldId id="288" r:id="rId16"/>
    <p:sldId id="289" r:id="rId17"/>
    <p:sldId id="301" r:id="rId18"/>
    <p:sldId id="302" r:id="rId19"/>
    <p:sldId id="280" r:id="rId20"/>
    <p:sldId id="300" r:id="rId21"/>
    <p:sldId id="290" r:id="rId22"/>
    <p:sldId id="291" r:id="rId23"/>
    <p:sldId id="296" r:id="rId24"/>
    <p:sldId id="285" r:id="rId25"/>
    <p:sldId id="293" r:id="rId2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00"/>
    <a:srgbClr val="FF3399"/>
    <a:srgbClr val="006600"/>
    <a:srgbClr val="000099"/>
    <a:srgbClr val="5B05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4" d="100"/>
          <a:sy n="84" d="100"/>
        </p:scale>
        <p:origin x="-96" y="-2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B9FC04-D309-43BE-83DF-09004E39676E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346DF-BAB2-45AB-91F5-C0C462BD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58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346DF-BAB2-45AB-91F5-C0C462BD9A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030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346DF-BAB2-45AB-91F5-C0C462BD9A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10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346DF-BAB2-45AB-91F5-C0C462BD9AD0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827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346DF-BAB2-45AB-91F5-C0C462BD9A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654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346DF-BAB2-45AB-91F5-C0C462BD9A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363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346DF-BAB2-45AB-91F5-C0C462BD9AD0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827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346DF-BAB2-45AB-91F5-C0C462BD9AD0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827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346DF-BAB2-45AB-91F5-C0C462BD9A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767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346DF-BAB2-45AB-91F5-C0C462BD9A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374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346DF-BAB2-45AB-91F5-C0C462BD9AD0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827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D8664-092E-41A3-AE1F-76FBA70E22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52500-6065-49EF-8C52-436AD3DB9D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342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A6972-2803-4A05-A9ED-351FB884991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D3012-7210-4DA8-BD1E-B1D4EEBAC82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865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5EE3C-F8A3-4276-B723-9324D39B95C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29272-1C18-4360-B001-E295A5844D4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66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7EC12-D423-461B-A76C-62C3530551D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7DBF-C054-49D5-9CEB-BC35BB354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15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7EC12-D423-461B-A76C-62C3530551D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7DBF-C054-49D5-9CEB-BC35BB354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37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7EC12-D423-461B-A76C-62C3530551D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7DBF-C054-49D5-9CEB-BC35BB354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386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7EC12-D423-461B-A76C-62C3530551D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7DBF-C054-49D5-9CEB-BC35BB354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739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7EC12-D423-461B-A76C-62C3530551D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7DBF-C054-49D5-9CEB-BC35BB354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375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7EC12-D423-461B-A76C-62C3530551D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7DBF-C054-49D5-9CEB-BC35BB354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27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7EC12-D423-461B-A76C-62C3530551D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7DBF-C054-49D5-9CEB-BC35BB354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6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7EC12-D423-461B-A76C-62C3530551D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7DBF-C054-49D5-9CEB-BC35BB354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39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4B917-5E16-4C1B-8CCA-48D1CE90F07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CD2C4-B4AD-4D9B-B724-E91AD1D167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5280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7EC12-D423-461B-A76C-62C3530551D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7DBF-C054-49D5-9CEB-BC35BB354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1516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7EC12-D423-461B-A76C-62C3530551D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7DBF-C054-49D5-9CEB-BC35BB354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4380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7EC12-D423-461B-A76C-62C3530551D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7DBF-C054-49D5-9CEB-BC35BB354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361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42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34290" indent="0" algn="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449E2-F71D-4855-AF3C-36322D95BC9D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DF6A4-28D0-4A06-85CF-777D92E1E5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3606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A8E3F-762F-4CCE-B60D-6FF581FCB2C4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A1A7C-DDD1-4070-B441-484F250F6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868"/>
      </p:ext>
    </p:extLst>
  </p:cSld>
  <p:clrMapOvr>
    <a:masterClrMapping/>
  </p:clrMapOvr>
  <p:transition>
    <p:wipe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42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20" rIns="45720"/>
          <a:lstStyle>
            <a:lvl1pPr marL="0" indent="0">
              <a:buNone/>
              <a:defRPr sz="165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8214D-8013-4E8C-A194-4963523CC8EE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447FC-D952-4941-A82E-B388EA1E7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8944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13C7E-8BEF-4F26-B061-E7CE1DAAAF85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0C1FA-52F6-40D3-A009-AF7821460B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529015"/>
      </p:ext>
    </p:extLst>
  </p:cSld>
  <p:clrMapOvr>
    <a:masterClrMapping/>
  </p:clrMapOvr>
  <p:transition>
    <p:wipe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18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394818"/>
            <a:ext cx="4041775" cy="491132"/>
          </a:xfrm>
        </p:spPr>
        <p:txBody>
          <a:bodyPr lIns="45720" tIns="0" rIns="45720" bIns="0" anchor="ctr"/>
          <a:lstStyle>
            <a:lvl1pPr marL="0" indent="0">
              <a:buNone/>
              <a:defRPr sz="18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85950"/>
            <a:ext cx="4041775" cy="2884290"/>
          </a:xfrm>
        </p:spPr>
        <p:txBody>
          <a:bodyPr tIns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B5D85-3B50-4ECE-8599-52E5DEBB03AB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4A67F-444F-4DD0-8A01-C275B2193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88263"/>
      </p:ext>
    </p:extLst>
  </p:cSld>
  <p:clrMapOvr>
    <a:masterClrMapping/>
  </p:clrMapOvr>
  <p:transition>
    <p:wipe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375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C0D38-C81F-480A-90D4-8C90983594C2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9C48F-71E8-4011-953D-30ABC20982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089562"/>
      </p:ext>
    </p:extLst>
  </p:cSld>
  <p:clrMapOvr>
    <a:masterClrMapping/>
  </p:clrMapOvr>
  <p:transition>
    <p:wipe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53CA3-0D4D-4BB7-8F5A-9CD5E45852CE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3A004-51B1-4E2F-960C-F1B3F31AC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36990"/>
      </p:ext>
    </p:extLst>
  </p:cSld>
  <p:clrMapOvr>
    <a:masterClrMapping/>
  </p:clrMapOvr>
  <p:transition>
    <p:wipe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35EE2-96CD-4E99-97E1-3963C3E0752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780E1-2B8A-4525-88FD-055B28E97A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58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5764"/>
            <a:ext cx="2743200" cy="871538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195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050"/>
            </a:lvl1pPr>
            <a:lvl2pPr indent="0" algn="l">
              <a:buNone/>
              <a:defRPr sz="900"/>
            </a:lvl2pPr>
            <a:lvl3pPr indent="0" algn="l">
              <a:buNone/>
              <a:defRPr sz="750"/>
            </a:lvl3pPr>
            <a:lvl4pPr indent="0" algn="l">
              <a:buNone/>
              <a:defRPr sz="675"/>
            </a:lvl4pPr>
            <a:lvl5pPr indent="0" algn="l">
              <a:buNone/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50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B274D-93A3-4F6E-999E-52FBB51626D9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77460-4074-4959-8A53-E7372C5BCF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64227"/>
      </p:ext>
    </p:extLst>
  </p:cSld>
  <p:clrMapOvr>
    <a:masterClrMapping/>
  </p:clrMapOvr>
  <p:transition>
    <p:wipe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831056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6" y="4019551"/>
            <a:ext cx="155575" cy="116681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350">
              <a:latin typeface="+mn-lt"/>
              <a:cs typeface="+mn-cs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350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2747"/>
            <a:ext cx="2212848" cy="1186966"/>
          </a:xfrm>
        </p:spPr>
        <p:txBody>
          <a:bodyPr lIns="45720" rIns="45720" bIns="45720"/>
          <a:lstStyle>
            <a:lvl1pPr algn="l">
              <a:buNone/>
              <a:defRPr sz="15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/>
          <a:lstStyle>
            <a:lvl1pPr marL="0" indent="0" algn="l">
              <a:spcBef>
                <a:spcPts val="188"/>
              </a:spcBef>
              <a:buFontTx/>
              <a:buNone/>
              <a:defRPr sz="975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F0287-031D-40B3-9078-A0072F0A8BB6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2DE13-B082-43C0-8C0E-11E6EFE42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4274"/>
      </p:ext>
    </p:extLst>
  </p:cSld>
  <p:clrMapOvr>
    <a:masterClrMapping/>
  </p:clrMapOvr>
  <p:transition>
    <p:wipe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6AE50-7857-43A8-8959-1C966D3F5885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C8CE8-0CE3-4127-ACFF-62164F928C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7298"/>
      </p:ext>
    </p:extLst>
  </p:cSld>
  <p:clrMapOvr>
    <a:masterClrMapping/>
  </p:clrMapOvr>
  <p:transition>
    <p:wipe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62F11-BCD4-4030-8889-0B43C3E60BAB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8FDAE-CA2C-4FB2-A63A-CE7069B1A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37884"/>
      </p:ext>
    </p:extLst>
  </p:cSld>
  <p:clrMapOvr>
    <a:masterClrMapping/>
  </p:clrMapOvr>
  <p:transition>
    <p:wipe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AA9D0-0C62-4141-8270-556A8A17AE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0A4AB-1716-4CEB-907D-70B903B7F5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420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84F44-09A0-4FE7-9D1C-D7B27525752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5EFA0-5837-4A08-BD1D-D0BD0C1D11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679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F7F59-F0EA-4C32-82A7-BD3703E063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3AF93-B82D-47C4-A0DA-AC74CB692E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565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A9711-491F-4B09-9C18-FFD86D9C282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6AFED-F8A1-4764-906D-11CCEE79E2A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739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7CAC5-809A-4D0C-A55C-BA5EFDA5186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6F7A0-743D-46EC-8CAB-FC28C6A26EF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463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9A3B7-741A-44F8-9022-F67A8866622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1D45F-9D04-472B-A30A-E36AC6CB105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629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F776E3-4614-42E1-8D82-A326263089C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2CC3FA4-E84D-4CCC-803E-605AA274A6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26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7EC12-D423-461B-A76C-62C3530551D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F7DBF-C054-49D5-9CEB-BC35BB354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419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5953"/>
            <a:ext cx="9163050" cy="7810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350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5953"/>
            <a:ext cx="4762500" cy="4786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350">
              <a:latin typeface="+mn-lt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52863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51373"/>
            <a:ext cx="8229600" cy="3292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900"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A86AD272-B523-43D7-B71B-7272385BB64C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900"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900"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FA74D8C7-5CF9-48AE-B8C2-C764C65E7C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152400"/>
            <a:ext cx="9180513" cy="485775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350"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350"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579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>
    <p:wipe dir="u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75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itchFamily="34" charset="0"/>
        </a:defRPr>
      </a:lvl9pPr>
    </p:titleStyle>
    <p:bodyStyle>
      <a:lvl1pPr marL="204788" indent="-204788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79822" indent="-18454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4547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890588" indent="-157163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096566" indent="-157163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303020" indent="-157734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3716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645920" indent="-137160" algn="l" rtl="0" eaLnBrk="1" latinLnBrk="0" hangingPunct="1">
        <a:spcBef>
          <a:spcPct val="20000"/>
        </a:spcBef>
        <a:buClr>
          <a:schemeClr val="tx2"/>
        </a:buClr>
        <a:buChar char="•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51660" indent="-13716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gi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4.gi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95"/>
            <a:ext cx="9144000" cy="51640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1110" y="-19596"/>
            <a:ext cx="8864972" cy="1381109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InflateTop">
              <a:avLst/>
            </a:prstTxWarp>
            <a:spAutoFit/>
          </a:bodyPr>
          <a:lstStyle/>
          <a:p>
            <a:pPr defTabSz="685800"/>
            <a:r>
              <a:rPr lang="en-US" sz="1350" dirty="0" smtClean="0">
                <a:ln>
                  <a:solidFill>
                    <a:srgbClr val="FF6600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</a:rPr>
              <a:t>                                                         </a:t>
            </a:r>
            <a:r>
              <a:rPr lang="vi-VN" sz="1350" dirty="0" smtClean="0">
                <a:ln>
                  <a:solidFill>
                    <a:srgbClr val="FF6600"/>
                  </a:solidFill>
                </a:ln>
                <a:solidFill>
                  <a:srgbClr val="FF0066"/>
                </a:solidFill>
                <a:latin typeface="Arial" panose="020B0604020202020204" pitchFamily="34" charset="0"/>
              </a:rPr>
              <a:t>CÔ </a:t>
            </a:r>
            <a:r>
              <a:rPr lang="vi-VN" sz="1350" dirty="0">
                <a:ln>
                  <a:solidFill>
                    <a:srgbClr val="FF6600"/>
                  </a:solidFill>
                </a:ln>
                <a:solidFill>
                  <a:srgbClr val="FF0066"/>
                </a:solidFill>
                <a:latin typeface="Arial" panose="020B0604020202020204" pitchFamily="34" charset="0"/>
              </a:rPr>
              <a:t>TRÒ LỚP </a:t>
            </a:r>
            <a:r>
              <a:rPr lang="vi-VN" sz="1350" dirty="0" smtClean="0">
                <a:ln>
                  <a:solidFill>
                    <a:srgbClr val="FF6600"/>
                  </a:solidFill>
                </a:ln>
                <a:solidFill>
                  <a:srgbClr val="FF0066"/>
                </a:solidFill>
                <a:latin typeface="Arial" panose="020B0604020202020204" pitchFamily="34" charset="0"/>
              </a:rPr>
              <a:t>1</a:t>
            </a:r>
            <a:endParaRPr lang="en-US" sz="1350" dirty="0" smtClean="0">
              <a:ln>
                <a:solidFill>
                  <a:srgbClr val="FF6600"/>
                </a:solidFill>
              </a:ln>
              <a:solidFill>
                <a:srgbClr val="FF0066"/>
              </a:solidFill>
              <a:latin typeface="Arial" panose="020B0604020202020204" pitchFamily="34" charset="0"/>
            </a:endParaRPr>
          </a:p>
          <a:p>
            <a:pPr defTabSz="685800"/>
            <a:r>
              <a:rPr lang="vi-VN" sz="1350" dirty="0" smtClean="0">
                <a:ln>
                  <a:solidFill>
                    <a:srgbClr val="FF66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VUI </a:t>
            </a:r>
            <a:r>
              <a:rPr lang="vi-VN" sz="1350" dirty="0">
                <a:ln>
                  <a:solidFill>
                    <a:srgbClr val="FF66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MỪNG CHÀO ĐÓN THẦY CÔ GIÁO VỀ DỰ TIẾT HỌC HOẠT ĐỘNG TRẢI NGHIỆM!</a:t>
            </a:r>
            <a:endParaRPr lang="en-US" sz="1350" dirty="0">
              <a:ln>
                <a:solidFill>
                  <a:srgbClr val="FF6600"/>
                </a:solidFill>
              </a:ln>
              <a:solidFill>
                <a:schemeClr val="accent2">
                  <a:lumMod val="50000"/>
                </a:schemeClr>
              </a:solidFill>
              <a:latin typeface="Calibri" panose="020F0502020204030204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94" y="1613647"/>
            <a:ext cx="3832412" cy="21683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1400" y="409575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Giáo viên: </a:t>
            </a:r>
            <a:r>
              <a:rPr lang="vi-VN" dirty="0" smtClean="0"/>
              <a:t>......</a:t>
            </a:r>
            <a:endParaRPr lang="en-US" dirty="0"/>
          </a:p>
        </p:txBody>
      </p:sp>
      <p:pic>
        <p:nvPicPr>
          <p:cNvPr id="3" name="TinhThayCo-HanhVyPhuongThao-281558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5385" y="613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9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447800" y="57150"/>
            <a:ext cx="5648325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Thầy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cô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-990600" y="966952"/>
            <a:ext cx="6201103" cy="802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630" marR="0" lvl="0" indent="0" algn="ctr" defTabSz="914400" rtl="0" eaLnBrk="1" fontAlgn="auto" latinLnBrk="0" hangingPunct="1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Chào hỏi thầy cô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Arial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098" name="Picture 2" descr="C:\Users\ADMIN\Desktop\trang 12- 27\tr2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1809750"/>
            <a:ext cx="5943599" cy="304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yt1s.com - Vinacartoon Lễ Phép Khi Ở Trường (online-video-cutter.com)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4" y="98425"/>
            <a:ext cx="88931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5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457325" y="361950"/>
            <a:ext cx="5638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Thầy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cô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-762000" y="1145258"/>
            <a:ext cx="6172200" cy="747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630" marR="0" lvl="0" indent="0" algn="ctr" defTabSz="914400" rtl="0" eaLnBrk="1" fontAlgn="auto" latinLnBrk="0" hangingPunct="1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Chào hỏi thầy cô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098" name="Picture 2" descr="C:\Users\ADMIN\Desktop\trang 12- 27\tr2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1809750"/>
            <a:ext cx="5943599" cy="304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77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343150"/>
            <a:ext cx="8077200" cy="857250"/>
          </a:xfrm>
        </p:spPr>
        <p:txBody>
          <a:bodyPr>
            <a:normAutofit fontScale="90000"/>
          </a:bodyPr>
          <a:lstStyle/>
          <a:p>
            <a:pPr algn="l">
              <a:lnSpc>
                <a:spcPct val="107000"/>
              </a:lnSpc>
              <a:spcAft>
                <a:spcPts val="1000"/>
              </a:spcAft>
            </a:pPr>
            <a:r>
              <a:rPr lang="en-US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sz="3300" dirty="0">
              <a:solidFill>
                <a:srgbClr val="0000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1834575"/>
            <a:ext cx="2714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luận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2282845"/>
            <a:ext cx="8839200" cy="1488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270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</a:pPr>
            <a:r>
              <a:rPr lang="en-US" sz="3800" dirty="0" smtClean="0">
                <a:latin typeface="Times New Roman"/>
                <a:ea typeface="Calibri"/>
                <a:cs typeface="Times New Roman"/>
              </a:rPr>
              <a:t>	</a:t>
            </a:r>
            <a:r>
              <a:rPr lang="vi-VN" sz="3800" dirty="0" smtClean="0">
                <a:latin typeface="Times New Roman"/>
                <a:ea typeface="Calibri"/>
                <a:cs typeface="Times New Roman"/>
              </a:rPr>
              <a:t>Khi </a:t>
            </a:r>
            <a:r>
              <a:rPr lang="vi-VN" sz="3800" dirty="0">
                <a:latin typeface="Times New Roman"/>
                <a:ea typeface="Calibri"/>
                <a:cs typeface="Times New Roman"/>
              </a:rPr>
              <a:t>gặp thầy cô giáo, em cần chào hỏi </a:t>
            </a:r>
            <a:endParaRPr lang="en-US" sz="3800" dirty="0" smtClean="0">
              <a:latin typeface="Times New Roman"/>
              <a:ea typeface="Calibri"/>
              <a:cs typeface="Times New Roman"/>
            </a:endParaRPr>
          </a:p>
          <a:p>
            <a:pPr indent="-1270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</a:pPr>
            <a:r>
              <a:rPr lang="vi-VN" sz="3800" dirty="0" smtClean="0">
                <a:latin typeface="Times New Roman"/>
                <a:ea typeface="Calibri"/>
                <a:cs typeface="Times New Roman"/>
              </a:rPr>
              <a:t>lễ </a:t>
            </a:r>
            <a:r>
              <a:rPr lang="vi-VN" sz="3800" dirty="0">
                <a:latin typeface="Times New Roman"/>
                <a:ea typeface="Calibri"/>
                <a:cs typeface="Times New Roman"/>
              </a:rPr>
              <a:t>phép.</a:t>
            </a:r>
            <a:endParaRPr lang="en-US" sz="3800" dirty="0">
              <a:effectLst/>
              <a:latin typeface="Arial"/>
              <a:ea typeface="Arial"/>
              <a:cs typeface="Times New Roman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47875" y="209550"/>
            <a:ext cx="5648325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Thầy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cô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04801" y="1053525"/>
            <a:ext cx="4572000" cy="718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630" marR="0" lvl="0" indent="0" algn="ctr" defTabSz="914400" rtl="0" eaLnBrk="1" fontAlgn="auto" latinLnBrk="0" hangingPunct="1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Chào hỏi thầy cô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Arial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31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457325" y="-95250"/>
            <a:ext cx="5638800" cy="867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ADMIN\Desktop\trang 12- 27\tr2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590550"/>
            <a:ext cx="7619999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19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447800" y="-19050"/>
            <a:ext cx="5648325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170095" y="692978"/>
            <a:ext cx="6526105" cy="721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b="1" dirty="0" smtClean="0">
                <a:latin typeface="Times New Roman"/>
                <a:ea typeface="Arial"/>
              </a:rPr>
              <a:t>Kể </a:t>
            </a:r>
            <a:r>
              <a:rPr lang="vi-VN" b="1" dirty="0">
                <a:latin typeface="Times New Roman"/>
                <a:ea typeface="Arial"/>
              </a:rPr>
              <a:t>về thầy cô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1450" y="1200150"/>
            <a:ext cx="8743950" cy="3817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270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</a:pPr>
            <a:r>
              <a:rPr lang="en-US" sz="2800" b="1" dirty="0" err="1" smtClean="0">
                <a:solidFill>
                  <a:srgbClr val="006600"/>
                </a:solidFill>
                <a:latin typeface="Times New Roman"/>
                <a:ea typeface="Arial"/>
                <a:cs typeface="Times New Roman"/>
              </a:rPr>
              <a:t>Em</a:t>
            </a:r>
            <a:r>
              <a:rPr lang="en-US" sz="2800" b="1" dirty="0" smtClean="0">
                <a:solidFill>
                  <a:srgbClr val="00660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/>
                <a:ea typeface="Arial"/>
                <a:cs typeface="Times New Roman"/>
              </a:rPr>
              <a:t>hãy</a:t>
            </a:r>
            <a:r>
              <a:rPr lang="en-US" sz="2800" b="1" dirty="0" smtClean="0">
                <a:solidFill>
                  <a:srgbClr val="00660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/>
                <a:ea typeface="Arial"/>
                <a:cs typeface="Times New Roman"/>
              </a:rPr>
              <a:t>kể</a:t>
            </a:r>
            <a:r>
              <a:rPr lang="en-US" sz="2800" b="1" dirty="0" smtClean="0">
                <a:solidFill>
                  <a:srgbClr val="00660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/>
                <a:ea typeface="Arial"/>
                <a:cs typeface="Times New Roman"/>
              </a:rPr>
              <a:t>về</a:t>
            </a:r>
            <a:r>
              <a:rPr lang="en-US" sz="2800" b="1" dirty="0" smtClean="0">
                <a:solidFill>
                  <a:srgbClr val="00660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/>
                <a:ea typeface="Arial"/>
                <a:cs typeface="Times New Roman"/>
              </a:rPr>
              <a:t>thầy</a:t>
            </a:r>
            <a:r>
              <a:rPr lang="en-US" sz="2800" b="1" dirty="0" smtClean="0">
                <a:solidFill>
                  <a:srgbClr val="00660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/>
                <a:ea typeface="Arial"/>
                <a:cs typeface="Times New Roman"/>
              </a:rPr>
              <a:t>cô</a:t>
            </a:r>
            <a:r>
              <a:rPr lang="en-US" sz="2800" b="1" dirty="0" smtClean="0">
                <a:solidFill>
                  <a:srgbClr val="00660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/>
                <a:ea typeface="Arial"/>
                <a:cs typeface="Times New Roman"/>
              </a:rPr>
              <a:t>của</a:t>
            </a:r>
            <a:r>
              <a:rPr lang="en-US" sz="2800" b="1" dirty="0" smtClean="0">
                <a:solidFill>
                  <a:srgbClr val="00660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/>
                <a:ea typeface="Arial"/>
                <a:cs typeface="Times New Roman"/>
              </a:rPr>
              <a:t>mình</a:t>
            </a:r>
            <a:r>
              <a:rPr lang="en-US" sz="2800" b="1" dirty="0" smtClean="0">
                <a:solidFill>
                  <a:srgbClr val="00660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/>
                <a:ea typeface="Arial"/>
                <a:cs typeface="Times New Roman"/>
              </a:rPr>
              <a:t>cho</a:t>
            </a:r>
            <a:r>
              <a:rPr lang="en-US" sz="2800" b="1" dirty="0" smtClean="0">
                <a:solidFill>
                  <a:srgbClr val="00660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/>
                <a:ea typeface="Arial"/>
                <a:cs typeface="Times New Roman"/>
              </a:rPr>
              <a:t>bạn</a:t>
            </a:r>
            <a:r>
              <a:rPr lang="en-US" sz="2800" b="1" dirty="0" smtClean="0">
                <a:solidFill>
                  <a:srgbClr val="00660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/>
                <a:ea typeface="Arial"/>
                <a:cs typeface="Times New Roman"/>
              </a:rPr>
              <a:t>nghe</a:t>
            </a:r>
            <a:r>
              <a:rPr lang="en-US" sz="2800" b="1" dirty="0" smtClean="0">
                <a:solidFill>
                  <a:srgbClr val="006600"/>
                </a:solidFill>
                <a:latin typeface="Times New Roman"/>
                <a:ea typeface="Arial"/>
                <a:cs typeface="Times New Roman"/>
              </a:rPr>
              <a:t> t</a:t>
            </a:r>
            <a:r>
              <a:rPr lang="vi-VN" sz="2800" b="1" dirty="0" smtClean="0">
                <a:solidFill>
                  <a:srgbClr val="006600"/>
                </a:solidFill>
                <a:latin typeface="Times New Roman"/>
                <a:ea typeface="Arial"/>
                <a:cs typeface="Times New Roman"/>
              </a:rPr>
              <a:t>heo </a:t>
            </a:r>
            <a:r>
              <a:rPr lang="vi-VN" sz="2800" b="1" dirty="0">
                <a:solidFill>
                  <a:srgbClr val="006600"/>
                </a:solidFill>
                <a:latin typeface="Times New Roman"/>
                <a:ea typeface="Arial"/>
                <a:cs typeface="Times New Roman"/>
              </a:rPr>
              <a:t>các gợi ý </a:t>
            </a:r>
            <a:r>
              <a:rPr lang="vi-VN" sz="2800" b="1" dirty="0" smtClean="0">
                <a:solidFill>
                  <a:srgbClr val="006600"/>
                </a:solidFill>
                <a:latin typeface="Times New Roman"/>
                <a:ea typeface="Arial"/>
                <a:cs typeface="Times New Roman"/>
              </a:rPr>
              <a:t>sau</a:t>
            </a:r>
            <a:r>
              <a:rPr lang="en-US" sz="2800" b="1" dirty="0" smtClean="0">
                <a:solidFill>
                  <a:srgbClr val="006600"/>
                </a:solidFill>
                <a:latin typeface="Times New Roman"/>
                <a:ea typeface="Arial"/>
                <a:cs typeface="Times New Roman"/>
              </a:rPr>
              <a:t>:</a:t>
            </a:r>
            <a:endParaRPr lang="en-US" sz="2000" b="1" dirty="0">
              <a:solidFill>
                <a:srgbClr val="006600"/>
              </a:solidFill>
              <a:latin typeface="Arial"/>
              <a:ea typeface="Arial"/>
              <a:cs typeface="Times New Roman"/>
            </a:endParaRPr>
          </a:p>
          <a:p>
            <a:pPr indent="-1270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</a:pPr>
            <a:r>
              <a:rPr lang="vi-VN" sz="2800" dirty="0">
                <a:latin typeface="Times New Roman"/>
                <a:ea typeface="Arial"/>
                <a:cs typeface="Times New Roman"/>
              </a:rPr>
              <a:t>- </a:t>
            </a:r>
            <a:r>
              <a:rPr lang="en-US" sz="2800" dirty="0">
                <a:latin typeface="Times New Roman"/>
                <a:ea typeface="Arial"/>
                <a:cs typeface="Times New Roman"/>
              </a:rPr>
              <a:t>T</a:t>
            </a:r>
            <a:r>
              <a:rPr lang="vi-VN" sz="2800" dirty="0" smtClean="0">
                <a:latin typeface="Times New Roman"/>
                <a:ea typeface="Arial"/>
                <a:cs typeface="Times New Roman"/>
              </a:rPr>
              <a:t>hầy </a:t>
            </a:r>
            <a:r>
              <a:rPr lang="vi-VN" sz="2800" dirty="0">
                <a:latin typeface="Times New Roman"/>
                <a:ea typeface="Arial"/>
                <a:cs typeface="Times New Roman"/>
              </a:rPr>
              <a:t>giáo, cô </a:t>
            </a:r>
            <a:r>
              <a:rPr lang="vi-VN" sz="2800" dirty="0" smtClean="0">
                <a:latin typeface="Times New Roman"/>
                <a:ea typeface="Arial"/>
                <a:cs typeface="Times New Roman"/>
              </a:rPr>
              <a:t>giáo</a:t>
            </a:r>
            <a:r>
              <a:rPr lang="en-US" sz="2800" dirty="0" smtClean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dirty="0" err="1" smtClean="0">
                <a:latin typeface="Times New Roman"/>
                <a:ea typeface="Arial"/>
                <a:cs typeface="Times New Roman"/>
              </a:rPr>
              <a:t>của</a:t>
            </a:r>
            <a:r>
              <a:rPr lang="en-US" sz="2800" dirty="0" smtClean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dirty="0" err="1" smtClean="0">
                <a:latin typeface="Times New Roman"/>
                <a:ea typeface="Arial"/>
                <a:cs typeface="Times New Roman"/>
              </a:rPr>
              <a:t>em</a:t>
            </a:r>
            <a:r>
              <a:rPr lang="en-US" sz="2800" dirty="0" smtClean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dirty="0" err="1" smtClean="0">
                <a:latin typeface="Times New Roman"/>
                <a:ea typeface="Arial"/>
                <a:cs typeface="Times New Roman"/>
              </a:rPr>
              <a:t>tên</a:t>
            </a:r>
            <a:r>
              <a:rPr lang="en-US" sz="2800" dirty="0" smtClean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dirty="0" err="1" smtClean="0">
                <a:latin typeface="Times New Roman"/>
                <a:ea typeface="Arial"/>
                <a:cs typeface="Times New Roman"/>
              </a:rPr>
              <a:t>là</a:t>
            </a:r>
            <a:r>
              <a:rPr lang="en-US" sz="2800" dirty="0" smtClean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dirty="0" err="1" smtClean="0">
                <a:latin typeface="Times New Roman"/>
                <a:ea typeface="Arial"/>
                <a:cs typeface="Times New Roman"/>
              </a:rPr>
              <a:t>gì</a:t>
            </a:r>
            <a:r>
              <a:rPr lang="vi-VN" sz="2800" dirty="0" smtClean="0">
                <a:latin typeface="Times New Roman"/>
                <a:ea typeface="Arial"/>
                <a:cs typeface="Times New Roman"/>
              </a:rPr>
              <a:t>?</a:t>
            </a:r>
            <a:endParaRPr lang="en-US" sz="2000" dirty="0">
              <a:latin typeface="Arial"/>
              <a:ea typeface="Arial"/>
              <a:cs typeface="Times New Roman"/>
            </a:endParaRPr>
          </a:p>
          <a:p>
            <a:pPr indent="-1270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</a:pPr>
            <a:r>
              <a:rPr lang="vi-VN" sz="2800" dirty="0">
                <a:latin typeface="Times New Roman"/>
                <a:ea typeface="Arial"/>
                <a:cs typeface="Times New Roman"/>
              </a:rPr>
              <a:t>- Thầy, cô dạy ở đâu?</a:t>
            </a:r>
            <a:endParaRPr lang="en-US" sz="2000" dirty="0">
              <a:latin typeface="Arial"/>
              <a:ea typeface="Arial"/>
              <a:cs typeface="Times New Roman"/>
            </a:endParaRPr>
          </a:p>
          <a:p>
            <a:pPr indent="-1270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</a:pPr>
            <a:r>
              <a:rPr lang="vi-VN" sz="2800" dirty="0">
                <a:latin typeface="Times New Roman"/>
                <a:ea typeface="Arial"/>
                <a:cs typeface="Times New Roman"/>
              </a:rPr>
              <a:t>- Đặc điểm </a:t>
            </a:r>
            <a:r>
              <a:rPr lang="vi-VN" sz="2800" dirty="0" smtClean="0">
                <a:latin typeface="Times New Roman"/>
                <a:ea typeface="Arial"/>
                <a:cs typeface="Times New Roman"/>
              </a:rPr>
              <a:t>c</a:t>
            </a:r>
            <a:r>
              <a:rPr lang="en-US" sz="2800" dirty="0" err="1" smtClean="0">
                <a:latin typeface="Times New Roman"/>
                <a:ea typeface="Arial"/>
                <a:cs typeface="Times New Roman"/>
              </a:rPr>
              <a:t>ủa</a:t>
            </a:r>
            <a:r>
              <a:rPr lang="vi-VN" sz="2800" dirty="0" smtClean="0">
                <a:latin typeface="Times New Roman"/>
                <a:ea typeface="Arial"/>
                <a:cs typeface="Times New Roman"/>
              </a:rPr>
              <a:t> </a:t>
            </a:r>
            <a:r>
              <a:rPr lang="vi-VN" sz="2800" dirty="0">
                <a:latin typeface="Times New Roman"/>
                <a:ea typeface="Arial"/>
                <a:cs typeface="Times New Roman"/>
              </a:rPr>
              <a:t>thầy, cô?</a:t>
            </a:r>
            <a:endParaRPr lang="en-US" sz="2000" dirty="0">
              <a:latin typeface="Arial"/>
              <a:ea typeface="Arial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</a:pPr>
            <a:r>
              <a:rPr lang="en-US" sz="2800" dirty="0" smtClean="0">
                <a:latin typeface="Times New Roman"/>
                <a:ea typeface="Arial"/>
                <a:cs typeface="Times New Roman"/>
              </a:rPr>
              <a:t>- </a:t>
            </a:r>
            <a:r>
              <a:rPr lang="vi-VN" sz="2800" dirty="0" smtClean="0">
                <a:latin typeface="Times New Roman"/>
                <a:ea typeface="Arial"/>
                <a:cs typeface="Times New Roman"/>
              </a:rPr>
              <a:t>Một </a:t>
            </a:r>
            <a:r>
              <a:rPr lang="vi-VN" sz="2800" dirty="0">
                <a:latin typeface="Times New Roman"/>
                <a:ea typeface="Arial"/>
                <a:cs typeface="Times New Roman"/>
              </a:rPr>
              <a:t>kỉ niệm mà em nhớ nhất về thầy </a:t>
            </a:r>
            <a:r>
              <a:rPr lang="vi-VN" sz="2800" dirty="0" smtClean="0">
                <a:latin typeface="Times New Roman"/>
                <a:ea typeface="Arial"/>
                <a:cs typeface="Times New Roman"/>
              </a:rPr>
              <a:t>cô</a:t>
            </a:r>
            <a:r>
              <a:rPr lang="en-US" sz="2800" dirty="0" smtClean="0">
                <a:latin typeface="Times New Roman"/>
                <a:ea typeface="Arial"/>
                <a:cs typeface="Times New Roman"/>
              </a:rPr>
              <a:t>.</a:t>
            </a:r>
          </a:p>
          <a:p>
            <a:pPr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</a:pPr>
            <a:r>
              <a:rPr lang="en-US" sz="2800" dirty="0" smtClean="0">
                <a:effectLst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57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Ể VỀ CÔ GIÁ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209550"/>
            <a:ext cx="69342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20631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 mute="1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457325" y="209550"/>
            <a:ext cx="5638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Thầy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cô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76401" y="1200150"/>
            <a:ext cx="37990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>
                <a:solidFill>
                  <a:srgbClr val="ED7D31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4000" dirty="0">
                <a:solidFill>
                  <a:prstClr val="black"/>
                </a:solidFill>
                <a:latin typeface="Times New Roman"/>
                <a:ea typeface="Arial"/>
              </a:rPr>
              <a:t>Kể về thầy cô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686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343150"/>
            <a:ext cx="8077200" cy="857250"/>
          </a:xfrm>
        </p:spPr>
        <p:txBody>
          <a:bodyPr>
            <a:normAutofit fontScale="90000"/>
          </a:bodyPr>
          <a:lstStyle/>
          <a:p>
            <a:pPr algn="l">
              <a:lnSpc>
                <a:spcPct val="107000"/>
              </a:lnSpc>
              <a:spcAft>
                <a:spcPts val="1000"/>
              </a:spcAft>
            </a:pPr>
            <a:r>
              <a:rPr lang="en-US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sz="3300" dirty="0">
              <a:solidFill>
                <a:srgbClr val="0000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169681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2274200"/>
            <a:ext cx="7924800" cy="2357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270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</a:pPr>
            <a:r>
              <a:rPr lang="en-US" sz="3200" dirty="0" smtClean="0">
                <a:latin typeface="Times New Roman"/>
                <a:ea typeface="Arial"/>
                <a:cs typeface="Times New Roman"/>
              </a:rPr>
              <a:t>	</a:t>
            </a:r>
            <a:r>
              <a:rPr lang="vi-VN" sz="3200" dirty="0" smtClean="0">
                <a:latin typeface="Times New Roman"/>
                <a:ea typeface="Arial"/>
                <a:cs typeface="Times New Roman"/>
              </a:rPr>
              <a:t>Thầy </a:t>
            </a:r>
            <a:r>
              <a:rPr lang="vi-VN" sz="3200" dirty="0">
                <a:latin typeface="Times New Roman"/>
                <a:ea typeface="Arial"/>
                <a:cs typeface="Times New Roman"/>
              </a:rPr>
              <a:t>cô giáo có công lao dạy dỗ </a:t>
            </a:r>
            <a:r>
              <a:rPr lang="en-US" sz="3200" dirty="0" err="1" smtClean="0">
                <a:latin typeface="Times New Roman"/>
                <a:ea typeface="Arial"/>
                <a:cs typeface="Times New Roman"/>
              </a:rPr>
              <a:t>học</a:t>
            </a:r>
            <a:r>
              <a:rPr lang="en-US" sz="3200" dirty="0" smtClean="0">
                <a:latin typeface="Times New Roman"/>
                <a:ea typeface="Arial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ea typeface="Arial"/>
                <a:cs typeface="Times New Roman"/>
              </a:rPr>
              <a:t>sinh</a:t>
            </a:r>
            <a:r>
              <a:rPr lang="vi-VN" sz="3200" dirty="0" smtClean="0">
                <a:latin typeface="Times New Roman"/>
                <a:ea typeface="Arial"/>
                <a:cs typeface="Times New Roman"/>
              </a:rPr>
              <a:t> </a:t>
            </a:r>
            <a:r>
              <a:rPr lang="vi-VN" sz="3200" dirty="0">
                <a:latin typeface="Times New Roman"/>
                <a:ea typeface="Arial"/>
                <a:cs typeface="Times New Roman"/>
              </a:rPr>
              <a:t>trở thành người tốt, có ích cho xã hội. Vì thế các em cần kính trọng, lễ phép, vâng lời thầy cô giáo.</a:t>
            </a:r>
            <a:endParaRPr lang="en-US" sz="3200" dirty="0">
              <a:effectLst/>
              <a:latin typeface="Arial"/>
              <a:ea typeface="Arial"/>
              <a:cs typeface="Times New Roman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47800" y="209550"/>
            <a:ext cx="5648325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170095" y="921578"/>
            <a:ext cx="6526105" cy="721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3600" dirty="0" smtClean="0">
                <a:latin typeface="Times New Roman"/>
                <a:ea typeface="Arial"/>
              </a:rPr>
              <a:t>Kể </a:t>
            </a:r>
            <a:r>
              <a:rPr lang="vi-VN" sz="3600" dirty="0">
                <a:latin typeface="Times New Roman"/>
                <a:ea typeface="Arial"/>
              </a:rPr>
              <a:t>về thầy cô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9169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457324" y="209550"/>
            <a:ext cx="569701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Thầy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cô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400" y="971550"/>
            <a:ext cx="3352800" cy="612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3.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Hát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về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thầy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cô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.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Times New Roman"/>
            </a:endParaRPr>
          </a:p>
        </p:txBody>
      </p:sp>
      <p:pic>
        <p:nvPicPr>
          <p:cNvPr id="6146" name="Picture 2" descr="C:\Users\ADMIN\Desktop\trang 12- 27\tr27.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33551"/>
            <a:ext cx="51816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Em Yêu Cô Giá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23278" y="9112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1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457324" y="209550"/>
            <a:ext cx="569701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400" y="971550"/>
            <a:ext cx="3352800" cy="612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3.</a:t>
            </a:r>
            <a:r>
              <a:rPr lang="en-US" sz="3200" b="1" dirty="0" smtClean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latin typeface="Times New Roman"/>
                <a:ea typeface="Calibri"/>
                <a:cs typeface="Times New Roman"/>
              </a:rPr>
              <a:t>Hát</a:t>
            </a:r>
            <a:r>
              <a:rPr lang="en-US" sz="32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latin typeface="Times New Roman"/>
                <a:ea typeface="Calibri"/>
                <a:cs typeface="Times New Roman"/>
              </a:rPr>
              <a:t>về</a:t>
            </a:r>
            <a:r>
              <a:rPr lang="en-US" sz="32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latin typeface="Times New Roman"/>
                <a:ea typeface="Calibri"/>
                <a:cs typeface="Times New Roman"/>
              </a:rPr>
              <a:t>thầy</a:t>
            </a:r>
            <a:r>
              <a:rPr lang="en-US" sz="32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latin typeface="Times New Roman"/>
                <a:ea typeface="Calibri"/>
                <a:cs typeface="Times New Roman"/>
              </a:rPr>
              <a:t>cô</a:t>
            </a:r>
            <a:r>
              <a:rPr lang="en-US" sz="3200" b="1" dirty="0" smtClean="0">
                <a:latin typeface="Times New Roman"/>
                <a:ea typeface="Calibri"/>
                <a:cs typeface="Times New Roman"/>
              </a:rPr>
              <a:t>.</a:t>
            </a:r>
            <a:r>
              <a:rPr lang="vi-VN" sz="3200" b="1" dirty="0" smtClean="0">
                <a:latin typeface="Times New Roman"/>
                <a:ea typeface="Calibri"/>
                <a:cs typeface="Times New Roman"/>
              </a:rPr>
              <a:t> </a:t>
            </a:r>
            <a:endParaRPr lang="en-US" sz="3200" dirty="0">
              <a:effectLst/>
              <a:latin typeface="Arial"/>
              <a:ea typeface="Arial"/>
              <a:cs typeface="Times New Roman"/>
            </a:endParaRPr>
          </a:p>
        </p:txBody>
      </p:sp>
      <p:pic>
        <p:nvPicPr>
          <p:cNvPr id="6146" name="Picture 2" descr="C:\Users\ADMIN\Desktop\trang 12- 27\tr27.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33551"/>
            <a:ext cx="57912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-Va-Me-Quynh-Phuong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91731" y="9112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3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" y="0"/>
            <a:ext cx="9144000" cy="51640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1110" y="-19596"/>
            <a:ext cx="8864972" cy="1381109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InflateTop">
              <a:avLst/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smtClean="0">
                <a:ln>
                  <a:solidFill>
                    <a:srgbClr val="FF66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                                          </a:t>
            </a:r>
            <a:r>
              <a:rPr kumimoji="0" lang="vi-VN" sz="1350" b="0" i="0" u="none" strike="noStrike" kern="1200" cap="none" spc="0" normalizeH="0" baseline="0" noProof="0" dirty="0" smtClean="0">
                <a:ln>
                  <a:solidFill>
                    <a:srgbClr val="FF6600"/>
                  </a:solidFill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CÔ </a:t>
            </a:r>
            <a:r>
              <a:rPr kumimoji="0" lang="vi-VN" sz="1350" b="0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TRÒ LỚP </a:t>
            </a:r>
            <a:r>
              <a:rPr kumimoji="0" lang="vi-VN" sz="1350" b="0" i="0" u="none" strike="noStrike" kern="1200" cap="none" spc="0" normalizeH="0" baseline="0" noProof="0" dirty="0" smtClean="0">
                <a:ln>
                  <a:solidFill>
                    <a:srgbClr val="FF6600"/>
                  </a:solidFill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1350" b="0" i="0" u="none" strike="noStrike" kern="1200" cap="none" spc="0" normalizeH="0" baseline="0" noProof="0" dirty="0" smtClean="0">
              <a:ln>
                <a:solidFill>
                  <a:srgbClr val="FF6600"/>
                </a:solidFill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50" b="0" i="0" u="none" strike="noStrike" kern="1200" cap="none" spc="0" normalizeH="0" baseline="0" noProof="0" dirty="0" smtClean="0">
                <a:ln>
                  <a:solidFill>
                    <a:srgbClr val="FF6600"/>
                  </a:solidFill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VUI </a:t>
            </a:r>
            <a:r>
              <a:rPr kumimoji="0" lang="vi-VN" sz="1350" b="0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MỪNG CHÀO ĐÓN THẦY CÔ GIÁO VỀ DỰ TIẾT HỌC HOẠT ĐỘNG TRẢI NGHIỆM!</a:t>
            </a:r>
            <a:endParaRPr kumimoji="0" lang="en-US" sz="1350" b="0" i="0" u="none" strike="noStrike" kern="1200" cap="none" spc="0" normalizeH="0" baseline="0" noProof="0" dirty="0">
              <a:ln>
                <a:solidFill>
                  <a:srgbClr val="FF6600"/>
                </a:solidFill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94" y="1613647"/>
            <a:ext cx="3832412" cy="21683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1400" y="409575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Giáo viên</a:t>
            </a: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:.....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" descr="hinh anh vo tay dep cho powerpoint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03795" y="1776407"/>
            <a:ext cx="45719" cy="49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43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343150"/>
            <a:ext cx="8077200" cy="857250"/>
          </a:xfrm>
        </p:spPr>
        <p:txBody>
          <a:bodyPr>
            <a:normAutofit fontScale="90000"/>
          </a:bodyPr>
          <a:lstStyle/>
          <a:p>
            <a:pPr algn="l">
              <a:lnSpc>
                <a:spcPct val="107000"/>
              </a:lnSpc>
              <a:spcAft>
                <a:spcPts val="1000"/>
              </a:spcAft>
            </a:pPr>
            <a:r>
              <a:rPr lang="en-US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sz="3300" dirty="0">
              <a:solidFill>
                <a:srgbClr val="0000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1710978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2404219"/>
            <a:ext cx="8153400" cy="2529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270" algn="just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</a:pPr>
            <a:r>
              <a:rPr lang="en-US" sz="2800" b="1" dirty="0" smtClean="0">
                <a:solidFill>
                  <a:srgbClr val="000099"/>
                </a:solidFill>
                <a:latin typeface="Times New Roman"/>
                <a:ea typeface="Arial"/>
                <a:cs typeface="Times New Roman"/>
              </a:rPr>
              <a:t>	</a:t>
            </a:r>
            <a:r>
              <a:rPr lang="vi-VN" sz="2800" dirty="0" smtClean="0">
                <a:latin typeface="Times New Roman"/>
                <a:ea typeface="Arial"/>
                <a:cs typeface="Times New Roman"/>
              </a:rPr>
              <a:t>Để </a:t>
            </a:r>
            <a:r>
              <a:rPr lang="vi-VN" sz="2800" dirty="0">
                <a:latin typeface="Times New Roman"/>
                <a:ea typeface="Arial"/>
                <a:cs typeface="Times New Roman"/>
              </a:rPr>
              <a:t>ca ngợi công ơn của thầy cô giáo, </a:t>
            </a:r>
            <a:r>
              <a:rPr lang="vi-VN" sz="2800" dirty="0" smtClean="0">
                <a:latin typeface="Times New Roman"/>
                <a:ea typeface="Arial"/>
                <a:cs typeface="Times New Roman"/>
              </a:rPr>
              <a:t>đ</a:t>
            </a:r>
            <a:r>
              <a:rPr lang="en-US" sz="2800" dirty="0">
                <a:latin typeface="Times New Roman"/>
                <a:ea typeface="Arial"/>
                <a:cs typeface="Times New Roman"/>
              </a:rPr>
              <a:t>ã</a:t>
            </a:r>
            <a:r>
              <a:rPr lang="vi-VN" sz="2800" dirty="0" smtClean="0">
                <a:latin typeface="Times New Roman"/>
                <a:ea typeface="Arial"/>
                <a:cs typeface="Times New Roman"/>
              </a:rPr>
              <a:t> </a:t>
            </a:r>
            <a:r>
              <a:rPr lang="vi-VN" sz="2800" dirty="0">
                <a:latin typeface="Times New Roman"/>
                <a:ea typeface="Arial"/>
                <a:cs typeface="Times New Roman"/>
              </a:rPr>
              <a:t>có nhiều bài hát được sáng tác về thầy cô, mái trường. </a:t>
            </a:r>
            <a:r>
              <a:rPr lang="en-US" sz="2800" dirty="0" err="1" smtClean="0">
                <a:latin typeface="Times New Roman"/>
                <a:ea typeface="Arial"/>
                <a:cs typeface="Times New Roman"/>
              </a:rPr>
              <a:t>Các</a:t>
            </a:r>
            <a:r>
              <a:rPr lang="en-US" sz="2800" dirty="0" smtClean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dirty="0" err="1" smtClean="0">
                <a:latin typeface="Times New Roman"/>
                <a:ea typeface="Arial"/>
                <a:cs typeface="Times New Roman"/>
              </a:rPr>
              <a:t>em</a:t>
            </a:r>
            <a:r>
              <a:rPr lang="vi-VN" sz="2800" dirty="0" smtClean="0">
                <a:latin typeface="Times New Roman"/>
                <a:ea typeface="Arial"/>
                <a:cs typeface="Times New Roman"/>
              </a:rPr>
              <a:t> </a:t>
            </a:r>
            <a:r>
              <a:rPr lang="vi-VN" sz="2800" dirty="0">
                <a:latin typeface="Times New Roman"/>
                <a:ea typeface="Arial"/>
                <a:cs typeface="Times New Roman"/>
              </a:rPr>
              <a:t>cần học thuộc các bài hát và biểu diễn </a:t>
            </a:r>
            <a:r>
              <a:rPr lang="vi-VN" sz="2800" dirty="0" smtClean="0">
                <a:latin typeface="Times New Roman"/>
                <a:ea typeface="Arial"/>
                <a:cs typeface="Times New Roman"/>
              </a:rPr>
              <a:t>n</a:t>
            </a:r>
            <a:r>
              <a:rPr lang="en-US" sz="2800" dirty="0" smtClean="0">
                <a:latin typeface="Times New Roman"/>
                <a:ea typeface="Arial"/>
                <a:cs typeface="Times New Roman"/>
              </a:rPr>
              <a:t>h</a:t>
            </a:r>
            <a:r>
              <a:rPr lang="vi-VN" sz="2800" dirty="0" smtClean="0">
                <a:latin typeface="Times New Roman"/>
                <a:ea typeface="Arial"/>
                <a:cs typeface="Times New Roman"/>
              </a:rPr>
              <a:t>ững </a:t>
            </a:r>
            <a:r>
              <a:rPr lang="vi-VN" sz="2800" dirty="0">
                <a:latin typeface="Times New Roman"/>
                <a:ea typeface="Arial"/>
                <a:cs typeface="Times New Roman"/>
              </a:rPr>
              <a:t>bài hát này trong những dịp phù hợp để tỏ lòng biết ơn thầy cô, như ngày Nhà giáo Việt Nam </a:t>
            </a:r>
            <a:r>
              <a:rPr lang="vi-VN" sz="2800" dirty="0" smtClean="0">
                <a:latin typeface="Times New Roman"/>
                <a:ea typeface="Arial"/>
                <a:cs typeface="Times New Roman"/>
              </a:rPr>
              <a:t>20-11</a:t>
            </a:r>
            <a:r>
              <a:rPr lang="vi-VN" sz="2800" dirty="0">
                <a:latin typeface="Times New Roman"/>
                <a:ea typeface="Arial"/>
                <a:cs typeface="Times New Roman"/>
              </a:rPr>
              <a:t>.</a:t>
            </a:r>
            <a:endParaRPr lang="en-US" sz="2800" dirty="0">
              <a:effectLst/>
              <a:latin typeface="Arial"/>
              <a:ea typeface="Arial"/>
              <a:cs typeface="Times New Roman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57324" y="209550"/>
            <a:ext cx="569701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400" y="971550"/>
            <a:ext cx="3352800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</a:pP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3.</a:t>
            </a:r>
            <a:r>
              <a:rPr lang="en-US" sz="3200" dirty="0" smtClean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ea typeface="Calibri"/>
                <a:cs typeface="Times New Roman"/>
              </a:rPr>
              <a:t>Hát</a:t>
            </a:r>
            <a:r>
              <a:rPr lang="en-US" sz="32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ea typeface="Calibri"/>
                <a:cs typeface="Times New Roman"/>
              </a:rPr>
              <a:t>về</a:t>
            </a:r>
            <a:r>
              <a:rPr lang="en-US" sz="32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ea typeface="Calibri"/>
                <a:cs typeface="Times New Roman"/>
              </a:rPr>
              <a:t>thầy</a:t>
            </a:r>
            <a:r>
              <a:rPr lang="en-US" sz="32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ea typeface="Calibri"/>
                <a:cs typeface="Times New Roman"/>
              </a:rPr>
              <a:t>cô</a:t>
            </a:r>
            <a:r>
              <a:rPr lang="en-US" sz="3200" b="1" dirty="0" smtClean="0">
                <a:latin typeface="Times New Roman"/>
                <a:ea typeface="Calibri"/>
                <a:cs typeface="Times New Roman"/>
              </a:rPr>
              <a:t>.</a:t>
            </a:r>
            <a:r>
              <a:rPr lang="vi-VN" sz="3200" b="1" dirty="0" smtClean="0">
                <a:latin typeface="Times New Roman"/>
                <a:ea typeface="Calibri"/>
                <a:cs typeface="Times New Roman"/>
              </a:rPr>
              <a:t> </a:t>
            </a:r>
            <a:endParaRPr lang="en-US" sz="3200" dirty="0">
              <a:effectLst/>
              <a:latin typeface="Arial"/>
              <a:ea typeface="Arial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9337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457325" y="209550"/>
            <a:ext cx="5638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Thầy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cô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146" name="Picture 2" descr="C:\Users\ADMIN\Desktop\trang 12- 27\tr27.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33551"/>
            <a:ext cx="51816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Em Yeu Co Giao Em - V.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3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67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5238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3225803" y="1809750"/>
            <a:ext cx="2743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2" name="TextBox 6"/>
          <p:cNvSpPr txBox="1">
            <a:spLocks noChangeArrowheads="1"/>
          </p:cNvSpPr>
          <p:nvPr/>
        </p:nvSpPr>
        <p:spPr bwMode="auto">
          <a:xfrm>
            <a:off x="1625603" y="1047750"/>
            <a:ext cx="5943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6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9984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BD20530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86550" y="0"/>
            <a:ext cx="131445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6" descr="A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00350" y="4686300"/>
            <a:ext cx="44577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7" descr="felicitsh71-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WordArt 10"/>
          <p:cNvSpPr>
            <a:spLocks noChangeArrowheads="1" noChangeShapeType="1" noTextEdit="1"/>
          </p:cNvSpPr>
          <p:nvPr/>
        </p:nvSpPr>
        <p:spPr bwMode="auto">
          <a:xfrm>
            <a:off x="1714500" y="2228850"/>
            <a:ext cx="5843588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XIN CHÂN THÀNH CẢM ƠN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8677" name="WordArt 11"/>
          <p:cNvSpPr>
            <a:spLocks noChangeArrowheads="1" noChangeShapeType="1" noTextEdit="1"/>
          </p:cNvSpPr>
          <p:nvPr/>
        </p:nvSpPr>
        <p:spPr bwMode="auto">
          <a:xfrm>
            <a:off x="2286001" y="3257550"/>
            <a:ext cx="4764881" cy="5857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QUÝ THẦY CÔ</a:t>
            </a:r>
          </a:p>
        </p:txBody>
      </p:sp>
      <p:pic>
        <p:nvPicPr>
          <p:cNvPr id="2" name="ThayCoMenYeu-DaiTNVN_3e2d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" y="285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0474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trang 12- 27\tr2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85344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69258" y="-95250"/>
            <a:ext cx="5069542" cy="857250"/>
          </a:xfrm>
        </p:spPr>
        <p:txBody>
          <a:bodyPr>
            <a:normAutofit fontScale="90000"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THẦY CÔ CỦA EM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410331" y="57150"/>
            <a:ext cx="2428875" cy="15240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itchFamily="34" charset="0"/>
              <a:buChar char="•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04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825"/>
            <a:ext cx="9143999" cy="526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47800" y="514350"/>
            <a:ext cx="5638800" cy="85725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49420"/>
            <a:ext cx="6172200" cy="747713"/>
          </a:xfrm>
        </p:spPr>
        <p:txBody>
          <a:bodyPr>
            <a:normAutofit/>
          </a:bodyPr>
          <a:lstStyle/>
          <a:p>
            <a:pPr marL="341630" indent="0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  <a:buNone/>
            </a:pP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latin typeface="Times New Roman" pitchFamily="18" charset="0"/>
                <a:ea typeface="Calibri"/>
                <a:cs typeface="Times New Roman" pitchFamily="18" charset="0"/>
              </a:rPr>
              <a:t>Chào hỏi thầy cô</a:t>
            </a:r>
            <a:endParaRPr lang="en-US" sz="3200" dirty="0">
              <a:latin typeface="Times New Roman" pitchFamily="18" charset="0"/>
              <a:ea typeface="Arial"/>
              <a:cs typeface="Times New Roman" pitchFamily="18" charset="0"/>
            </a:endParaRPr>
          </a:p>
          <a:p>
            <a:pPr marL="0" indent="0">
              <a:buNone/>
            </a:pPr>
            <a:endParaRPr lang="vi-VN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76300" y="1959018"/>
            <a:ext cx="6515100" cy="811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 smtClean="0">
                <a:latin typeface="Times New Roman"/>
                <a:ea typeface="Arial"/>
              </a:rPr>
              <a:t>Kể </a:t>
            </a:r>
            <a:r>
              <a:rPr lang="vi-VN" dirty="0">
                <a:latin typeface="Times New Roman"/>
                <a:ea typeface="Arial"/>
              </a:rPr>
              <a:t>về thầy cô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143000" y="2800350"/>
            <a:ext cx="6515100" cy="811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7583" y="2492418"/>
            <a:ext cx="2978701" cy="612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</a:pP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3.</a:t>
            </a:r>
            <a:r>
              <a:rPr lang="en-US" sz="3200" b="1" dirty="0" smtClean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ea typeface="Calibri"/>
                <a:cs typeface="Times New Roman"/>
              </a:rPr>
              <a:t>Hát</a:t>
            </a:r>
            <a:r>
              <a:rPr lang="en-US" sz="32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ea typeface="Calibri"/>
                <a:cs typeface="Times New Roman"/>
              </a:rPr>
              <a:t>về</a:t>
            </a:r>
            <a:r>
              <a:rPr lang="en-US" sz="32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ea typeface="Calibri"/>
                <a:cs typeface="Times New Roman"/>
              </a:rPr>
              <a:t>thầy</a:t>
            </a:r>
            <a:r>
              <a:rPr lang="en-US" sz="32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ea typeface="Calibri"/>
                <a:cs typeface="Times New Roman"/>
              </a:rPr>
              <a:t>cô</a:t>
            </a:r>
            <a:endParaRPr lang="en-US" sz="3200" dirty="0">
              <a:effectLst/>
              <a:latin typeface="Arial"/>
              <a:ea typeface="Arial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7176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D:\hinh nen\adreamyworld05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/>
          </p:cNvSpPr>
          <p:nvPr>
            <p:ph type="ctrTitle"/>
          </p:nvPr>
        </p:nvSpPr>
        <p:spPr>
          <a:xfrm>
            <a:off x="0" y="-19050"/>
            <a:ext cx="9144000" cy="62865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ĐỘNG: </a:t>
            </a:r>
            <a:r>
              <a:rPr lang="en-US" sz="40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vi-VN" sz="40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Lời thầy cô</a:t>
            </a:r>
            <a:r>
              <a:rPr lang="en-US" sz="40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550"/>
            <a:ext cx="70104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daisie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4707"/>
            <a:ext cx="2438400" cy="177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daisie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364707"/>
            <a:ext cx="2470150" cy="177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daisie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364707"/>
            <a:ext cx="2470150" cy="177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be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53000" y="2628900"/>
            <a:ext cx="16764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be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19400" y="2457450"/>
            <a:ext cx="18288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 descr="be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3400" y="2514600"/>
            <a:ext cx="1828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5" name="Picture 11" descr="bunny_thumping_foot_md_clr"/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4" y="666750"/>
            <a:ext cx="3732995" cy="3249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MV-HD_-Lời-Thầy-Cô-Như-Hả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997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19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D:\hinh nen\adreamyworld05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/>
          </p:cNvSpPr>
          <p:nvPr>
            <p:ph type="ctrTitle"/>
          </p:nvPr>
        </p:nvSpPr>
        <p:spPr>
          <a:xfrm>
            <a:off x="0" y="-19050"/>
            <a:ext cx="9144000" cy="62865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ĐỘNG: </a:t>
            </a:r>
            <a:r>
              <a:rPr lang="en-US" sz="40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vi-VN" sz="40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Lời thầy cô</a:t>
            </a:r>
            <a:r>
              <a:rPr lang="en-US" sz="40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550"/>
            <a:ext cx="70104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daisi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4707"/>
            <a:ext cx="2438400" cy="177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daisi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364707"/>
            <a:ext cx="2470150" cy="177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daisi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364707"/>
            <a:ext cx="2470150" cy="177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be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53000" y="2628900"/>
            <a:ext cx="16764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be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19400" y="2457450"/>
            <a:ext cx="18288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 descr="be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3400" y="2514600"/>
            <a:ext cx="1828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99790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457325" y="361950"/>
            <a:ext cx="5638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Thầy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cô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-762000" y="1145258"/>
            <a:ext cx="6172200" cy="747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630" marR="0" lvl="0" indent="0" algn="ctr" defTabSz="914400" rtl="0" eaLnBrk="1" fontAlgn="auto" latinLnBrk="0" hangingPunct="1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</a:t>
            </a:r>
            <a:r>
              <a:rPr kumimoji="0" lang="vi-VN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Chào hỏi thầy cô</a:t>
            </a: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Arial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098" name="Picture 2" descr="C:\Users\ADMIN\Desktop\trang 12- 27\tr2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1809750"/>
            <a:ext cx="5943599" cy="304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50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457325" y="361950"/>
            <a:ext cx="5638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33400" y="1145258"/>
            <a:ext cx="6172200" cy="747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630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</a:pP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vi-VN" b="1" dirty="0" smtClean="0">
                <a:solidFill>
                  <a:srgbClr val="000099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Chào hỏi thầy cô</a:t>
            </a:r>
            <a:endParaRPr lang="en-US" dirty="0" smtClean="0">
              <a:solidFill>
                <a:srgbClr val="000099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  <a:p>
            <a:endParaRPr lang="vi-VN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DMIN\Desktop\trang 12- 27\tr2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1809750"/>
            <a:ext cx="5943599" cy="304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4" y="98425"/>
            <a:ext cx="896937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Vinacartoon Lễ Phép Khi Ở Trường (online-video-cutter.com)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5"/>
            <a:ext cx="90455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0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2721</TotalTime>
  <Words>338</Words>
  <Application>Microsoft Office PowerPoint</Application>
  <PresentationFormat>On-screen Show (16:9)</PresentationFormat>
  <Paragraphs>71</Paragraphs>
  <Slides>23</Slides>
  <Notes>10</Notes>
  <HiddenSlides>0</HiddenSlides>
  <MMClips>10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2_Office Theme</vt:lpstr>
      <vt:lpstr>3_Office Theme</vt:lpstr>
      <vt:lpstr>Flow</vt:lpstr>
      <vt:lpstr>PowerPoint Presentation</vt:lpstr>
      <vt:lpstr>PowerPoint Presentation</vt:lpstr>
      <vt:lpstr>Chủ đề 3: THẦY CÔ CỦA EM</vt:lpstr>
      <vt:lpstr>           Thầy cô của em</vt:lpstr>
      <vt:lpstr>KHỞI ĐỘNG: Bài hát “Lời thầy cô”</vt:lpstr>
      <vt:lpstr>KHỞI ĐỘNG: Bài hát “Lời thầy cô”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</dc:creator>
  <cp:lastModifiedBy>PC</cp:lastModifiedBy>
  <cp:revision>102</cp:revision>
  <dcterms:created xsi:type="dcterms:W3CDTF">2020-08-18T05:53:59Z</dcterms:created>
  <dcterms:modified xsi:type="dcterms:W3CDTF">2025-04-22T09:03:26Z</dcterms:modified>
</cp:coreProperties>
</file>