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3.svg" ContentType="image/svg+xml"/>
  <Override PartName="/ppt/media/image3.svg" ContentType="image/svg+xml"/>
  <Override PartName="/ppt/media/image4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2" r:id="rId3"/>
    <p:sldId id="290" r:id="rId4"/>
    <p:sldId id="318" r:id="rId5"/>
    <p:sldId id="291" r:id="rId6"/>
    <p:sldId id="271" r:id="rId8"/>
    <p:sldId id="259" r:id="rId9"/>
    <p:sldId id="274" r:id="rId10"/>
    <p:sldId id="307" r:id="rId11"/>
    <p:sldId id="308" r:id="rId12"/>
    <p:sldId id="309" r:id="rId13"/>
    <p:sldId id="310" r:id="rId14"/>
    <p:sldId id="311" r:id="rId15"/>
    <p:sldId id="312" r:id="rId16"/>
    <p:sldId id="313" r:id="rId17"/>
    <p:sldId id="314" r:id="rId18"/>
    <p:sldId id="273" r:id="rId19"/>
    <p:sldId id="315" r:id="rId20"/>
    <p:sldId id="316" r:id="rId21"/>
    <p:sldId id="317" r:id="rId22"/>
    <p:sldId id="265"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2937" autoAdjust="0"/>
  </p:normalViewPr>
  <p:slideViewPr>
    <p:cSldViewPr snapToGrid="0">
      <p:cViewPr varScale="1">
        <p:scale>
          <a:sx n="69" d="100"/>
          <a:sy n="69" d="100"/>
        </p:scale>
        <p:origin x="13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1EF0DA-F226-4E07-B9E0-2D4A78941A0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399D08-B1A4-42A4-86D5-D2029F6C654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399D08-B1A4-42A4-86D5-D2029F6C654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56411A0E-AEF3-4167-849A-FDDE66439023}"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A8A3B19-B98D-431F-BF00-AECCA9EFD551}"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914400"/>
            <a:fld id="{BC3106DE-82AF-4959-ABBD-AE80F29DA5F3}" type="datetimeFigureOut">
              <a:rPr lang="en-US" smtClean="0">
                <a:solidFill>
                  <a:prstClr val="black">
                    <a:tint val="75000"/>
                  </a:prstClr>
                </a:solidFill>
              </a:rPr>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4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400"/>
            <a:fld id="{D1B866CE-99AF-4D5B-8327-3B2D359D6606}"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4965"/>
        </a:solidFill>
        <a:effectLst/>
      </p:bgPr>
    </p:bg>
    <p:spTree>
      <p:nvGrpSpPr>
        <p:cNvPr id="1" name=""/>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grpSp>
        <p:nvGrpSpPr>
          <p:cNvPr id="2" name="Group 1"/>
          <p:cNvGrpSpPr/>
          <p:nvPr userDrawn="1"/>
        </p:nvGrpSpPr>
        <p:grpSpPr>
          <a:xfrm>
            <a:off x="-2910564" y="0"/>
            <a:ext cx="3842965" cy="2357824"/>
            <a:chOff x="5586065" y="1777554"/>
            <a:chExt cx="2882224" cy="1768368"/>
          </a:xfrm>
        </p:grpSpPr>
        <p:grpSp>
          <p:nvGrpSpPr>
            <p:cNvPr id="4" name="Group 3"/>
            <p:cNvGrpSpPr/>
            <p:nvPr userDrawn="1"/>
          </p:nvGrpSpPr>
          <p:grpSpPr>
            <a:xfrm>
              <a:off x="5586065" y="1777554"/>
              <a:ext cx="2882224" cy="1768368"/>
              <a:chOff x="6282158" y="1877677"/>
              <a:chExt cx="4326340" cy="2783227"/>
            </a:xfrm>
          </p:grpSpPr>
          <p:sp>
            <p:nvSpPr>
              <p:cNvPr id="6" name="Freeform: Shape 5"/>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7" name="TextBox 6"/>
              <p:cNvSpPr txBox="1"/>
              <p:nvPr userDrawn="1"/>
            </p:nvSpPr>
            <p:spPr>
              <a:xfrm>
                <a:off x="6758029" y="4047336"/>
                <a:ext cx="3562065" cy="363154"/>
              </a:xfrm>
              <a:prstGeom prst="rect">
                <a:avLst/>
              </a:prstGeom>
              <a:noFill/>
            </p:spPr>
            <p:txBody>
              <a:bodyPr wrap="square" rtlCol="0">
                <a:spAutoFit/>
              </a:bodyPr>
              <a:lstStyle/>
              <a:p>
                <a:r>
                  <a:rPr lang="en-US" sz="1400" b="1"/>
                  <a:t>GIÁO ÁN ĐƯỢC CHIA SẺ TẠI</a:t>
                </a:r>
                <a:endParaRPr lang="en-US" sz="1400" b="1"/>
              </a:p>
            </p:txBody>
          </p:sp>
          <p:sp>
            <p:nvSpPr>
              <p:cNvPr id="8" name="TextBox 7"/>
              <p:cNvSpPr txBox="1"/>
              <p:nvPr userDrawn="1"/>
            </p:nvSpPr>
            <p:spPr>
              <a:xfrm>
                <a:off x="6282158" y="4297750"/>
                <a:ext cx="4326340" cy="363154"/>
              </a:xfrm>
              <a:prstGeom prst="rect">
                <a:avLst/>
              </a:prstGeom>
              <a:noFill/>
            </p:spPr>
            <p:txBody>
              <a:bodyPr wrap="square" rtlCol="0">
                <a:spAutoFit/>
              </a:bodyPr>
              <a:lstStyle/>
              <a:p>
                <a:r>
                  <a:rPr lang="en-US" sz="1400" b="1">
                    <a:solidFill>
                      <a:srgbClr val="FF0000"/>
                    </a:solidFill>
                  </a:rPr>
                  <a:t>https://www.hanhtranggiaovien.com</a:t>
                </a:r>
                <a:endParaRPr lang="en-US" sz="1400" b="1">
                  <a:solidFill>
                    <a:srgbClr val="FF0000"/>
                  </a:solidFill>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2.png"/><Relationship Id="rId4" Type="http://schemas.openxmlformats.org/officeDocument/2006/relationships/image" Target="../media/image5.png"/><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2.png"/><Relationship Id="rId7" Type="http://schemas.microsoft.com/office/2007/relationships/hdphoto" Target="../media/image11.wdp"/><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svg"/><Relationship Id="rId11" Type="http://schemas.openxmlformats.org/officeDocument/2006/relationships/slideLayout" Target="../slideLayouts/slideLayout2.xml"/><Relationship Id="rId10" Type="http://schemas.openxmlformats.org/officeDocument/2006/relationships/audio" Target="../media/audio1.wav"/><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41.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image" Target="../media/image44.png"/><Relationship Id="rId5" Type="http://schemas.microsoft.com/office/2007/relationships/hdphoto" Target="../media/image43.wdp"/><Relationship Id="rId4" Type="http://schemas.openxmlformats.org/officeDocument/2006/relationships/image" Target="../media/image42.png"/><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3.svg"/><Relationship Id="rId8" Type="http://schemas.openxmlformats.org/officeDocument/2006/relationships/image" Target="../media/image12.png"/><Relationship Id="rId7" Type="http://schemas.microsoft.com/office/2007/relationships/hdphoto" Target="../media/image11.wdp"/><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svg"/><Relationship Id="rId11" Type="http://schemas.openxmlformats.org/officeDocument/2006/relationships/slideLayout" Target="../slideLayouts/slideLayout2.xml"/><Relationship Id="rId10" Type="http://schemas.openxmlformats.org/officeDocument/2006/relationships/audio" Target="../media/audio1.wav"/><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 Id="rId3" Type="http://schemas.openxmlformats.org/officeDocument/2006/relationships/image" Target="../media/image14.jpeg"/><Relationship Id="rId2" Type="http://schemas.openxmlformats.org/officeDocument/2006/relationships/image" Target="../media/image3.sv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1.png"/><Relationship Id="rId7" Type="http://schemas.openxmlformats.org/officeDocument/2006/relationships/image" Target="../media/image13.svg"/><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0.png"/><Relationship Id="rId3" Type="http://schemas.openxmlformats.org/officeDocument/2006/relationships/image" Target="../media/image4.jpeg"/><Relationship Id="rId2" Type="http://schemas.openxmlformats.org/officeDocument/2006/relationships/image" Target="../media/image3.sv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13.svg"/><Relationship Id="rId4" Type="http://schemas.openxmlformats.org/officeDocument/2006/relationships/image" Target="../media/image12.png"/><Relationship Id="rId3" Type="http://schemas.openxmlformats.org/officeDocument/2006/relationships/image" Target="../media/image5.png"/><Relationship Id="rId2" Type="http://schemas.openxmlformats.org/officeDocument/2006/relationships/image" Target="../media/image3.svg"/><Relationship Id="rId10" Type="http://schemas.openxmlformats.org/officeDocument/2006/relationships/notesSlide" Target="../notesSlides/notesSlide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14443" y="404046"/>
            <a:ext cx="397254" cy="397254"/>
          </a:xfrm>
          <a:prstGeom prst="rect">
            <a:avLst/>
          </a:prstGeom>
        </p:spPr>
      </p:pic>
      <p:sp>
        <p:nvSpPr>
          <p:cNvPr id="11" name="Rectangle: Diagonal Corners Snipped 10"/>
          <p:cNvSpPr/>
          <p:nvPr/>
        </p:nvSpPr>
        <p:spPr>
          <a:xfrm>
            <a:off x="1314972" y="1904132"/>
            <a:ext cx="9113339" cy="4601443"/>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t="1" r="55441" b="41224"/>
          <a:stretch>
            <a:fillRect/>
          </a:stretch>
        </p:blipFill>
        <p:spPr>
          <a:xfrm>
            <a:off x="463675" y="278847"/>
            <a:ext cx="2944837" cy="2587283"/>
          </a:xfrm>
          <a:prstGeom prst="rect">
            <a:avLst/>
          </a:prstGeom>
        </p:spPr>
      </p:pic>
      <p:pic>
        <p:nvPicPr>
          <p:cNvPr id="2" name="Picture 1"/>
          <p:cNvPicPr>
            <a:picLocks noChangeAspect="1"/>
          </p:cNvPicPr>
          <p:nvPr/>
        </p:nvPicPr>
        <p:blipFill>
          <a:blip r:embed="rId5"/>
          <a:stretch>
            <a:fillRect/>
          </a:stretch>
        </p:blipFill>
        <p:spPr>
          <a:xfrm>
            <a:off x="2784418" y="287906"/>
            <a:ext cx="7175614" cy="30055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p:cNvSpPr txBox="1">
            <a:spLocks noChangeArrowheads="1"/>
          </p:cNvSpPr>
          <p:nvPr/>
        </p:nvSpPr>
        <p:spPr bwMode="auto">
          <a:xfrm>
            <a:off x="5353050" y="1222583"/>
            <a:ext cx="6153150" cy="1754326"/>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Vì sao ta thường đội mũ len (Hình 2d) vào những ngày đông giá rét?</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p:cNvSpPr txBox="1"/>
          <p:nvPr/>
        </p:nvSpPr>
        <p:spPr>
          <a:xfrm>
            <a:off x="5912125" y="3824752"/>
            <a:ext cx="5946500" cy="1754326"/>
          </a:xfrm>
          <a:custGeom>
            <a:avLst/>
            <a:gdLst>
              <a:gd name="connsiteX0" fmla="*/ 0 w 5946500"/>
              <a:gd name="connsiteY0" fmla="*/ 0 h 1754326"/>
              <a:gd name="connsiteX1" fmla="*/ 5946500 w 5946500"/>
              <a:gd name="connsiteY1" fmla="*/ 0 h 1754326"/>
              <a:gd name="connsiteX2" fmla="*/ 5946500 w 5946500"/>
              <a:gd name="connsiteY2" fmla="*/ 1754326 h 1754326"/>
              <a:gd name="connsiteX3" fmla="*/ 0 w 5946500"/>
              <a:gd name="connsiteY3" fmla="*/ 1754326 h 1754326"/>
              <a:gd name="connsiteX4" fmla="*/ 0 w 5946500"/>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1754326" fill="none" extrusionOk="0">
                <a:moveTo>
                  <a:pt x="0" y="0"/>
                </a:moveTo>
                <a:cubicBezTo>
                  <a:pt x="2963857" y="5222"/>
                  <a:pt x="4970093" y="24918"/>
                  <a:pt x="5946500" y="0"/>
                </a:cubicBezTo>
                <a:cubicBezTo>
                  <a:pt x="6011075" y="239465"/>
                  <a:pt x="5848427" y="1500058"/>
                  <a:pt x="5946500" y="1754326"/>
                </a:cubicBezTo>
                <a:cubicBezTo>
                  <a:pt x="3509381" y="1589565"/>
                  <a:pt x="2771210" y="1872476"/>
                  <a:pt x="0" y="1754326"/>
                </a:cubicBezTo>
                <a:cubicBezTo>
                  <a:pt x="-8328" y="1287393"/>
                  <a:pt x="-71301" y="628243"/>
                  <a:pt x="0" y="0"/>
                </a:cubicBezTo>
                <a:close/>
              </a:path>
              <a:path w="5946500" h="1754326" stroke="0" extrusionOk="0">
                <a:moveTo>
                  <a:pt x="0" y="0"/>
                </a:moveTo>
                <a:cubicBezTo>
                  <a:pt x="1902993" y="11849"/>
                  <a:pt x="3916458" y="-161459"/>
                  <a:pt x="5946500" y="0"/>
                </a:cubicBezTo>
                <a:cubicBezTo>
                  <a:pt x="5920686" y="606792"/>
                  <a:pt x="5799970" y="1569389"/>
                  <a:pt x="5946500" y="1754326"/>
                </a:cubicBezTo>
                <a:cubicBezTo>
                  <a:pt x="4643832" y="1608466"/>
                  <a:pt x="2238412" y="1676002"/>
                  <a:pt x="0" y="1754326"/>
                </a:cubicBezTo>
                <a:cubicBezTo>
                  <a:pt x="-86507" y="1268396"/>
                  <a:pt x="-134028" y="800933"/>
                  <a:pt x="0" y="0"/>
                </a:cubicBezTo>
                <a:close/>
              </a:path>
            </a:pathLst>
          </a:custGeom>
          <a:solidFill>
            <a:srgbClr val="CCFFFF"/>
          </a:solidFill>
          <a:ln w="38100">
            <a:solidFill>
              <a:srgbClr val="72EFA3"/>
            </a:solidFill>
            <a:prstDash val="sysDash"/>
          </a:ln>
        </p:spPr>
        <p:txBody>
          <a:bodyPr wrap="square">
            <a:spAutoFit/>
          </a:bodyPr>
          <a:lstStyle/>
          <a:p>
            <a:pPr marL="342900" lvl="0" indent="-342900" algn="just">
              <a:buFont typeface="Arial" panose="020B0604020202020204" pitchFamily="34" charset="0"/>
              <a:buChar char="•"/>
            </a:pPr>
            <a:r>
              <a:rPr lang="en-US" sz="3600" b="1" dirty="0" err="1">
                <a:solidFill>
                  <a:prstClr val="black"/>
                </a:solidFill>
                <a:latin typeface="Cambria" panose="02040503050406030204" pitchFamily="18" charset="0"/>
                <a:ea typeface="Cambria" panose="02040503050406030204" pitchFamily="18" charset="0"/>
                <a:cs typeface="Calibri" panose="020F0502020204030204" pitchFamily="34" charset="0"/>
              </a:rPr>
              <a:t>Vì</a:t>
            </a:r>
            <a:r>
              <a:rPr lang="en-US" sz="36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prstClr val="black"/>
                </a:solidFill>
                <a:latin typeface="Cambria" panose="02040503050406030204" pitchFamily="18" charset="0"/>
                <a:ea typeface="Cambria" panose="02040503050406030204" pitchFamily="18" charset="0"/>
                <a:cs typeface="Calibri" panose="020F0502020204030204" pitchFamily="34" charset="0"/>
              </a:rPr>
              <a:t>len dẫn nhiệt kém giúp cho tai, đầu giữ nhiệt và không bị lạnh.</a:t>
            </a:r>
            <a:endPar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p:cNvSpPr/>
          <p:nvPr/>
        </p:nvSpPr>
        <p:spPr>
          <a:xfrm>
            <a:off x="5181600" y="2895600"/>
            <a:ext cx="1057275" cy="962026"/>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4" name="Picture 3"/>
          <p:cNvPicPr>
            <a:picLocks noChangeAspect="1"/>
          </p:cNvPicPr>
          <p:nvPr/>
        </p:nvPicPr>
        <p:blipFill>
          <a:blip r:embed="rId1"/>
          <a:stretch>
            <a:fillRect/>
          </a:stretch>
        </p:blipFill>
        <p:spPr>
          <a:xfrm>
            <a:off x="757237" y="1971675"/>
            <a:ext cx="3859023"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733425" y="304800"/>
            <a:ext cx="10668000" cy="1257300"/>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thế giới tự nhiên, các loài vật luôn thích nghi với điều kiện biến đổi nhiệt độ của môi trường sống. Quan sát hình 3 và trả lời câu hỏi.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1"/>
          <a:stretch>
            <a:fillRect/>
          </a:stretch>
        </p:blipFill>
        <p:spPr>
          <a:xfrm>
            <a:off x="504825" y="1981200"/>
            <a:ext cx="567690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 Box 17"/>
          <p:cNvSpPr txBox="1">
            <a:spLocks noChangeArrowheads="1"/>
          </p:cNvSpPr>
          <p:nvPr/>
        </p:nvSpPr>
        <p:spPr bwMode="auto">
          <a:xfrm>
            <a:off x="6391275" y="1851233"/>
            <a:ext cx="5391150" cy="138499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800" b="1" dirty="0">
                <a:solidFill>
                  <a:srgbClr val="FF0000"/>
                </a:solidFill>
                <a:latin typeface="Cambria" panose="02040503050406030204" pitchFamily="18" charset="0"/>
                <a:ea typeface="Cambria" panose="02040503050406030204" pitchFamily="18" charset="0"/>
                <a:cs typeface="Arial" panose="020B0604020202020204" pitchFamily="34" charset="0"/>
              </a:rPr>
              <a:t>Bộ lông dày của chim cánh cụt và gấu trắng Bắc Cực có tác dụng </a:t>
            </a:r>
            <a:r>
              <a:rPr lang="en-US" sz="2800" b="1" dirty="0" err="1">
                <a:solidFill>
                  <a:srgbClr val="FF0000"/>
                </a:solidFill>
                <a:latin typeface="Cambria" panose="02040503050406030204" pitchFamily="18" charset="0"/>
                <a:ea typeface="Cambria" panose="02040503050406030204" pitchFamily="18" charset="0"/>
                <a:cs typeface="Arial" panose="020B0604020202020204" pitchFamily="34" charset="0"/>
              </a:rPr>
              <a:t>gì</a:t>
            </a:r>
            <a:r>
              <a:rPr lang="en-US" sz="2800" b="1" dirty="0">
                <a:solidFill>
                  <a:srgbClr val="FF0000"/>
                </a:solidFill>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p:cNvSpPr txBox="1"/>
          <p:nvPr/>
        </p:nvSpPr>
        <p:spPr>
          <a:xfrm>
            <a:off x="7343775" y="3824752"/>
            <a:ext cx="4514850" cy="1815882"/>
          </a:xfrm>
          <a:custGeom>
            <a:avLst/>
            <a:gdLst>
              <a:gd name="connsiteX0" fmla="*/ 0 w 4514850"/>
              <a:gd name="connsiteY0" fmla="*/ 0 h 1815882"/>
              <a:gd name="connsiteX1" fmla="*/ 4514850 w 4514850"/>
              <a:gd name="connsiteY1" fmla="*/ 0 h 1815882"/>
              <a:gd name="connsiteX2" fmla="*/ 4514850 w 4514850"/>
              <a:gd name="connsiteY2" fmla="*/ 1815882 h 1815882"/>
              <a:gd name="connsiteX3" fmla="*/ 0 w 4514850"/>
              <a:gd name="connsiteY3" fmla="*/ 1815882 h 1815882"/>
              <a:gd name="connsiteX4" fmla="*/ 0 w 4514850"/>
              <a:gd name="connsiteY4" fmla="*/ 0 h 181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4850" h="1815882" fill="none" extrusionOk="0">
                <a:moveTo>
                  <a:pt x="0" y="0"/>
                </a:moveTo>
                <a:cubicBezTo>
                  <a:pt x="693966" y="5222"/>
                  <a:pt x="3433122" y="24918"/>
                  <a:pt x="4514850" y="0"/>
                </a:cubicBezTo>
                <a:cubicBezTo>
                  <a:pt x="4425769" y="810927"/>
                  <a:pt x="4622781" y="1321230"/>
                  <a:pt x="4514850" y="1815882"/>
                </a:cubicBezTo>
                <a:cubicBezTo>
                  <a:pt x="3753038" y="1651121"/>
                  <a:pt x="914765" y="1934032"/>
                  <a:pt x="0" y="1815882"/>
                </a:cubicBezTo>
                <a:cubicBezTo>
                  <a:pt x="-147405" y="1540277"/>
                  <a:pt x="77581" y="880930"/>
                  <a:pt x="0" y="0"/>
                </a:cubicBezTo>
                <a:close/>
              </a:path>
              <a:path w="4514850" h="1815882" stroke="0" extrusionOk="0">
                <a:moveTo>
                  <a:pt x="0" y="0"/>
                </a:moveTo>
                <a:cubicBezTo>
                  <a:pt x="2117153" y="11849"/>
                  <a:pt x="2512342" y="-161459"/>
                  <a:pt x="4514850" y="0"/>
                </a:cubicBezTo>
                <a:cubicBezTo>
                  <a:pt x="4489465" y="588087"/>
                  <a:pt x="4391153" y="1217463"/>
                  <a:pt x="4514850" y="1815882"/>
                </a:cubicBezTo>
                <a:cubicBezTo>
                  <a:pt x="3286702" y="1670022"/>
                  <a:pt x="1963438" y="1737558"/>
                  <a:pt x="0" y="1815882"/>
                </a:cubicBezTo>
                <a:cubicBezTo>
                  <a:pt x="-4011" y="1213773"/>
                  <a:pt x="-140669" y="598785"/>
                  <a:pt x="0" y="0"/>
                </a:cubicBezTo>
                <a:close/>
              </a:path>
            </a:pathLst>
          </a:custGeom>
          <a:solidFill>
            <a:srgbClr val="CCFFFF"/>
          </a:solidFill>
          <a:ln w="38100">
            <a:solidFill>
              <a:srgbClr val="72EFA3"/>
            </a:solidFill>
            <a:prstDash val="sysDash"/>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dày của chim cánh cụt và gấu trắng Bắc Cực có tác dụng giữ ấm cơ thể chúng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p:cNvSpPr/>
          <p:nvPr/>
        </p:nvSpPr>
        <p:spPr>
          <a:xfrm>
            <a:off x="6430759" y="32373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Text Box 17"/>
          <p:cNvSpPr txBox="1">
            <a:spLocks noChangeArrowheads="1"/>
          </p:cNvSpPr>
          <p:nvPr/>
        </p:nvSpPr>
        <p:spPr bwMode="auto">
          <a:xfrm>
            <a:off x="5219700" y="1165433"/>
            <a:ext cx="6400800" cy="1384995"/>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Bộ lông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sói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xám</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rất</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dày</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đông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rụng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xuân</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mọc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trở</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lại</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mùa</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thu</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có</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tác</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dụng</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gì</a:t>
            </a:r>
            <a:r>
              <a:rPr kumimoji="0" lang="en-US" sz="2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TextBox 6"/>
          <p:cNvSpPr txBox="1"/>
          <p:nvPr/>
        </p:nvSpPr>
        <p:spPr>
          <a:xfrm>
            <a:off x="6238874" y="3005602"/>
            <a:ext cx="5591175" cy="2677656"/>
          </a:xfrm>
          <a:custGeom>
            <a:avLst/>
            <a:gdLst>
              <a:gd name="connsiteX0" fmla="*/ 0 w 5591175"/>
              <a:gd name="connsiteY0" fmla="*/ 0 h 2677656"/>
              <a:gd name="connsiteX1" fmla="*/ 5591175 w 5591175"/>
              <a:gd name="connsiteY1" fmla="*/ 0 h 2677656"/>
              <a:gd name="connsiteX2" fmla="*/ 5591175 w 5591175"/>
              <a:gd name="connsiteY2" fmla="*/ 2677656 h 2677656"/>
              <a:gd name="connsiteX3" fmla="*/ 0 w 5591175"/>
              <a:gd name="connsiteY3" fmla="*/ 2677656 h 2677656"/>
              <a:gd name="connsiteX4" fmla="*/ 0 w 5591175"/>
              <a:gd name="connsiteY4" fmla="*/ 0 h 2677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91175" h="2677656" fill="none" extrusionOk="0">
                <a:moveTo>
                  <a:pt x="0" y="0"/>
                </a:moveTo>
                <a:cubicBezTo>
                  <a:pt x="820829" y="5222"/>
                  <a:pt x="3194385" y="24918"/>
                  <a:pt x="5591175" y="0"/>
                </a:cubicBezTo>
                <a:cubicBezTo>
                  <a:pt x="5429930" y="443471"/>
                  <a:pt x="5547415" y="2294398"/>
                  <a:pt x="5591175" y="2677656"/>
                </a:cubicBezTo>
                <a:cubicBezTo>
                  <a:pt x="4557596" y="2512895"/>
                  <a:pt x="2050874" y="2795806"/>
                  <a:pt x="0" y="2677656"/>
                </a:cubicBezTo>
                <a:cubicBezTo>
                  <a:pt x="-55725" y="2302615"/>
                  <a:pt x="17072" y="757238"/>
                  <a:pt x="0" y="0"/>
                </a:cubicBezTo>
                <a:close/>
              </a:path>
              <a:path w="5591175" h="2677656" stroke="0" extrusionOk="0">
                <a:moveTo>
                  <a:pt x="0" y="0"/>
                </a:moveTo>
                <a:cubicBezTo>
                  <a:pt x="1988594" y="11849"/>
                  <a:pt x="4414830" y="-161459"/>
                  <a:pt x="5591175" y="0"/>
                </a:cubicBezTo>
                <a:cubicBezTo>
                  <a:pt x="5594305" y="477733"/>
                  <a:pt x="5489999" y="1625713"/>
                  <a:pt x="5591175" y="2677656"/>
                </a:cubicBezTo>
                <a:cubicBezTo>
                  <a:pt x="4144765" y="2531796"/>
                  <a:pt x="1434552" y="2599332"/>
                  <a:pt x="0" y="2677656"/>
                </a:cubicBezTo>
                <a:cubicBezTo>
                  <a:pt x="74291" y="1655518"/>
                  <a:pt x="168006" y="1298673"/>
                  <a:pt x="0" y="0"/>
                </a:cubicBezTo>
                <a:close/>
              </a:path>
            </a:pathLst>
          </a:custGeom>
          <a:solidFill>
            <a:srgbClr val="CCFFFF"/>
          </a:solidFill>
          <a:ln w="38100">
            <a:solidFill>
              <a:srgbClr val="72EFA3"/>
            </a:solidFill>
            <a:prstDash val="sysDash"/>
          </a:ln>
        </p:spPr>
        <p:txBody>
          <a:bodyPr wrap="square">
            <a:spAutoFit/>
          </a:bodyPr>
          <a:lstStyle/>
          <a:p>
            <a:pPr marL="342900" lvl="0" indent="-342900" algn="just">
              <a:buFont typeface="Arial" panose="020B0604020202020204" pitchFamily="34" charset="0"/>
              <a:buChar char="•"/>
            </a:pPr>
            <a:r>
              <a:rPr lang="vi-VN" sz="2800" b="1" dirty="0">
                <a:solidFill>
                  <a:prstClr val="black"/>
                </a:solidFill>
                <a:latin typeface="Cambria" panose="02040503050406030204" pitchFamily="18" charset="0"/>
                <a:ea typeface="Cambria" panose="02040503050406030204" pitchFamily="18" charset="0"/>
                <a:cs typeface="Calibri" panose="020F0502020204030204" pitchFamily="34" charset="0"/>
              </a:rPr>
              <a:t>Bộ lông của sói xám rất dày vào mùa đông để chống rét, mùa xuân rụng bớt để cơ thể mát vào mùa hè. Đến mùa thu lại mọc lại để chống rét vào mùa đông.</a:t>
            </a: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8" name="Freeform: Shape 34"/>
          <p:cNvSpPr/>
          <p:nvPr/>
        </p:nvSpPr>
        <p:spPr>
          <a:xfrm>
            <a:off x="5278234" y="25134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4" name="Picture 3"/>
          <p:cNvPicPr>
            <a:picLocks noChangeAspect="1"/>
          </p:cNvPicPr>
          <p:nvPr/>
        </p:nvPicPr>
        <p:blipFill>
          <a:blip r:embed="rId1"/>
          <a:stretch>
            <a:fillRect/>
          </a:stretch>
        </p:blipFill>
        <p:spPr>
          <a:xfrm>
            <a:off x="962025" y="1355770"/>
            <a:ext cx="4152900" cy="3597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733425" y="304799"/>
            <a:ext cx="10668000" cy="1057275"/>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sát hình 4. Nêu và giải thích một số cách chống nóng, chống rét cho người, vật nuôi và cây trồng.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1"/>
          <a:stretch>
            <a:fillRect/>
          </a:stretch>
        </p:blipFill>
        <p:spPr>
          <a:xfrm>
            <a:off x="1933574" y="1700212"/>
            <a:ext cx="8159847" cy="44719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p:cNvPicPr>
            <a:picLocks noChangeAspect="1"/>
          </p:cNvPicPr>
          <p:nvPr/>
        </p:nvPicPr>
        <p:blipFill>
          <a:blip r:embed="rId1"/>
          <a:stretch>
            <a:fillRect/>
          </a:stretch>
        </p:blipFill>
        <p:spPr>
          <a:xfrm>
            <a:off x="852487" y="719137"/>
            <a:ext cx="3697111" cy="242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Text Box 17"/>
          <p:cNvSpPr txBox="1">
            <a:spLocks noChangeArrowheads="1"/>
          </p:cNvSpPr>
          <p:nvPr/>
        </p:nvSpPr>
        <p:spPr bwMode="auto">
          <a:xfrm>
            <a:off x="4772025" y="1327358"/>
            <a:ext cx="6181725" cy="1200329"/>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Cô giáo và các bạn đứng quanh đống lửa để sưởi ấm.</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p:cNvPicPr>
            <a:picLocks noChangeAspect="1"/>
          </p:cNvPicPr>
          <p:nvPr/>
        </p:nvPicPr>
        <p:blipFill>
          <a:blip r:embed="rId2"/>
          <a:stretch>
            <a:fillRect/>
          </a:stretch>
        </p:blipFill>
        <p:spPr>
          <a:xfrm>
            <a:off x="1543049" y="3552359"/>
            <a:ext cx="2543175" cy="25293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 Box 17"/>
          <p:cNvSpPr txBox="1">
            <a:spLocks noChangeArrowheads="1"/>
          </p:cNvSpPr>
          <p:nvPr/>
        </p:nvSpPr>
        <p:spPr bwMode="auto">
          <a:xfrm>
            <a:off x="4762500" y="4108658"/>
            <a:ext cx="6181725" cy="1200329"/>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Dùng ni lon chống rét cho cây trồng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 Box 17"/>
          <p:cNvSpPr txBox="1">
            <a:spLocks noChangeArrowheads="1"/>
          </p:cNvSpPr>
          <p:nvPr/>
        </p:nvSpPr>
        <p:spPr bwMode="auto">
          <a:xfrm>
            <a:off x="4324350" y="1498808"/>
            <a:ext cx="7067550" cy="769441"/>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400" b="1" dirty="0">
                <a:solidFill>
                  <a:srgbClr val="FF0000"/>
                </a:solidFill>
                <a:latin typeface="Cambria" panose="02040503050406030204" pitchFamily="18" charset="0"/>
                <a:ea typeface="Cambria" panose="02040503050406030204" pitchFamily="18" charset="0"/>
                <a:cs typeface="Arial" panose="020B0604020202020204" pitchFamily="34" charset="0"/>
              </a:rPr>
              <a:t>Dùng áo chống rét cho trâu</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p:cNvPicPr>
            <a:picLocks noChangeAspect="1"/>
          </p:cNvPicPr>
          <p:nvPr/>
        </p:nvPicPr>
        <p:blipFill>
          <a:blip r:embed="rId1"/>
          <a:stretch>
            <a:fillRect/>
          </a:stretch>
        </p:blipFill>
        <p:spPr>
          <a:xfrm>
            <a:off x="1352549" y="804862"/>
            <a:ext cx="2524125" cy="2302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2"/>
          <a:stretch>
            <a:fillRect/>
          </a:stretch>
        </p:blipFill>
        <p:spPr>
          <a:xfrm>
            <a:off x="704850" y="3752851"/>
            <a:ext cx="4964256" cy="2100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 Box 17"/>
          <p:cNvSpPr txBox="1">
            <a:spLocks noChangeArrowheads="1"/>
          </p:cNvSpPr>
          <p:nvPr/>
        </p:nvSpPr>
        <p:spPr bwMode="auto">
          <a:xfrm>
            <a:off x="5972175" y="3918158"/>
            <a:ext cx="5676900" cy="1754326"/>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600" b="1" dirty="0">
                <a:solidFill>
                  <a:srgbClr val="FF0000"/>
                </a:solidFill>
                <a:latin typeface="Cambria" panose="02040503050406030204" pitchFamily="18" charset="0"/>
                <a:ea typeface="Cambria" panose="02040503050406030204" pitchFamily="18" charset="0"/>
                <a:cs typeface="Arial" panose="020B0604020202020204" pitchFamily="34" charset="0"/>
              </a:rPr>
              <a:t>Lợp mái nhà bằng tôn lạnh thì trong nhà sẽ mát hơn sử dụng tôn thường.</a:t>
            </a:r>
            <a:endParaRPr kumimoji="0" lang="vi-VN"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1314443" y="404046"/>
            <a:ext cx="397254" cy="397254"/>
          </a:xfrm>
          <a:prstGeom prst="rect">
            <a:avLst/>
          </a:prstGeom>
        </p:spPr>
      </p:pic>
      <p:sp>
        <p:nvSpPr>
          <p:cNvPr id="20" name="Rectangle 1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Diagonal Corners Snipped 10"/>
          <p:cNvSpPr/>
          <p:nvPr/>
        </p:nvSpPr>
        <p:spPr>
          <a:xfrm>
            <a:off x="1791222" y="1951757"/>
            <a:ext cx="9113339" cy="4601443"/>
          </a:xfrm>
          <a:prstGeom prst="snip2Diag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r="45245"/>
          <a:stretch>
            <a:fillRect/>
          </a:stretch>
        </p:blipFill>
        <p:spPr>
          <a:xfrm>
            <a:off x="1194514" y="890793"/>
            <a:ext cx="3522099" cy="4284517"/>
          </a:xfrm>
          <a:prstGeom prst="rect">
            <a:avLst/>
          </a:prstGeom>
        </p:spPr>
      </p:pic>
      <p:sp>
        <p:nvSpPr>
          <p:cNvPr id="36" name="Rectangle 35"/>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p:cNvSpPr/>
          <p:nvPr/>
        </p:nvSpPr>
        <p:spPr>
          <a:xfrm>
            <a:off x="129297" y="3714750"/>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64824" y="1407967"/>
            <a:ext cx="443345" cy="443345"/>
          </a:xfrm>
          <a:prstGeom prst="rect">
            <a:avLst/>
          </a:prstGeom>
        </p:spPr>
      </p:pic>
      <p:pic>
        <p:nvPicPr>
          <p:cNvPr id="49" name="Graphic 48" descr="Line arrow Straight"/>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378748" y="4982442"/>
            <a:ext cx="443345" cy="443345"/>
          </a:xfrm>
          <a:prstGeom prst="rect">
            <a:avLst/>
          </a:prstGeom>
        </p:spPr>
      </p:pic>
      <p:grpSp>
        <p:nvGrpSpPr>
          <p:cNvPr id="50" name="Group 49"/>
          <p:cNvGrpSpPr/>
          <p:nvPr/>
        </p:nvGrpSpPr>
        <p:grpSpPr>
          <a:xfrm>
            <a:off x="413314" y="518681"/>
            <a:ext cx="311797" cy="167984"/>
            <a:chOff x="2858712" y="1880751"/>
            <a:chExt cx="346363" cy="304800"/>
          </a:xfrm>
        </p:grpSpPr>
        <p:cxnSp>
          <p:nvCxnSpPr>
            <p:cNvPr id="51" name="Straight Connector 50"/>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5" name="TextBox 54"/>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6" name="TextBox 55"/>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7" name="TextBox 56"/>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8" name="TextBox 57"/>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pic>
        <p:nvPicPr>
          <p:cNvPr id="2" name="Picture 1"/>
          <p:cNvPicPr>
            <a:picLocks noChangeAspect="1"/>
          </p:cNvPicPr>
          <p:nvPr/>
        </p:nvPicPr>
        <p:blipFill>
          <a:blip r:embed="rId6"/>
          <a:stretch>
            <a:fillRect/>
          </a:stretch>
        </p:blipFill>
        <p:spPr>
          <a:xfrm>
            <a:off x="3065599" y="564131"/>
            <a:ext cx="7108552" cy="30055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p:cNvSpPr/>
          <p:nvPr/>
        </p:nvSpPr>
        <p:spPr>
          <a:xfrm>
            <a:off x="695325" y="650592"/>
            <a:ext cx="7613522" cy="1754326"/>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Vì sao về mùa lạnh, khi vịn tay vào lan can bằng thép ta thấy lạnh hơn khi vịn tay vào lan can bằng gỗ?</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p:cNvSpPr txBox="1">
            <a:spLocks noChangeArrowheads="1"/>
          </p:cNvSpPr>
          <p:nvPr/>
        </p:nvSpPr>
        <p:spPr bwMode="auto">
          <a:xfrm>
            <a:off x="1514474" y="3041858"/>
            <a:ext cx="6867525" cy="707886"/>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4000" b="1" dirty="0">
                <a:solidFill>
                  <a:srgbClr val="FF0000"/>
                </a:solidFill>
                <a:latin typeface="Cambria" panose="02040503050406030204" pitchFamily="18" charset="0"/>
                <a:ea typeface="Cambria" panose="02040503050406030204" pitchFamily="18" charset="0"/>
                <a:cs typeface="Arial" panose="020B0604020202020204" pitchFamily="34" charset="0"/>
              </a:rPr>
              <a:t>Vì thép dẫn nhiệt tốt hơn gỗ</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Freeform: Shape 34"/>
          <p:cNvSpPr/>
          <p:nvPr/>
        </p:nvSpPr>
        <p:spPr>
          <a:xfrm>
            <a:off x="753859" y="23991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p:cNvSpPr/>
          <p:nvPr/>
        </p:nvSpPr>
        <p:spPr>
          <a:xfrm>
            <a:off x="695325" y="650592"/>
            <a:ext cx="7613522" cy="1815882"/>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Mẹ bạn Hoa đổ nước sôi vào hai bình giữ nhiệt a và b (Hình 5). Bạn Hoa cầm bình a, tay thấy ấm còn cầm bình b tay không thấy ấm. Bình nào giữ nước nóng lâu hơn? Vì sao?</a:t>
            </a:r>
            <a:endParaRPr kumimoji="0" lang="en-US" alt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p:cNvSpPr txBox="1">
            <a:spLocks noChangeArrowheads="1"/>
          </p:cNvSpPr>
          <p:nvPr/>
        </p:nvSpPr>
        <p:spPr bwMode="auto">
          <a:xfrm>
            <a:off x="2838450" y="3194258"/>
            <a:ext cx="5819776" cy="206210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Bình hình 5b giữ nước nóng lâu hơn bình hình 5a vì nhiệt của nước không bị truyền ra ngoài.</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552449" y="3190876"/>
            <a:ext cx="1989061" cy="234791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 name="Snip Diagonal Corner Rectangle 6"/>
          <p:cNvSpPr/>
          <p:nvPr/>
        </p:nvSpPr>
        <p:spPr>
          <a:xfrm>
            <a:off x="695325" y="650592"/>
            <a:ext cx="7613522" cy="1200329"/>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rPr>
              <a:t>Kể tên một số vật dẫn nhiệt tốt, dẫn nhiệt kém có trong nhà em</a:t>
            </a:r>
            <a:endParaRPr kumimoji="0" lang="en-US" alt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4" descr="A picture containing toy, doll&#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62791" y="1690917"/>
            <a:ext cx="2703843" cy="4452912"/>
          </a:xfrm>
          <a:prstGeom prst="rect">
            <a:avLst/>
          </a:prstGeom>
        </p:spPr>
      </p:pic>
      <p:sp>
        <p:nvSpPr>
          <p:cNvPr id="6" name="Text Box 17"/>
          <p:cNvSpPr txBox="1">
            <a:spLocks noChangeArrowheads="1"/>
          </p:cNvSpPr>
          <p:nvPr/>
        </p:nvSpPr>
        <p:spPr bwMode="auto">
          <a:xfrm>
            <a:off x="819150" y="2832308"/>
            <a:ext cx="7686676" cy="206210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tốt: nồi, chảo inox; xoong gang; thìa kim loại,…</a:t>
            </a:r>
            <a:endPar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Vật dẫn nhiệt kém: Áo len, rèm vải, chăn len,…</a:t>
            </a:r>
            <a:endPar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14443" y="404046"/>
            <a:ext cx="397254" cy="397254"/>
          </a:xfrm>
          <a:prstGeom prst="rect">
            <a:avLst/>
          </a:prstGeom>
        </p:spPr>
      </p:pic>
      <p:sp>
        <p:nvSpPr>
          <p:cNvPr id="20" name="Rectangle 1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tốt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257825" y="6038137"/>
            <a:ext cx="397254" cy="397254"/>
          </a:xfrm>
          <a:prstGeom prst="rect">
            <a:avLst/>
          </a:prstGeom>
        </p:spPr>
      </p:pic>
      <p:pic>
        <p:nvPicPr>
          <p:cNvPr id="42" name="Graphic 41"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881767" y="6038137"/>
            <a:ext cx="397254" cy="397254"/>
          </a:xfrm>
          <a:prstGeom prst="rect">
            <a:avLst/>
          </a:prstGeom>
        </p:spPr>
      </p:pic>
      <p:pic>
        <p:nvPicPr>
          <p:cNvPr id="43" name="Graphic 42"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93704" y="6038137"/>
            <a:ext cx="397254" cy="397254"/>
          </a:xfrm>
          <a:prstGeom prst="rect">
            <a:avLst/>
          </a:prstGeom>
        </p:spPr>
      </p:pic>
      <p:grpSp>
        <p:nvGrpSpPr>
          <p:cNvPr id="7" name="Group 6"/>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dép</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nhựa</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Thanh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thép</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lang="en-US" sz="3600" b="1" dirty="0" err="1">
                  <a:solidFill>
                    <a:prstClr val="black">
                      <a:lumMod val="95000"/>
                      <a:lumOff val="5000"/>
                    </a:prstClr>
                  </a:solidFill>
                  <a:latin typeface="Calibri" panose="020F0502020204030204"/>
                </a:rPr>
                <a:t>Đôi</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đũa</a:t>
              </a:r>
              <a:r>
                <a:rPr lang="en-US" sz="3600" b="1" dirty="0">
                  <a:solidFill>
                    <a:prstClr val="black">
                      <a:lumMod val="95000"/>
                      <a:lumOff val="5000"/>
                    </a:prstClr>
                  </a:solidFill>
                  <a:latin typeface="Calibri" panose="020F0502020204030204"/>
                </a:rPr>
                <a:t> </a:t>
              </a:r>
              <a:r>
                <a:rPr lang="en-US" sz="3600" b="1" dirty="0" err="1">
                  <a:solidFill>
                    <a:prstClr val="black">
                      <a:lumMod val="95000"/>
                      <a:lumOff val="5000"/>
                    </a:prstClr>
                  </a:solidFill>
                  <a:latin typeface="Calibri" panose="020F0502020204030204"/>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188516" y="3670179"/>
            <a:ext cx="1523181" cy="1136833"/>
          </a:xfrm>
          <a:prstGeom prst="rect">
            <a:avLst/>
          </a:prstGeom>
        </p:spPr>
      </p:pic>
      <p:sp>
        <p:nvSpPr>
          <p:cNvPr id="45" name="Rectangle 44"/>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824" y="1407967"/>
            <a:ext cx="443345" cy="443345"/>
          </a:xfrm>
          <a:prstGeom prst="rect">
            <a:avLst/>
          </a:prstGeom>
        </p:spPr>
      </p:pic>
      <p:pic>
        <p:nvPicPr>
          <p:cNvPr id="57" name="Graphic 56" descr="Line arrow Straight"/>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78748" y="4982442"/>
            <a:ext cx="443345" cy="443345"/>
          </a:xfrm>
          <a:prstGeom prst="rect">
            <a:avLst/>
          </a:prstGeom>
        </p:spPr>
      </p:pic>
      <p:grpSp>
        <p:nvGrpSpPr>
          <p:cNvPr id="58" name="Group 57"/>
          <p:cNvGrpSpPr/>
          <p:nvPr/>
        </p:nvGrpSpPr>
        <p:grpSpPr>
          <a:xfrm>
            <a:off x="413314" y="518681"/>
            <a:ext cx="311797" cy="167984"/>
            <a:chOff x="2858712" y="1880751"/>
            <a:chExt cx="346363" cy="304800"/>
          </a:xfrm>
        </p:grpSpPr>
        <p:cxnSp>
          <p:nvCxnSpPr>
            <p:cNvPr id="59" name="Straight Connector 58"/>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6" name="TextBox 65"/>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7" name="TextBox 66"/>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8" name="TextBox 67"/>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0" name="TextBox 69"/>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0"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0"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10668000" cy="6248400"/>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1314443" y="404046"/>
            <a:ext cx="397254" cy="397254"/>
          </a:xfrm>
          <a:prstGeom prst="rect">
            <a:avLst/>
          </a:prstGeom>
        </p:spPr>
      </p:pic>
      <p:sp>
        <p:nvSpPr>
          <p:cNvPr id="6" name="Rectangle 5"/>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129297" y="4310496"/>
            <a:ext cx="914400" cy="595746"/>
          </a:xfrm>
          <a:prstGeom prst="rect">
            <a:avLst/>
          </a:prstGeom>
          <a:solidFill>
            <a:srgbClr val="D9ED9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descr="Line arrow Stra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4824" y="1407967"/>
            <a:ext cx="443345" cy="443345"/>
          </a:xfrm>
          <a:prstGeom prst="rect">
            <a:avLst/>
          </a:prstGeom>
        </p:spPr>
      </p:pic>
      <p:pic>
        <p:nvPicPr>
          <p:cNvPr id="25" name="Graphic 24" descr="Line arrow Straight"/>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378748" y="4982442"/>
            <a:ext cx="443345" cy="443345"/>
          </a:xfrm>
          <a:prstGeom prst="rect">
            <a:avLst/>
          </a:prstGeom>
        </p:spPr>
      </p:pic>
      <p:sp>
        <p:nvSpPr>
          <p:cNvPr id="26" name="Arrow: Down 25"/>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p:cNvGrpSpPr/>
          <p:nvPr/>
        </p:nvGrpSpPr>
        <p:grpSpPr>
          <a:xfrm>
            <a:off x="413314" y="518681"/>
            <a:ext cx="311797" cy="167984"/>
            <a:chOff x="2858712" y="1880751"/>
            <a:chExt cx="346363" cy="304800"/>
          </a:xfrm>
        </p:grpSpPr>
        <p:cxnSp>
          <p:nvCxnSpPr>
            <p:cNvPr id="28" name="Straight Connector 27"/>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34" name="TextBox 33"/>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35" name="TextBox 34"/>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36" name="TextBox 35"/>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37" name="TextBox 36"/>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pic>
        <p:nvPicPr>
          <p:cNvPr id="39" name="Picture 38"/>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48626"/>
          <a:stretch>
            <a:fillRect/>
          </a:stretch>
        </p:blipFill>
        <p:spPr>
          <a:xfrm flipH="1">
            <a:off x="1217440" y="2597890"/>
            <a:ext cx="2714362" cy="3955310"/>
          </a:xfrm>
          <a:prstGeom prst="rect">
            <a:avLst/>
          </a:prstGeom>
        </p:spPr>
      </p:pic>
      <p:pic>
        <p:nvPicPr>
          <p:cNvPr id="8" name="Picture 7" descr="Map&#10;&#10;Description automatically generated"/>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61078" y="1283740"/>
            <a:ext cx="4359143" cy="4795211"/>
          </a:xfrm>
          <a:prstGeom prst="rect">
            <a:avLst/>
          </a:prstGeom>
        </p:spPr>
      </p:pic>
      <p:grpSp>
        <p:nvGrpSpPr>
          <p:cNvPr id="10" name="Group 9"/>
          <p:cNvGrpSpPr/>
          <p:nvPr/>
        </p:nvGrpSpPr>
        <p:grpSpPr>
          <a:xfrm>
            <a:off x="1552221" y="2362412"/>
            <a:ext cx="6014433" cy="1373537"/>
            <a:chOff x="1552221" y="2362412"/>
            <a:chExt cx="6014433" cy="1373537"/>
          </a:xfrm>
        </p:grpSpPr>
        <p:pic>
          <p:nvPicPr>
            <p:cNvPr id="43" name="Graphic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52221" y="2362412"/>
              <a:ext cx="6014433" cy="1373537"/>
            </a:xfrm>
            <a:prstGeom prst="rect">
              <a:avLst/>
            </a:prstGeom>
          </p:spPr>
        </p:pic>
        <p:sp>
          <p:nvSpPr>
            <p:cNvPr id="9" name="TextBox 8"/>
            <p:cNvSpPr txBox="1"/>
            <p:nvPr/>
          </p:nvSpPr>
          <p:spPr>
            <a:xfrm>
              <a:off x="2858266" y="2639098"/>
              <a:ext cx="31967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Học ghi nhớ</a:t>
              </a:r>
              <a:endParaRPr kumimoji="0" lang="en-US" sz="4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1" name="Group 10"/>
          <p:cNvGrpSpPr/>
          <p:nvPr/>
        </p:nvGrpSpPr>
        <p:grpSpPr>
          <a:xfrm>
            <a:off x="2742012" y="4358664"/>
            <a:ext cx="6014433" cy="1373537"/>
            <a:chOff x="2742012" y="4358664"/>
            <a:chExt cx="6014433" cy="1373537"/>
          </a:xfrm>
        </p:grpSpPr>
        <p:pic>
          <p:nvPicPr>
            <p:cNvPr id="44" name="Graphic 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2012" y="4358664"/>
              <a:ext cx="6014433" cy="1373537"/>
            </a:xfrm>
            <a:prstGeom prst="rect">
              <a:avLst/>
            </a:prstGeom>
          </p:spPr>
        </p:pic>
        <p:sp>
          <p:nvSpPr>
            <p:cNvPr id="45" name="TextBox 44"/>
            <p:cNvSpPr txBox="1"/>
            <p:nvPr/>
          </p:nvSpPr>
          <p:spPr>
            <a:xfrm>
              <a:off x="3763717" y="4838714"/>
              <a:ext cx="44614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Chuẩn</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bị</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tiếp</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pic>
        <p:nvPicPr>
          <p:cNvPr id="7" name="Picture 6"/>
          <p:cNvPicPr>
            <a:picLocks noChangeAspect="1"/>
          </p:cNvPicPr>
          <p:nvPr/>
        </p:nvPicPr>
        <p:blipFill>
          <a:blip r:embed="rId7"/>
          <a:stretch>
            <a:fillRect/>
          </a:stretch>
        </p:blipFill>
        <p:spPr>
          <a:xfrm>
            <a:off x="3603280" y="186179"/>
            <a:ext cx="5023539" cy="29994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380168"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lose"/>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18791" y="1499251"/>
            <a:ext cx="397254" cy="397254"/>
          </a:xfrm>
          <a:prstGeom prst="rect">
            <a:avLst/>
          </a:prstGeom>
        </p:spPr>
      </p:pic>
      <p:sp>
        <p:nvSpPr>
          <p:cNvPr id="14" name="TextBox 13"/>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endPar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18" name="TextBox 17"/>
          <p:cNvSpPr txBox="1"/>
          <p:nvPr/>
        </p:nvSpPr>
        <p:spPr>
          <a:xfrm rot="16200000">
            <a:off x="9603882" y="2638252"/>
            <a:ext cx="615553" cy="1342675"/>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endPar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endParaRPr>
          </a:p>
        </p:txBody>
      </p:sp>
      <p:pic>
        <p:nvPicPr>
          <p:cNvPr id="22" name="Graphic 21" descr="Close"/>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1104181" y="5635091"/>
            <a:ext cx="397254" cy="397254"/>
          </a:xfrm>
          <a:prstGeom prst="rect">
            <a:avLst/>
          </a:prstGeom>
        </p:spPr>
      </p:pic>
      <p:sp>
        <p:nvSpPr>
          <p:cNvPr id="23" name="TextBox 22"/>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endPar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endParaRPr>
          </a:p>
        </p:txBody>
      </p:sp>
      <p:sp>
        <p:nvSpPr>
          <p:cNvPr id="27" name="Arrow: Right 26"/>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5502" y="3372327"/>
            <a:ext cx="4565874" cy="3083892"/>
          </a:xfrm>
          <a:prstGeom prst="rect">
            <a:avLst/>
          </a:prstGeom>
        </p:spPr>
      </p:pic>
      <p:pic>
        <p:nvPicPr>
          <p:cNvPr id="30" name="Picture 29"/>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t="1" r="55441" b="41224"/>
          <a:stretch>
            <a:fillRect/>
          </a:stretch>
        </p:blipFill>
        <p:spPr>
          <a:xfrm>
            <a:off x="391176" y="1000252"/>
            <a:ext cx="2944837" cy="2587283"/>
          </a:xfrm>
          <a:prstGeom prst="rect">
            <a:avLst/>
          </a:prstGeom>
        </p:spPr>
      </p:pic>
      <p:pic>
        <p:nvPicPr>
          <p:cNvPr id="31" name="Picture 30"/>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l="48626"/>
          <a:stretch>
            <a:fillRect/>
          </a:stretch>
        </p:blipFill>
        <p:spPr>
          <a:xfrm>
            <a:off x="8447997" y="2526151"/>
            <a:ext cx="3050712" cy="3955310"/>
          </a:xfrm>
          <a:prstGeom prst="rect">
            <a:avLst/>
          </a:prstGeom>
        </p:spPr>
      </p:pic>
      <p:pic>
        <p:nvPicPr>
          <p:cNvPr id="32" name="Picture 31"/>
          <p:cNvPicPr>
            <a:picLocks noChangeAspect="1"/>
          </p:cNvPicPr>
          <p:nvPr/>
        </p:nvPicPr>
        <p:blipFill>
          <a:blip r:embed="rId4">
            <a:extLst>
              <a:ext uri="{BEBA8EAE-BF5A-486C-A8C5-ECC9F3942E4B}">
                <a14:imgProps xmlns:a14="http://schemas.microsoft.com/office/drawing/2010/main">
                  <a14:imgLayer r:embed="rId5">
                    <a14:imgEffect>
                      <a14:backgroundRemoval t="472" b="97170" l="9664" r="89916"/>
                    </a14:imgEffect>
                  </a14:imgLayer>
                </a14:imgProps>
              </a:ext>
              <a:ext uri="{28A0092B-C50C-407E-A947-70E740481C1C}">
                <a14:useLocalDpi xmlns:a14="http://schemas.microsoft.com/office/drawing/2010/main" val="0"/>
              </a:ext>
            </a:extLst>
          </a:blip>
          <a:stretch>
            <a:fillRect/>
          </a:stretch>
        </p:blipFill>
        <p:spPr>
          <a:xfrm>
            <a:off x="8797550" y="968625"/>
            <a:ext cx="3050711" cy="2492498"/>
          </a:xfrm>
          <a:prstGeom prst="rect">
            <a:avLst/>
          </a:prstGeom>
        </p:spPr>
      </p:pic>
      <p:pic>
        <p:nvPicPr>
          <p:cNvPr id="2" name="Picture 1"/>
          <p:cNvPicPr>
            <a:picLocks noChangeAspect="1"/>
          </p:cNvPicPr>
          <p:nvPr/>
        </p:nvPicPr>
        <p:blipFill>
          <a:blip r:embed="rId6"/>
          <a:stretch>
            <a:fillRect/>
          </a:stretch>
        </p:blipFill>
        <p:spPr>
          <a:xfrm>
            <a:off x="2213678" y="1315819"/>
            <a:ext cx="7212193" cy="357866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27"/>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14443" y="404046"/>
            <a:ext cx="397254" cy="397254"/>
          </a:xfrm>
          <a:prstGeom prst="rect">
            <a:avLst/>
          </a:prstGeom>
        </p:spPr>
      </p:pic>
      <p:sp>
        <p:nvSpPr>
          <p:cNvPr id="20" name="Rectangle 1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1327714" y="347649"/>
            <a:ext cx="10218292" cy="1464231"/>
          </a:xfrm>
          <a:prstGeom prst="round2DiagRect">
            <a:avLst/>
          </a:prstGeom>
          <a:solidFill>
            <a:srgbClr val="D9ED92"/>
          </a:solidFill>
          <a:ln w="57150">
            <a:solidFill>
              <a:srgbClr val="52B69A"/>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Trong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dẫn</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nhiệt</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kém</a:t>
            </a:r>
            <a:r>
              <a:rPr kumimoji="0" lang="en-US" alt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Arrow: Right 38"/>
          <p:cNvSpPr/>
          <p:nvPr/>
        </p:nvSpPr>
        <p:spPr>
          <a:xfrm rot="16200000">
            <a:off x="11187488" y="5913292"/>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Graphic 40"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257825" y="6038137"/>
            <a:ext cx="397254" cy="397254"/>
          </a:xfrm>
          <a:prstGeom prst="rect">
            <a:avLst/>
          </a:prstGeom>
        </p:spPr>
      </p:pic>
      <p:pic>
        <p:nvPicPr>
          <p:cNvPr id="42" name="Graphic 41"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881767" y="6038137"/>
            <a:ext cx="397254" cy="397254"/>
          </a:xfrm>
          <a:prstGeom prst="rect">
            <a:avLst/>
          </a:prstGeom>
        </p:spPr>
      </p:pic>
      <p:pic>
        <p:nvPicPr>
          <p:cNvPr id="43" name="Graphic 42"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0493704" y="6038137"/>
            <a:ext cx="397254" cy="397254"/>
          </a:xfrm>
          <a:prstGeom prst="rect">
            <a:avLst/>
          </a:prstGeom>
        </p:spPr>
      </p:pic>
      <p:grpSp>
        <p:nvGrpSpPr>
          <p:cNvPr id="7" name="Group 6"/>
          <p:cNvGrpSpPr/>
          <p:nvPr/>
        </p:nvGrpSpPr>
        <p:grpSpPr>
          <a:xfrm>
            <a:off x="1679768" y="1944541"/>
            <a:ext cx="9343231" cy="1262000"/>
            <a:chOff x="1679768" y="1944541"/>
            <a:chExt cx="9343231" cy="1262000"/>
          </a:xfrm>
        </p:grpSpPr>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768" y="1944541"/>
              <a:ext cx="9343231" cy="1262000"/>
            </a:xfrm>
            <a:prstGeom prst="rect">
              <a:avLst/>
            </a:prstGeom>
          </p:spPr>
        </p:pic>
        <p:sp>
          <p:nvSpPr>
            <p:cNvPr id="60" name="Rectangle: Rounded Corners 8"/>
            <p:cNvSpPr/>
            <p:nvPr/>
          </p:nvSpPr>
          <p:spPr>
            <a:xfrm>
              <a:off x="2634019" y="2006621"/>
              <a:ext cx="8321545" cy="111238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Thìa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inox</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8" name="Group 7"/>
          <p:cNvGrpSpPr/>
          <p:nvPr/>
        </p:nvGrpSpPr>
        <p:grpSpPr>
          <a:xfrm>
            <a:off x="1679767" y="3300847"/>
            <a:ext cx="9343231" cy="1274620"/>
            <a:chOff x="1679767" y="3300847"/>
            <a:chExt cx="9343231" cy="1274620"/>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767" y="3300847"/>
              <a:ext cx="9343231" cy="1274620"/>
            </a:xfrm>
            <a:prstGeom prst="rect">
              <a:avLst/>
            </a:prstGeom>
          </p:spPr>
        </p:pic>
        <p:sp>
          <p:nvSpPr>
            <p:cNvPr id="61" name="Rectangle: Rounded Corners 66"/>
            <p:cNvSpPr/>
            <p:nvPr/>
          </p:nvSpPr>
          <p:spPr>
            <a:xfrm>
              <a:off x="2634019" y="3373085"/>
              <a:ext cx="8338781" cy="1136834"/>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Nồi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gang</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9" name="Group 8"/>
          <p:cNvGrpSpPr/>
          <p:nvPr/>
        </p:nvGrpSpPr>
        <p:grpSpPr>
          <a:xfrm>
            <a:off x="1665231" y="4802434"/>
            <a:ext cx="9357767" cy="1262000"/>
            <a:chOff x="1665231" y="4802434"/>
            <a:chExt cx="9357767" cy="1262000"/>
          </a:xfrm>
        </p:grpSpPr>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231" y="4802434"/>
              <a:ext cx="9357767" cy="1262000"/>
            </a:xfrm>
            <a:prstGeom prst="rect">
              <a:avLst/>
            </a:prstGeom>
          </p:spPr>
        </p:pic>
        <p:sp>
          <p:nvSpPr>
            <p:cNvPr id="62" name="Rectangle: Rounded Corners 67"/>
            <p:cNvSpPr/>
            <p:nvPr/>
          </p:nvSpPr>
          <p:spPr>
            <a:xfrm>
              <a:off x="2634020" y="4887825"/>
              <a:ext cx="8321544" cy="1093875"/>
            </a:xfrm>
            <a:prstGeom prst="roundRect">
              <a:avLst/>
            </a:prstGeom>
            <a:solidFill>
              <a:schemeClr val="bg1"/>
            </a:solidFill>
            <a:ln>
              <a:solidFill>
                <a:srgbClr val="80F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ct val="50000"/>
                </a:spcBef>
                <a:spcAft>
                  <a:spcPts val="0"/>
                </a:spcAft>
                <a:buClrTx/>
                <a:buSzTx/>
                <a:buFontTx/>
                <a:buNone/>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Đôi</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đũa</a:t>
              </a:r>
              <a:r>
                <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libri" panose="020F0502020204030204"/>
                  <a:ea typeface="+mn-ea"/>
                  <a:cs typeface="+mn-cs"/>
                </a:rPr>
                <a:t>tre</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pic>
        <p:nvPicPr>
          <p:cNvPr id="44" name="Picture 4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645591" y="4670304"/>
            <a:ext cx="1523181" cy="1136833"/>
          </a:xfrm>
          <a:prstGeom prst="rect">
            <a:avLst/>
          </a:prstGeom>
        </p:spPr>
      </p:pic>
      <p:sp>
        <p:nvSpPr>
          <p:cNvPr id="45" name="Rectangle 44"/>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129297" y="1927512"/>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129297" y="2523258"/>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Rectangle 49"/>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50"/>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Graphic 55" descr="Line arrow Straight"/>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64824" y="1407967"/>
            <a:ext cx="443345" cy="443345"/>
          </a:xfrm>
          <a:prstGeom prst="rect">
            <a:avLst/>
          </a:prstGeom>
        </p:spPr>
      </p:pic>
      <p:pic>
        <p:nvPicPr>
          <p:cNvPr id="57" name="Graphic 56" descr="Line arrow Straight"/>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378748" y="4982442"/>
            <a:ext cx="443345" cy="443345"/>
          </a:xfrm>
          <a:prstGeom prst="rect">
            <a:avLst/>
          </a:prstGeom>
        </p:spPr>
      </p:pic>
      <p:grpSp>
        <p:nvGrpSpPr>
          <p:cNvPr id="58" name="Group 57"/>
          <p:cNvGrpSpPr/>
          <p:nvPr/>
        </p:nvGrpSpPr>
        <p:grpSpPr>
          <a:xfrm>
            <a:off x="413314" y="518681"/>
            <a:ext cx="311797" cy="167984"/>
            <a:chOff x="2858712" y="1880751"/>
            <a:chExt cx="346363" cy="304800"/>
          </a:xfrm>
        </p:grpSpPr>
        <p:cxnSp>
          <p:nvCxnSpPr>
            <p:cNvPr id="59" name="Straight Connector 58"/>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6" name="TextBox 65"/>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7" name="TextBox 66"/>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68" name="TextBox 67"/>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0" name="TextBox 69"/>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14:presetBounceEnd="71000">
                                      <p:stCondLst>
                                        <p:cond delay="0"/>
                                      </p:stCondLst>
                                      <p:endCondLst>
                                        <p:cond evt="onNext" delay="0">
                                          <p:tgtEl>
                                            <p:sldTgt/>
                                          </p:tgtEl>
                                        </p:cond>
                                      </p:endCondLst>
                                      <p:childTnLst>
                                        <p:animMotion origin="layout" path="M 0 0 L 0 -0.25 E" pathEditMode="relative" ptsTypes="" p14:bounceEnd="71000">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0"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6" dur="2000" fill="hold"/>
                                            <p:tgtEl>
                                              <p:spTgt spid="39"/>
                                            </p:tgtEl>
                                            <p:attrNameLst>
                                              <p:attrName>ppt_x</p:attrName>
                                              <p:attrName>ppt_y</p:attrName>
                                            </p:attrNameLst>
                                          </p:cBhvr>
                                        </p:animMotion>
                                      </p:childTnLst>
                                    </p:cTn>
                                  </p:par>
                                  <p:par>
                                    <p:cTn id="7" presetID="49" presetClass="entr" presetSubtype="0" repeatCount="indefinite" decel="100000" fill="hold" nodeType="withEffect">
                                      <p:stCondLst>
                                        <p:cond delay="0"/>
                                      </p:stCondLst>
                                      <p:endCondLst>
                                        <p:cond evt="onNext" delay="0">
                                          <p:tgtEl>
                                            <p:sldTgt/>
                                          </p:tgtEl>
                                        </p:cond>
                                      </p:endCondLst>
                                      <p:childTnLst>
                                        <p:set>
                                          <p:cBhvr>
                                            <p:cTn id="8" dur="1" fill="hold">
                                              <p:stCondLst>
                                                <p:cond delay="0"/>
                                              </p:stCondLst>
                                            </p:cTn>
                                            <p:tgtEl>
                                              <p:spTgt spid="43"/>
                                            </p:tgtEl>
                                            <p:attrNameLst>
                                              <p:attrName>style.visibility</p:attrName>
                                            </p:attrNameLst>
                                          </p:cBhvr>
                                          <p:to>
                                            <p:strVal val="visible"/>
                                          </p:to>
                                        </p:set>
                                        <p:anim calcmode="lin" valueType="num">
                                          <p:cBhvr>
                                            <p:cTn id="9" dur="2000" fill="hold"/>
                                            <p:tgtEl>
                                              <p:spTgt spid="43"/>
                                            </p:tgtEl>
                                            <p:attrNameLst>
                                              <p:attrName>ppt_w</p:attrName>
                                            </p:attrNameLst>
                                          </p:cBhvr>
                                          <p:tavLst>
                                            <p:tav tm="0">
                                              <p:val>
                                                <p:fltVal val="0"/>
                                              </p:val>
                                            </p:tav>
                                            <p:tav tm="100000">
                                              <p:val>
                                                <p:strVal val="#ppt_w"/>
                                              </p:val>
                                            </p:tav>
                                          </p:tavLst>
                                        </p:anim>
                                        <p:anim calcmode="lin" valueType="num">
                                          <p:cBhvr>
                                            <p:cTn id="10" dur="2000" fill="hold"/>
                                            <p:tgtEl>
                                              <p:spTgt spid="43"/>
                                            </p:tgtEl>
                                            <p:attrNameLst>
                                              <p:attrName>ppt_h</p:attrName>
                                            </p:attrNameLst>
                                          </p:cBhvr>
                                          <p:tavLst>
                                            <p:tav tm="0">
                                              <p:val>
                                                <p:fltVal val="0"/>
                                              </p:val>
                                            </p:tav>
                                            <p:tav tm="100000">
                                              <p:val>
                                                <p:strVal val="#ppt_h"/>
                                              </p:val>
                                            </p:tav>
                                          </p:tavLst>
                                        </p:anim>
                                        <p:anim calcmode="lin" valueType="num">
                                          <p:cBhvr>
                                            <p:cTn id="11" dur="2000" fill="hold"/>
                                            <p:tgtEl>
                                              <p:spTgt spid="43"/>
                                            </p:tgtEl>
                                            <p:attrNameLst>
                                              <p:attrName>style.rotation</p:attrName>
                                            </p:attrNameLst>
                                          </p:cBhvr>
                                          <p:tavLst>
                                            <p:tav tm="0">
                                              <p:val>
                                                <p:fltVal val="360"/>
                                              </p:val>
                                            </p:tav>
                                            <p:tav tm="100000">
                                              <p:val>
                                                <p:fltVal val="0"/>
                                              </p:val>
                                            </p:tav>
                                          </p:tavLst>
                                        </p:anim>
                                        <p:animEffect transition="in" filter="fade">
                                          <p:cBhvr>
                                            <p:cTn id="12" dur="2000"/>
                                            <p:tgtEl>
                                              <p:spTgt spid="43"/>
                                            </p:tgtEl>
                                          </p:cBhvr>
                                        </p:animEffect>
                                      </p:childTnLst>
                                    </p:cTn>
                                  </p:par>
                                  <p:par>
                                    <p:cTn id="13" presetID="49" presetClass="entr" presetSubtype="0" repeatCount="indefinite" decel="100000" fill="hold" nodeType="withEffect">
                                      <p:stCondLst>
                                        <p:cond delay="0"/>
                                      </p:stCondLst>
                                      <p:endCondLst>
                                        <p:cond evt="onNext" delay="0">
                                          <p:tgtEl>
                                            <p:sldTgt/>
                                          </p:tgtEl>
                                        </p:cond>
                                      </p:endCondLst>
                                      <p:childTnLst>
                                        <p:set>
                                          <p:cBhvr>
                                            <p:cTn id="14" dur="1" fill="hold">
                                              <p:stCondLst>
                                                <p:cond delay="0"/>
                                              </p:stCondLst>
                                            </p:cTn>
                                            <p:tgtEl>
                                              <p:spTgt spid="42"/>
                                            </p:tgtEl>
                                            <p:attrNameLst>
                                              <p:attrName>style.visibility</p:attrName>
                                            </p:attrNameLst>
                                          </p:cBhvr>
                                          <p:to>
                                            <p:strVal val="visible"/>
                                          </p:to>
                                        </p:set>
                                        <p:anim calcmode="lin" valueType="num">
                                          <p:cBhvr>
                                            <p:cTn id="15" dur="2000" fill="hold"/>
                                            <p:tgtEl>
                                              <p:spTgt spid="42"/>
                                            </p:tgtEl>
                                            <p:attrNameLst>
                                              <p:attrName>ppt_w</p:attrName>
                                            </p:attrNameLst>
                                          </p:cBhvr>
                                          <p:tavLst>
                                            <p:tav tm="0">
                                              <p:val>
                                                <p:fltVal val="0"/>
                                              </p:val>
                                            </p:tav>
                                            <p:tav tm="100000">
                                              <p:val>
                                                <p:strVal val="#ppt_w"/>
                                              </p:val>
                                            </p:tav>
                                          </p:tavLst>
                                        </p:anim>
                                        <p:anim calcmode="lin" valueType="num">
                                          <p:cBhvr>
                                            <p:cTn id="16" dur="2000" fill="hold"/>
                                            <p:tgtEl>
                                              <p:spTgt spid="42"/>
                                            </p:tgtEl>
                                            <p:attrNameLst>
                                              <p:attrName>ppt_h</p:attrName>
                                            </p:attrNameLst>
                                          </p:cBhvr>
                                          <p:tavLst>
                                            <p:tav tm="0">
                                              <p:val>
                                                <p:fltVal val="0"/>
                                              </p:val>
                                            </p:tav>
                                            <p:tav tm="100000">
                                              <p:val>
                                                <p:strVal val="#ppt_h"/>
                                              </p:val>
                                            </p:tav>
                                          </p:tavLst>
                                        </p:anim>
                                        <p:anim calcmode="lin" valueType="num">
                                          <p:cBhvr>
                                            <p:cTn id="17" dur="2000" fill="hold"/>
                                            <p:tgtEl>
                                              <p:spTgt spid="42"/>
                                            </p:tgtEl>
                                            <p:attrNameLst>
                                              <p:attrName>style.rotation</p:attrName>
                                            </p:attrNameLst>
                                          </p:cBhvr>
                                          <p:tavLst>
                                            <p:tav tm="0">
                                              <p:val>
                                                <p:fltVal val="360"/>
                                              </p:val>
                                            </p:tav>
                                            <p:tav tm="100000">
                                              <p:val>
                                                <p:fltVal val="0"/>
                                              </p:val>
                                            </p:tav>
                                          </p:tavLst>
                                        </p:anim>
                                        <p:animEffect transition="in" filter="fade">
                                          <p:cBhvr>
                                            <p:cTn id="18" dur="2000"/>
                                            <p:tgtEl>
                                              <p:spTgt spid="42"/>
                                            </p:tgtEl>
                                          </p:cBhvr>
                                        </p:animEffect>
                                      </p:childTnLst>
                                    </p:cTn>
                                  </p:par>
                                  <p:par>
                                    <p:cTn id="19" presetID="49" presetClass="entr" presetSubtype="0" repeatCount="indefinite" decel="100000" fill="hold" nodeType="withEffect">
                                      <p:stCondLst>
                                        <p:cond delay="0"/>
                                      </p:stCondLst>
                                      <p:endCondLst>
                                        <p:cond evt="onNext" delay="0">
                                          <p:tgtEl>
                                            <p:sldTgt/>
                                          </p:tgtEl>
                                        </p:cond>
                                      </p:endCondLst>
                                      <p:childTnLst>
                                        <p:set>
                                          <p:cBhvr>
                                            <p:cTn id="20" dur="1" fill="hold">
                                              <p:stCondLst>
                                                <p:cond delay="0"/>
                                              </p:stCondLst>
                                            </p:cTn>
                                            <p:tgtEl>
                                              <p:spTgt spid="41"/>
                                            </p:tgtEl>
                                            <p:attrNameLst>
                                              <p:attrName>style.visibility</p:attrName>
                                            </p:attrNameLst>
                                          </p:cBhvr>
                                          <p:to>
                                            <p:strVal val="visible"/>
                                          </p:to>
                                        </p:set>
                                        <p:anim calcmode="lin" valueType="num">
                                          <p:cBhvr>
                                            <p:cTn id="21" dur="2000" fill="hold"/>
                                            <p:tgtEl>
                                              <p:spTgt spid="41"/>
                                            </p:tgtEl>
                                            <p:attrNameLst>
                                              <p:attrName>ppt_w</p:attrName>
                                            </p:attrNameLst>
                                          </p:cBhvr>
                                          <p:tavLst>
                                            <p:tav tm="0">
                                              <p:val>
                                                <p:fltVal val="0"/>
                                              </p:val>
                                            </p:tav>
                                            <p:tav tm="100000">
                                              <p:val>
                                                <p:strVal val="#ppt_w"/>
                                              </p:val>
                                            </p:tav>
                                          </p:tavLst>
                                        </p:anim>
                                        <p:anim calcmode="lin" valueType="num">
                                          <p:cBhvr>
                                            <p:cTn id="22" dur="2000" fill="hold"/>
                                            <p:tgtEl>
                                              <p:spTgt spid="41"/>
                                            </p:tgtEl>
                                            <p:attrNameLst>
                                              <p:attrName>ppt_h</p:attrName>
                                            </p:attrNameLst>
                                          </p:cBhvr>
                                          <p:tavLst>
                                            <p:tav tm="0">
                                              <p:val>
                                                <p:fltVal val="0"/>
                                              </p:val>
                                            </p:tav>
                                            <p:tav tm="100000">
                                              <p:val>
                                                <p:strVal val="#ppt_h"/>
                                              </p:val>
                                            </p:tav>
                                          </p:tavLst>
                                        </p:anim>
                                        <p:anim calcmode="lin" valueType="num">
                                          <p:cBhvr>
                                            <p:cTn id="23" dur="2000" fill="hold"/>
                                            <p:tgtEl>
                                              <p:spTgt spid="41"/>
                                            </p:tgtEl>
                                            <p:attrNameLst>
                                              <p:attrName>style.rotation</p:attrName>
                                            </p:attrNameLst>
                                          </p:cBhvr>
                                          <p:tavLst>
                                            <p:tav tm="0">
                                              <p:val>
                                                <p:fltVal val="360"/>
                                              </p:val>
                                            </p:tav>
                                            <p:tav tm="100000">
                                              <p:val>
                                                <p:fltVal val="0"/>
                                              </p:val>
                                            </p:tav>
                                          </p:tavLst>
                                        </p:anim>
                                        <p:animEffect transition="in" filter="fade">
                                          <p:cBhvr>
                                            <p:cTn id="24" dur="20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80">
                                              <p:stCondLst>
                                                <p:cond delay="0"/>
                                              </p:stCondLst>
                                            </p:cTn>
                                            <p:tgtEl>
                                              <p:spTgt spid="44"/>
                                            </p:tgtEl>
                                          </p:cBhvr>
                                        </p:animEffect>
                                        <p:anim calcmode="lin" valueType="num">
                                          <p:cBhvr>
                                            <p:cTn id="3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5" dur="26">
                                              <p:stCondLst>
                                                <p:cond delay="650"/>
                                              </p:stCondLst>
                                            </p:cTn>
                                            <p:tgtEl>
                                              <p:spTgt spid="44"/>
                                            </p:tgtEl>
                                          </p:cBhvr>
                                          <p:to x="100000" y="60000"/>
                                        </p:animScale>
                                        <p:animScale>
                                          <p:cBhvr>
                                            <p:cTn id="36" dur="166" decel="50000">
                                              <p:stCondLst>
                                                <p:cond delay="676"/>
                                              </p:stCondLst>
                                            </p:cTn>
                                            <p:tgtEl>
                                              <p:spTgt spid="44"/>
                                            </p:tgtEl>
                                          </p:cBhvr>
                                          <p:to x="100000" y="100000"/>
                                        </p:animScale>
                                        <p:animScale>
                                          <p:cBhvr>
                                            <p:cTn id="37" dur="26">
                                              <p:stCondLst>
                                                <p:cond delay="1312"/>
                                              </p:stCondLst>
                                            </p:cTn>
                                            <p:tgtEl>
                                              <p:spTgt spid="44"/>
                                            </p:tgtEl>
                                          </p:cBhvr>
                                          <p:to x="100000" y="80000"/>
                                        </p:animScale>
                                        <p:animScale>
                                          <p:cBhvr>
                                            <p:cTn id="38" dur="166" decel="50000">
                                              <p:stCondLst>
                                                <p:cond delay="1338"/>
                                              </p:stCondLst>
                                            </p:cTn>
                                            <p:tgtEl>
                                              <p:spTgt spid="44"/>
                                            </p:tgtEl>
                                          </p:cBhvr>
                                          <p:to x="100000" y="100000"/>
                                        </p:animScale>
                                        <p:animScale>
                                          <p:cBhvr>
                                            <p:cTn id="39" dur="26">
                                              <p:stCondLst>
                                                <p:cond delay="1642"/>
                                              </p:stCondLst>
                                            </p:cTn>
                                            <p:tgtEl>
                                              <p:spTgt spid="44"/>
                                            </p:tgtEl>
                                          </p:cBhvr>
                                          <p:to x="100000" y="90000"/>
                                        </p:animScale>
                                        <p:animScale>
                                          <p:cBhvr>
                                            <p:cTn id="40" dur="166" decel="50000">
                                              <p:stCondLst>
                                                <p:cond delay="1668"/>
                                              </p:stCondLst>
                                            </p:cTn>
                                            <p:tgtEl>
                                              <p:spTgt spid="44"/>
                                            </p:tgtEl>
                                          </p:cBhvr>
                                          <p:to x="100000" y="100000"/>
                                        </p:animScale>
                                        <p:animScale>
                                          <p:cBhvr>
                                            <p:cTn id="41" dur="26">
                                              <p:stCondLst>
                                                <p:cond delay="1808"/>
                                              </p:stCondLst>
                                            </p:cTn>
                                            <p:tgtEl>
                                              <p:spTgt spid="44"/>
                                            </p:tgtEl>
                                          </p:cBhvr>
                                          <p:to x="100000" y="95000"/>
                                        </p:animScale>
                                        <p:animScale>
                                          <p:cBhvr>
                                            <p:cTn id="42" dur="166" decel="50000">
                                              <p:stCondLst>
                                                <p:cond delay="1834"/>
                                              </p:stCondLst>
                                            </p:cTn>
                                            <p:tgtEl>
                                              <p:spTgt spid="4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10"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7364" y="401781"/>
            <a:ext cx="11111345" cy="605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Giáo vi</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18791" y="1499251"/>
            <a:ext cx="397254" cy="397254"/>
          </a:xfrm>
          <a:prstGeom prst="rect">
            <a:avLst/>
          </a:prstGeom>
        </p:spPr>
      </p:pic>
      <p:sp>
        <p:nvSpPr>
          <p:cNvPr id="14" name="TextBox 13"/>
          <p:cNvSpPr txBox="1"/>
          <p:nvPr/>
        </p:nvSpPr>
        <p:spPr>
          <a:xfrm>
            <a:off x="554183" y="0"/>
            <a:ext cx="864339" cy="11079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rPr>
              <a:t>…</a:t>
            </a:r>
            <a:endParaRPr kumimoji="0" lang="en-US" sz="6600" b="0" i="0" u="none" strike="noStrike" kern="1200" cap="none" spc="0" normalizeH="0" baseline="0" noProof="0" dirty="0">
              <a:ln>
                <a:noFill/>
              </a:ln>
              <a:solidFill>
                <a:prstClr val="white"/>
              </a:solidFill>
              <a:effectLst/>
              <a:uLnTx/>
              <a:uFillTx/>
              <a:latin typeface="Berlin Sans FB Demi" panose="020E0802020502020306" pitchFamily="34" charset="0"/>
              <a:ea typeface="+mn-ea"/>
              <a:cs typeface="+mn-cs"/>
            </a:endParaRPr>
          </a:p>
        </p:txBody>
      </p:sp>
      <p:sp>
        <p:nvSpPr>
          <p:cNvPr id="17" name="TextBox 16"/>
          <p:cNvSpPr txBox="1"/>
          <p:nvPr/>
        </p:nvSpPr>
        <p:spPr>
          <a:xfrm>
            <a:off x="6374001" y="2517974"/>
            <a:ext cx="14350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 * * * *</a:t>
            </a:r>
            <a:endPar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endParaRPr>
          </a:p>
        </p:txBody>
      </p:sp>
      <p:pic>
        <p:nvPicPr>
          <p:cNvPr id="19" name="Graphic 18"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16254" y="5635091"/>
            <a:ext cx="397254" cy="397254"/>
          </a:xfrm>
          <a:prstGeom prst="rect">
            <a:avLst/>
          </a:prstGeom>
        </p:spPr>
      </p:pic>
      <p:pic>
        <p:nvPicPr>
          <p:cNvPr id="20" name="Graphic 19"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740196" y="5635091"/>
            <a:ext cx="397254" cy="397254"/>
          </a:xfrm>
          <a:prstGeom prst="rect">
            <a:avLst/>
          </a:prstGeom>
        </p:spPr>
      </p:pic>
      <p:pic>
        <p:nvPicPr>
          <p:cNvPr id="21" name="Graphic 20"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6352133" y="5635091"/>
            <a:ext cx="397254" cy="397254"/>
          </a:xfrm>
          <a:prstGeom prst="rect">
            <a:avLst/>
          </a:prstGeom>
        </p:spPr>
      </p:pic>
      <p:pic>
        <p:nvPicPr>
          <p:cNvPr id="22" name="Graphic 21"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104181" y="5635091"/>
            <a:ext cx="397254" cy="397254"/>
          </a:xfrm>
          <a:prstGeom prst="rect">
            <a:avLst/>
          </a:prstGeom>
        </p:spPr>
      </p:pic>
      <p:sp>
        <p:nvSpPr>
          <p:cNvPr id="23" name="TextBox 22"/>
          <p:cNvSpPr txBox="1"/>
          <p:nvPr/>
        </p:nvSpPr>
        <p:spPr>
          <a:xfrm>
            <a:off x="11078974" y="997527"/>
            <a:ext cx="615553" cy="1528624"/>
          </a:xfrm>
          <a:prstGeom prst="rect">
            <a:avLst/>
          </a:prstGeom>
          <a:noFill/>
        </p:spPr>
        <p:txBody>
          <a:bodyPr vert="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rPr>
              <a:t>********</a:t>
            </a:r>
            <a:endParaRPr kumimoji="0" lang="en-US" sz="2800" b="0" i="0" u="none" strike="noStrike" kern="1200" cap="none" spc="0" normalizeH="0" baseline="0" noProof="0" dirty="0">
              <a:ln>
                <a:noFill/>
              </a:ln>
              <a:solidFill>
                <a:prstClr val="white"/>
              </a:solidFill>
              <a:effectLst/>
              <a:uLnTx/>
              <a:uFillTx/>
              <a:latin typeface="Bernard MT Condensed" panose="02050806060905020404" pitchFamily="18" charset="0"/>
              <a:ea typeface="+mn-ea"/>
              <a:cs typeface="+mn-cs"/>
            </a:endParaRPr>
          </a:p>
        </p:txBody>
      </p:sp>
      <p:sp>
        <p:nvSpPr>
          <p:cNvPr id="24" name="Arrow: Right 23"/>
          <p:cNvSpPr/>
          <p:nvPr/>
        </p:nvSpPr>
        <p:spPr>
          <a:xfrm>
            <a:off x="7547551" y="1132976"/>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Right 26"/>
          <p:cNvSpPr/>
          <p:nvPr/>
        </p:nvSpPr>
        <p:spPr>
          <a:xfrm rot="16200000">
            <a:off x="460992" y="5596377"/>
            <a:ext cx="651164" cy="28401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5503" y="4414722"/>
            <a:ext cx="3022548" cy="2041496"/>
          </a:xfrm>
          <a:prstGeom prst="rect">
            <a:avLst/>
          </a:prstGeom>
        </p:spPr>
      </p:pic>
      <p:pic>
        <p:nvPicPr>
          <p:cNvPr id="30" name="Picture 29"/>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t="1" r="55441" b="41224"/>
          <a:stretch>
            <a:fillRect/>
          </a:stretch>
        </p:blipFill>
        <p:spPr>
          <a:xfrm>
            <a:off x="382368" y="997527"/>
            <a:ext cx="2944837" cy="2587283"/>
          </a:xfrm>
          <a:prstGeom prst="rect">
            <a:avLst/>
          </a:prstGeom>
        </p:spPr>
      </p:pic>
      <p:pic>
        <p:nvPicPr>
          <p:cNvPr id="31" name="Picture 30"/>
          <p:cNvPicPr>
            <a:picLocks noChangeAspect="1"/>
          </p:cNvPicPr>
          <p:nvPr/>
        </p:nvPicPr>
        <p:blipFill rotWithShape="1">
          <a:blip r:embed="rId4">
            <a:duotone>
              <a:prstClr val="black"/>
              <a:schemeClr val="accent5">
                <a:tint val="45000"/>
                <a:satMod val="400000"/>
              </a:schemeClr>
            </a:duotone>
            <a:extLst>
              <a:ext uri="{28A0092B-C50C-407E-A947-70E740481C1C}">
                <a14:useLocalDpi xmlns:a14="http://schemas.microsoft.com/office/drawing/2010/main" val="0"/>
              </a:ext>
            </a:extLst>
          </a:blip>
          <a:srcRect l="48626"/>
          <a:stretch>
            <a:fillRect/>
          </a:stretch>
        </p:blipFill>
        <p:spPr>
          <a:xfrm>
            <a:off x="8447997" y="2526151"/>
            <a:ext cx="3050712" cy="3955310"/>
          </a:xfrm>
          <a:prstGeom prst="rect">
            <a:avLst/>
          </a:prstGeom>
        </p:spPr>
      </p:pic>
      <p:pic>
        <p:nvPicPr>
          <p:cNvPr id="36" name="Picture 35" descr="A picture containing text, clipart&#10;&#10;Description automatically generat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4025" y="1005520"/>
            <a:ext cx="2117919" cy="1912545"/>
          </a:xfrm>
          <a:prstGeom prst="rect">
            <a:avLst/>
          </a:prstGeom>
        </p:spPr>
      </p:pic>
      <p:sp>
        <p:nvSpPr>
          <p:cNvPr id="9" name="Rectangle 8"/>
          <p:cNvSpPr/>
          <p:nvPr/>
        </p:nvSpPr>
        <p:spPr>
          <a:xfrm>
            <a:off x="392360" y="401781"/>
            <a:ext cx="11111345"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646" y="-940890"/>
            <a:ext cx="4893712" cy="4295014"/>
          </a:xfrm>
          <a:prstGeom prst="rect">
            <a:avLst/>
          </a:prstGeom>
        </p:spPr>
      </p:pic>
      <p:pic>
        <p:nvPicPr>
          <p:cNvPr id="2" name="Picture 1"/>
          <p:cNvPicPr>
            <a:picLocks noChangeAspect="1"/>
          </p:cNvPicPr>
          <p:nvPr/>
        </p:nvPicPr>
        <p:blipFill>
          <a:blip r:embed="rId7"/>
          <a:stretch>
            <a:fillRect/>
          </a:stretch>
        </p:blipFill>
        <p:spPr>
          <a:xfrm>
            <a:off x="3641406" y="1157408"/>
            <a:ext cx="4413887" cy="1609483"/>
          </a:xfrm>
          <a:prstGeom prst="rect">
            <a:avLst/>
          </a:prstGeom>
        </p:spPr>
      </p:pic>
      <p:pic>
        <p:nvPicPr>
          <p:cNvPr id="5" name="Picture 4"/>
          <p:cNvPicPr>
            <a:picLocks noChangeAspect="1"/>
          </p:cNvPicPr>
          <p:nvPr/>
        </p:nvPicPr>
        <p:blipFill>
          <a:blip r:embed="rId8"/>
          <a:stretch>
            <a:fillRect/>
          </a:stretch>
        </p:blipFill>
        <p:spPr>
          <a:xfrm>
            <a:off x="1930917" y="2884442"/>
            <a:ext cx="8577815" cy="2517866"/>
          </a:xfrm>
          <a:prstGeom prst="rect">
            <a:avLst/>
          </a:prstGeom>
        </p:spPr>
      </p:pic>
      <p:pic>
        <p:nvPicPr>
          <p:cNvPr id="8" name="Picture 7"/>
          <p:cNvPicPr>
            <a:picLocks noChangeAspect="1"/>
          </p:cNvPicPr>
          <p:nvPr/>
        </p:nvPicPr>
        <p:blipFill>
          <a:blip r:embed="rId9"/>
          <a:stretch>
            <a:fillRect/>
          </a:stretch>
        </p:blipFill>
        <p:spPr>
          <a:xfrm>
            <a:off x="1907962" y="2370544"/>
            <a:ext cx="1975275" cy="859611"/>
          </a:xfrm>
          <a:prstGeom prst="rect">
            <a:avLst/>
          </a:prstGeom>
        </p:spPr>
      </p:pic>
      <p:sp>
        <p:nvSpPr>
          <p:cNvPr id="4" name="TextBox 3"/>
          <p:cNvSpPr txBox="1"/>
          <p:nvPr/>
        </p:nvSpPr>
        <p:spPr>
          <a:xfrm>
            <a:off x="5391150" y="5019675"/>
            <a:ext cx="1952625" cy="646331"/>
          </a:xfrm>
          <a:prstGeom prst="rect">
            <a:avLst/>
          </a:prstGeom>
          <a:noFill/>
        </p:spPr>
        <p:txBody>
          <a:bodyPr wrap="square" rtlCol="0">
            <a:spAutoFit/>
          </a:bodyPr>
          <a:lstStyle/>
          <a:p>
            <a:r>
              <a:rPr lang="en-US" sz="3600" b="1" dirty="0">
                <a:solidFill>
                  <a:srgbClr val="002060"/>
                </a:solidFill>
              </a:rPr>
              <a:t>(</a:t>
            </a:r>
            <a:r>
              <a:rPr lang="en-US" sz="3600" b="1" dirty="0" err="1">
                <a:solidFill>
                  <a:srgbClr val="002060"/>
                </a:solidFill>
              </a:rPr>
              <a:t>Tiết</a:t>
            </a:r>
            <a:r>
              <a:rPr lang="en-US" sz="3600" b="1" dirty="0">
                <a:solidFill>
                  <a:srgbClr val="002060"/>
                </a:solidFill>
              </a:rPr>
              <a:t> 2)</a:t>
            </a:r>
            <a:endParaRPr lang="en-US" sz="3600" b="1" dirty="0">
              <a:solidFill>
                <a:srgbClr val="00206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14:presetBounceEnd="55000">
                                      <p:stCondLst>
                                        <p:cond delay="0"/>
                                      </p:stCondLst>
                                      <p:endCondLst>
                                        <p:cond evt="onNext" delay="0">
                                          <p:tgtEl>
                                            <p:sldTgt/>
                                          </p:tgtEl>
                                        </p:cond>
                                      </p:endCondLst>
                                      <p:childTnLst>
                                        <p:animMotion origin="layout" path="M -0.01523 3.7037E-7 L 0.23477 3.7037E-7 " pathEditMode="relative" rAng="0" ptsTypes="AA" p14:bounceEnd="55000">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14:presetBounceEnd="60000">
                                      <p:stCondLst>
                                        <p:cond delay="0"/>
                                      </p:stCondLst>
                                      <p:endCondLst>
                                        <p:cond evt="onNext" delay="0">
                                          <p:tgtEl>
                                            <p:sldTgt/>
                                          </p:tgtEl>
                                        </p:cond>
                                      </p:endCondLst>
                                      <p:childTnLst>
                                        <p:animMotion origin="layout" path="M 0 0 L 0 -0.25 E" pathEditMode="relative" ptsTypes="" p14:bounceEnd="60000">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0"/>
                                      </p:stCondLst>
                                      <p:endCondLst>
                                        <p:cond evt="onNext" delay="0">
                                          <p:tgtEl>
                                            <p:sldTgt/>
                                          </p:tgtEl>
                                        </p:cond>
                                      </p:endCondLst>
                                      <p:childTnLst>
                                        <p:animMotion origin="layout" path="M -0.01523 3.7037E-7 L 0.23477 3.7037E-7 " pathEditMode="relative" rAng="0" ptsTypes="AA">
                                          <p:cBhvr>
                                            <p:cTn id="6" dur="2000" fill="hold"/>
                                            <p:tgtEl>
                                              <p:spTgt spid="24"/>
                                            </p:tgtEl>
                                            <p:attrNameLst>
                                              <p:attrName>ppt_x</p:attrName>
                                              <p:attrName>ppt_y</p:attrName>
                                            </p:attrNameLst>
                                          </p:cBhvr>
                                          <p:rCtr x="12500" y="0"/>
                                        </p:animMotion>
                                      </p:childTnLst>
                                    </p:cTn>
                                  </p:par>
                                  <p:par>
                                    <p:cTn id="7" presetID="64" presetClass="path" presetSubtype="0" repeatCount="indefinite" accel="50000" grpId="0" nodeType="withEffect">
                                      <p:stCondLst>
                                        <p:cond delay="0"/>
                                      </p:stCondLst>
                                      <p:endCondLst>
                                        <p:cond evt="onNext" delay="0">
                                          <p:tgtEl>
                                            <p:sldTgt/>
                                          </p:tgtEl>
                                        </p:cond>
                                      </p:endCondLst>
                                      <p:childTnLst>
                                        <p:animMotion origin="layout" path="M 0 0 L 0 -0.25 E" pathEditMode="relative" ptsTypes="">
                                          <p:cBhvr>
                                            <p:cTn id="8" dur="2000" fill="hold"/>
                                            <p:tgtEl>
                                              <p:spTgt spid="27"/>
                                            </p:tgtEl>
                                            <p:attrNameLst>
                                              <p:attrName>ppt_x</p:attrName>
                                              <p:attrName>ppt_y</p:attrName>
                                            </p:attrNameLst>
                                          </p:cBhvr>
                                        </p:animMotion>
                                      </p:childTnLst>
                                    </p:cTn>
                                  </p:par>
                                  <p:par>
                                    <p:cTn id="9" presetID="49" presetClass="entr" presetSubtype="0" repeatCount="indefinite" decel="100000" fill="hold" nodeType="withEffect">
                                      <p:stCondLst>
                                        <p:cond delay="0"/>
                                      </p:stCondLst>
                                      <p:endCondLst>
                                        <p:cond evt="onNext" delay="0">
                                          <p:tgtEl>
                                            <p:sldTgt/>
                                          </p:tgtEl>
                                        </p:cond>
                                      </p:endCondLst>
                                      <p:childTnLst>
                                        <p:set>
                                          <p:cBhvr>
                                            <p:cTn id="10" dur="1" fill="hold">
                                              <p:stCondLst>
                                                <p:cond delay="0"/>
                                              </p:stCondLst>
                                            </p:cTn>
                                            <p:tgtEl>
                                              <p:spTgt spid="21"/>
                                            </p:tgtEl>
                                            <p:attrNameLst>
                                              <p:attrName>style.visibility</p:attrName>
                                            </p:attrNameLst>
                                          </p:cBhvr>
                                          <p:to>
                                            <p:strVal val="visible"/>
                                          </p:to>
                                        </p:set>
                                        <p:anim calcmode="lin" valueType="num">
                                          <p:cBhvr>
                                            <p:cTn id="11" dur="2000" fill="hold"/>
                                            <p:tgtEl>
                                              <p:spTgt spid="21"/>
                                            </p:tgtEl>
                                            <p:attrNameLst>
                                              <p:attrName>ppt_w</p:attrName>
                                            </p:attrNameLst>
                                          </p:cBhvr>
                                          <p:tavLst>
                                            <p:tav tm="0">
                                              <p:val>
                                                <p:fltVal val="0"/>
                                              </p:val>
                                            </p:tav>
                                            <p:tav tm="100000">
                                              <p:val>
                                                <p:strVal val="#ppt_w"/>
                                              </p:val>
                                            </p:tav>
                                          </p:tavLst>
                                        </p:anim>
                                        <p:anim calcmode="lin" valueType="num">
                                          <p:cBhvr>
                                            <p:cTn id="12" dur="2000" fill="hold"/>
                                            <p:tgtEl>
                                              <p:spTgt spid="21"/>
                                            </p:tgtEl>
                                            <p:attrNameLst>
                                              <p:attrName>ppt_h</p:attrName>
                                            </p:attrNameLst>
                                          </p:cBhvr>
                                          <p:tavLst>
                                            <p:tav tm="0">
                                              <p:val>
                                                <p:fltVal val="0"/>
                                              </p:val>
                                            </p:tav>
                                            <p:tav tm="100000">
                                              <p:val>
                                                <p:strVal val="#ppt_h"/>
                                              </p:val>
                                            </p:tav>
                                          </p:tavLst>
                                        </p:anim>
                                        <p:anim calcmode="lin" valueType="num">
                                          <p:cBhvr>
                                            <p:cTn id="13" dur="2000" fill="hold"/>
                                            <p:tgtEl>
                                              <p:spTgt spid="21"/>
                                            </p:tgtEl>
                                            <p:attrNameLst>
                                              <p:attrName>style.rotation</p:attrName>
                                            </p:attrNameLst>
                                          </p:cBhvr>
                                          <p:tavLst>
                                            <p:tav tm="0">
                                              <p:val>
                                                <p:fltVal val="360"/>
                                              </p:val>
                                            </p:tav>
                                            <p:tav tm="100000">
                                              <p:val>
                                                <p:fltVal val="0"/>
                                              </p:val>
                                            </p:tav>
                                          </p:tavLst>
                                        </p:anim>
                                        <p:animEffect transition="in" filter="fade">
                                          <p:cBhvr>
                                            <p:cTn id="14" dur="2000"/>
                                            <p:tgtEl>
                                              <p:spTgt spid="21"/>
                                            </p:tgtEl>
                                          </p:cBhvr>
                                        </p:animEffect>
                                      </p:childTnLst>
                                    </p:cTn>
                                  </p:par>
                                  <p:par>
                                    <p:cTn id="15" presetID="49" presetClass="entr" presetSubtype="0" repeatCount="indefinite" decel="100000" fill="hold" nodeType="withEffect">
                                      <p:stCondLst>
                                        <p:cond delay="0"/>
                                      </p:stCondLst>
                                      <p:endCondLst>
                                        <p:cond evt="onNext" delay="0">
                                          <p:tgtEl>
                                            <p:sldTgt/>
                                          </p:tgtEl>
                                        </p:cond>
                                      </p:endCondLst>
                                      <p:childTnLst>
                                        <p:set>
                                          <p:cBhvr>
                                            <p:cTn id="16" dur="1" fill="hold">
                                              <p:stCondLst>
                                                <p:cond delay="0"/>
                                              </p:stCondLst>
                                            </p:cTn>
                                            <p:tgtEl>
                                              <p:spTgt spid="20"/>
                                            </p:tgtEl>
                                            <p:attrNameLst>
                                              <p:attrName>style.visibility</p:attrName>
                                            </p:attrNameLst>
                                          </p:cBhvr>
                                          <p:to>
                                            <p:strVal val="visible"/>
                                          </p:to>
                                        </p:set>
                                        <p:anim calcmode="lin" valueType="num">
                                          <p:cBhvr>
                                            <p:cTn id="17" dur="2000" fill="hold"/>
                                            <p:tgtEl>
                                              <p:spTgt spid="20"/>
                                            </p:tgtEl>
                                            <p:attrNameLst>
                                              <p:attrName>ppt_w</p:attrName>
                                            </p:attrNameLst>
                                          </p:cBhvr>
                                          <p:tavLst>
                                            <p:tav tm="0">
                                              <p:val>
                                                <p:fltVal val="0"/>
                                              </p:val>
                                            </p:tav>
                                            <p:tav tm="100000">
                                              <p:val>
                                                <p:strVal val="#ppt_w"/>
                                              </p:val>
                                            </p:tav>
                                          </p:tavLst>
                                        </p:anim>
                                        <p:anim calcmode="lin" valueType="num">
                                          <p:cBhvr>
                                            <p:cTn id="18" dur="2000" fill="hold"/>
                                            <p:tgtEl>
                                              <p:spTgt spid="20"/>
                                            </p:tgtEl>
                                            <p:attrNameLst>
                                              <p:attrName>ppt_h</p:attrName>
                                            </p:attrNameLst>
                                          </p:cBhvr>
                                          <p:tavLst>
                                            <p:tav tm="0">
                                              <p:val>
                                                <p:fltVal val="0"/>
                                              </p:val>
                                            </p:tav>
                                            <p:tav tm="100000">
                                              <p:val>
                                                <p:strVal val="#ppt_h"/>
                                              </p:val>
                                            </p:tav>
                                          </p:tavLst>
                                        </p:anim>
                                        <p:anim calcmode="lin" valueType="num">
                                          <p:cBhvr>
                                            <p:cTn id="19" dur="2000" fill="hold"/>
                                            <p:tgtEl>
                                              <p:spTgt spid="20"/>
                                            </p:tgtEl>
                                            <p:attrNameLst>
                                              <p:attrName>style.rotation</p:attrName>
                                            </p:attrNameLst>
                                          </p:cBhvr>
                                          <p:tavLst>
                                            <p:tav tm="0">
                                              <p:val>
                                                <p:fltVal val="360"/>
                                              </p:val>
                                            </p:tav>
                                            <p:tav tm="100000">
                                              <p:val>
                                                <p:fltVal val="0"/>
                                              </p:val>
                                            </p:tav>
                                          </p:tavLst>
                                        </p:anim>
                                        <p:animEffect transition="in" filter="fade">
                                          <p:cBhvr>
                                            <p:cTn id="20" dur="2000"/>
                                            <p:tgtEl>
                                              <p:spTgt spid="20"/>
                                            </p:tgtEl>
                                          </p:cBhvr>
                                        </p:animEffect>
                                      </p:childTnLst>
                                    </p:cTn>
                                  </p:par>
                                  <p:par>
                                    <p:cTn id="21" presetID="49" presetClass="entr" presetSubtype="0" repeatCount="indefinite" decel="100000" fill="hold" nodeType="withEffect">
                                      <p:stCondLst>
                                        <p:cond delay="0"/>
                                      </p:stCondLst>
                                      <p:endCondLst>
                                        <p:cond evt="onNext" delay="0">
                                          <p:tgtEl>
                                            <p:sldTgt/>
                                          </p:tgtEl>
                                        </p:cond>
                                      </p:endCondLst>
                                      <p:childTnLst>
                                        <p:set>
                                          <p:cBhvr>
                                            <p:cTn id="22" dur="1" fill="hold">
                                              <p:stCondLst>
                                                <p:cond delay="0"/>
                                              </p:stCondLst>
                                            </p:cTn>
                                            <p:tgtEl>
                                              <p:spTgt spid="19"/>
                                            </p:tgtEl>
                                            <p:attrNameLst>
                                              <p:attrName>style.visibility</p:attrName>
                                            </p:attrNameLst>
                                          </p:cBhvr>
                                          <p:to>
                                            <p:strVal val="visible"/>
                                          </p:to>
                                        </p:set>
                                        <p:anim calcmode="lin" valueType="num">
                                          <p:cBhvr>
                                            <p:cTn id="23" dur="2000" fill="hold"/>
                                            <p:tgtEl>
                                              <p:spTgt spid="19"/>
                                            </p:tgtEl>
                                            <p:attrNameLst>
                                              <p:attrName>ppt_w</p:attrName>
                                            </p:attrNameLst>
                                          </p:cBhvr>
                                          <p:tavLst>
                                            <p:tav tm="0">
                                              <p:val>
                                                <p:fltVal val="0"/>
                                              </p:val>
                                            </p:tav>
                                            <p:tav tm="100000">
                                              <p:val>
                                                <p:strVal val="#ppt_w"/>
                                              </p:val>
                                            </p:tav>
                                          </p:tavLst>
                                        </p:anim>
                                        <p:anim calcmode="lin" valueType="num">
                                          <p:cBhvr>
                                            <p:cTn id="24" dur="2000" fill="hold"/>
                                            <p:tgtEl>
                                              <p:spTgt spid="19"/>
                                            </p:tgtEl>
                                            <p:attrNameLst>
                                              <p:attrName>ppt_h</p:attrName>
                                            </p:attrNameLst>
                                          </p:cBhvr>
                                          <p:tavLst>
                                            <p:tav tm="0">
                                              <p:val>
                                                <p:fltVal val="0"/>
                                              </p:val>
                                            </p:tav>
                                            <p:tav tm="100000">
                                              <p:val>
                                                <p:strVal val="#ppt_h"/>
                                              </p:val>
                                            </p:tav>
                                          </p:tavLst>
                                        </p:anim>
                                        <p:anim calcmode="lin" valueType="num">
                                          <p:cBhvr>
                                            <p:cTn id="25" dur="2000" fill="hold"/>
                                            <p:tgtEl>
                                              <p:spTgt spid="19"/>
                                            </p:tgtEl>
                                            <p:attrNameLst>
                                              <p:attrName>style.rotation</p:attrName>
                                            </p:attrNameLst>
                                          </p:cBhvr>
                                          <p:tavLst>
                                            <p:tav tm="0">
                                              <p:val>
                                                <p:fltVal val="360"/>
                                              </p:val>
                                            </p:tav>
                                            <p:tav tm="100000">
                                              <p:val>
                                                <p:fltVal val="0"/>
                                              </p:val>
                                            </p:tav>
                                          </p:tavLst>
                                        </p:anim>
                                        <p:animEffect transition="in" filter="fade">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304800"/>
            <a:ext cx="10668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14443" y="404046"/>
            <a:ext cx="397254" cy="397254"/>
          </a:xfrm>
          <a:prstGeom prst="rect">
            <a:avLst/>
          </a:prstGeom>
        </p:spPr>
      </p:pic>
      <p:sp>
        <p:nvSpPr>
          <p:cNvPr id="11" name="Rectangle: Diagonal Corners Snipped 10"/>
          <p:cNvSpPr/>
          <p:nvPr/>
        </p:nvSpPr>
        <p:spPr>
          <a:xfrm>
            <a:off x="1791222" y="1951757"/>
            <a:ext cx="9113339" cy="4601443"/>
          </a:xfrm>
          <a:prstGeom prst="snip2Diag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782" y="2076222"/>
            <a:ext cx="1352167" cy="1913660"/>
          </a:xfrm>
          <a:prstGeom prst="rect">
            <a:avLst/>
          </a:prstGeom>
        </p:spPr>
      </p:pic>
      <p:pic>
        <p:nvPicPr>
          <p:cNvPr id="41" name="Picture 40"/>
          <p:cNvPicPr>
            <a:picLocks noChangeAspect="1"/>
          </p:cNvPicPr>
          <p:nvPr/>
        </p:nvPicPr>
        <p:blipFill rotWithShape="1">
          <a:blip r:embed="rId5">
            <a:duotone>
              <a:prstClr val="black"/>
              <a:schemeClr val="accent5">
                <a:tint val="45000"/>
                <a:satMod val="400000"/>
              </a:schemeClr>
            </a:duotone>
            <a:extLst>
              <a:ext uri="{28A0092B-C50C-407E-A947-70E740481C1C}">
                <a14:useLocalDpi xmlns:a14="http://schemas.microsoft.com/office/drawing/2010/main" val="0"/>
              </a:ext>
            </a:extLst>
          </a:blip>
          <a:srcRect r="45245"/>
          <a:stretch>
            <a:fillRect/>
          </a:stretch>
        </p:blipFill>
        <p:spPr>
          <a:xfrm>
            <a:off x="1194514" y="380999"/>
            <a:ext cx="3522099" cy="4284517"/>
          </a:xfrm>
          <a:prstGeom prst="rect">
            <a:avLst/>
          </a:prstGeom>
        </p:spPr>
      </p:pic>
      <p:sp>
        <p:nvSpPr>
          <p:cNvPr id="59" name="Rectangle 58"/>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Arrow: Down 60"/>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2" name="Group 61"/>
          <p:cNvGrpSpPr/>
          <p:nvPr/>
        </p:nvGrpSpPr>
        <p:grpSpPr>
          <a:xfrm>
            <a:off x="413314" y="518681"/>
            <a:ext cx="311797" cy="167984"/>
            <a:chOff x="2858712" y="1880751"/>
            <a:chExt cx="346363" cy="304800"/>
          </a:xfrm>
        </p:grpSpPr>
        <p:cxnSp>
          <p:nvCxnSpPr>
            <p:cNvPr id="63" name="Straight Connector 62"/>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Rectangle 65"/>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Rectangle 66"/>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67"/>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68"/>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3" name="Graphic 72" descr="Line arrow Straight"/>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4824" y="1407967"/>
            <a:ext cx="443345" cy="443345"/>
          </a:xfrm>
          <a:prstGeom prst="rect">
            <a:avLst/>
          </a:prstGeom>
        </p:spPr>
      </p:pic>
      <p:pic>
        <p:nvPicPr>
          <p:cNvPr id="74" name="Graphic 73" descr="Line arrow Straight"/>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378748" y="4982442"/>
            <a:ext cx="443345" cy="443345"/>
          </a:xfrm>
          <a:prstGeom prst="rect">
            <a:avLst/>
          </a:prstGeom>
        </p:spPr>
      </p:pic>
      <p:sp>
        <p:nvSpPr>
          <p:cNvPr id="75" name="TextBox 74"/>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6" name="TextBox 75"/>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7" name="TextBox 76"/>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8" name="TextBox 77"/>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79" name="TextBox 78"/>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pic>
        <p:nvPicPr>
          <p:cNvPr id="2" name="Picture 1"/>
          <p:cNvPicPr>
            <a:picLocks noChangeAspect="1"/>
          </p:cNvPicPr>
          <p:nvPr/>
        </p:nvPicPr>
        <p:blipFill>
          <a:blip r:embed="rId8"/>
          <a:stretch>
            <a:fillRect/>
          </a:stretch>
        </p:blipFill>
        <p:spPr>
          <a:xfrm>
            <a:off x="2936818" y="326006"/>
            <a:ext cx="7175614" cy="300558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6775" y="900546"/>
            <a:ext cx="10668000" cy="5652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1219200"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Close"/>
          <p:cNvPicPr>
            <a:picLocks noChangeAspect="1"/>
          </p:cNvPicPr>
          <p:nvPr/>
        </p:nvPicPr>
        <p:blipFill>
          <a:blip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314443" y="404046"/>
            <a:ext cx="397254" cy="397254"/>
          </a:xfrm>
          <a:prstGeom prst="rect">
            <a:avLst/>
          </a:prstGeom>
        </p:spPr>
      </p:pic>
      <p:sp>
        <p:nvSpPr>
          <p:cNvPr id="6" name="Rectangle 5"/>
          <p:cNvSpPr/>
          <p:nvPr/>
        </p:nvSpPr>
        <p:spPr>
          <a:xfrm>
            <a:off x="129297" y="304800"/>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129297" y="5933209"/>
            <a:ext cx="914400" cy="595746"/>
          </a:xfrm>
          <a:prstGeom prst="rect">
            <a:avLst/>
          </a:prstGeom>
          <a:solidFill>
            <a:srgbClr val="CAE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p:cNvSpPr/>
          <p:nvPr/>
        </p:nvSpPr>
        <p:spPr>
          <a:xfrm flipV="1">
            <a:off x="475729" y="6055301"/>
            <a:ext cx="249382" cy="351561"/>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31"/>
          <p:cNvGrpSpPr/>
          <p:nvPr/>
        </p:nvGrpSpPr>
        <p:grpSpPr>
          <a:xfrm>
            <a:off x="413314" y="518681"/>
            <a:ext cx="311797" cy="167984"/>
            <a:chOff x="2858712" y="1880751"/>
            <a:chExt cx="346363" cy="304800"/>
          </a:xfrm>
        </p:grpSpPr>
        <p:cxnSp>
          <p:nvCxnSpPr>
            <p:cNvPr id="28" name="Straight Connector 27"/>
            <p:cNvCxnSpPr/>
            <p:nvPr/>
          </p:nvCxnSpPr>
          <p:spPr>
            <a:xfrm>
              <a:off x="2858712" y="18807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58712" y="20331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58712" y="2185551"/>
              <a:ext cx="34636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rotWithShape="1">
          <a:blip r:embed="rId3">
            <a:duotone>
              <a:prstClr val="black"/>
              <a:schemeClr val="accent5">
                <a:tint val="45000"/>
                <a:satMod val="400000"/>
              </a:schemeClr>
            </a:duotone>
            <a:extLst>
              <a:ext uri="{28A0092B-C50C-407E-A947-70E740481C1C}">
                <a14:useLocalDpi xmlns:a14="http://schemas.microsoft.com/office/drawing/2010/main" val="0"/>
              </a:ext>
            </a:extLst>
          </a:blip>
          <a:srcRect r="45245"/>
          <a:stretch>
            <a:fillRect/>
          </a:stretch>
        </p:blipFill>
        <p:spPr>
          <a:xfrm>
            <a:off x="1168848" y="899041"/>
            <a:ext cx="3522099" cy="4284517"/>
          </a:xfrm>
          <a:prstGeom prst="rect">
            <a:avLst/>
          </a:prstGeom>
        </p:spPr>
      </p:pic>
      <p:sp>
        <p:nvSpPr>
          <p:cNvPr id="38" name="Rectangle 37"/>
          <p:cNvSpPr/>
          <p:nvPr/>
        </p:nvSpPr>
        <p:spPr>
          <a:xfrm>
            <a:off x="129297" y="1331766"/>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p:cNvSpPr/>
          <p:nvPr/>
        </p:nvSpPr>
        <p:spPr>
          <a:xfrm>
            <a:off x="129297" y="1927512"/>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p:cNvSpPr/>
          <p:nvPr/>
        </p:nvSpPr>
        <p:spPr>
          <a:xfrm>
            <a:off x="129297" y="2523258"/>
            <a:ext cx="914400" cy="595746"/>
          </a:xfrm>
          <a:prstGeom prst="rect">
            <a:avLst/>
          </a:prstGeom>
          <a:solidFill>
            <a:srgbClr val="B5E4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p:cNvSpPr/>
          <p:nvPr/>
        </p:nvSpPr>
        <p:spPr>
          <a:xfrm>
            <a:off x="129297" y="3714750"/>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p:cNvSpPr/>
          <p:nvPr/>
        </p:nvSpPr>
        <p:spPr>
          <a:xfrm>
            <a:off x="129297" y="3119004"/>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p:cNvSpPr/>
          <p:nvPr/>
        </p:nvSpPr>
        <p:spPr>
          <a:xfrm>
            <a:off x="129297" y="4906242"/>
            <a:ext cx="914400" cy="595746"/>
          </a:xfrm>
          <a:prstGeom prst="rect">
            <a:avLst/>
          </a:prstGeom>
          <a:solidFill>
            <a:srgbClr val="5FA8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129297" y="4310496"/>
            <a:ext cx="914400" cy="595746"/>
          </a:xfrm>
          <a:prstGeom prst="rect">
            <a:avLst/>
          </a:prstGeom>
          <a:solidFill>
            <a:srgbClr val="80FFD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Graphic 47" descr="Line arrow Straight"/>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824" y="1407967"/>
            <a:ext cx="443345" cy="443345"/>
          </a:xfrm>
          <a:prstGeom prst="rect">
            <a:avLst/>
          </a:prstGeom>
        </p:spPr>
      </p:pic>
      <p:pic>
        <p:nvPicPr>
          <p:cNvPr id="49" name="Graphic 48" descr="Line arrow Straight"/>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78748" y="4982442"/>
            <a:ext cx="443345" cy="443345"/>
          </a:xfrm>
          <a:prstGeom prst="rect">
            <a:avLst/>
          </a:prstGeom>
        </p:spPr>
      </p:pic>
      <p:sp>
        <p:nvSpPr>
          <p:cNvPr id="50" name="TextBox 49"/>
          <p:cNvSpPr txBox="1"/>
          <p:nvPr/>
        </p:nvSpPr>
        <p:spPr>
          <a:xfrm>
            <a:off x="393975" y="2076222"/>
            <a:ext cx="3850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01</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1" name="TextBox 50"/>
          <p:cNvSpPr txBox="1"/>
          <p:nvPr/>
        </p:nvSpPr>
        <p:spPr>
          <a:xfrm>
            <a:off x="393975" y="330084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03</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2" name="TextBox 51"/>
          <p:cNvSpPr txBox="1"/>
          <p:nvPr/>
        </p:nvSpPr>
        <p:spPr>
          <a:xfrm>
            <a:off x="378748" y="2671968"/>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02</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3" name="TextBox 52"/>
          <p:cNvSpPr txBox="1"/>
          <p:nvPr/>
        </p:nvSpPr>
        <p:spPr>
          <a:xfrm>
            <a:off x="393975" y="3827957"/>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04</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54" name="TextBox 53"/>
          <p:cNvSpPr txBox="1"/>
          <p:nvPr/>
        </p:nvSpPr>
        <p:spPr>
          <a:xfrm>
            <a:off x="378748" y="4423703"/>
            <a:ext cx="4122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rPr>
              <a:t>05</a:t>
            </a:r>
            <a:endParaRPr kumimoji="0" lang="en-US" sz="1800" b="0" i="0" u="none" strike="noStrike" kern="1200" cap="none" spc="0" normalizeH="0" baseline="0" noProof="0" dirty="0">
              <a:ln>
                <a:noFill/>
              </a:ln>
              <a:solidFill>
                <a:prstClr val="black"/>
              </a:solidFill>
              <a:effectLst/>
              <a:uLnTx/>
              <a:uFillTx/>
              <a:latin typeface="Bernard MT Condensed" panose="02050806060905020404" pitchFamily="18" charset="0"/>
              <a:ea typeface="+mn-ea"/>
              <a:cs typeface="+mn-cs"/>
            </a:endParaRPr>
          </a:p>
        </p:txBody>
      </p:sp>
      <p:sp>
        <p:nvSpPr>
          <p:cNvPr id="2" name="Snip Diagonal Corner Rectangle 6"/>
          <p:cNvSpPr/>
          <p:nvPr/>
        </p:nvSpPr>
        <p:spPr>
          <a:xfrm>
            <a:off x="2352674" y="1126842"/>
            <a:ext cx="6543675" cy="1384995"/>
          </a:xfrm>
          <a:prstGeom prst="snip2DiagRect">
            <a:avLst>
              <a:gd name="adj1" fmla="val 0"/>
              <a:gd name="adj2" fmla="val 0"/>
            </a:avLst>
          </a:prstGeom>
          <a:solidFill>
            <a:srgbClr val="80FFDB"/>
          </a:solidFill>
          <a:ln w="38100">
            <a:solidFill>
              <a:srgbClr val="51B69A"/>
            </a:solidFill>
            <a:prstDash val="dashDot"/>
          </a:ln>
        </p:spPr>
        <p:txBody>
          <a:bodyPr wrap="square">
            <a:spAutoFit/>
          </a:bodyPr>
          <a:lstStyle/>
          <a:p>
            <a:pPr algn="just"/>
            <a:r>
              <a:rPr lang="en-US" altLang="en-US" sz="4200" b="1" dirty="0">
                <a:latin typeface="Cambria" panose="02040503050406030204" pitchFamily="18" charset="0"/>
                <a:ea typeface="Cambria" panose="02040503050406030204" pitchFamily="18" charset="0"/>
                <a:cs typeface="Arial" panose="020B0604020202020204" pitchFamily="34" charset="0"/>
              </a:rPr>
              <a:t>2. </a:t>
            </a:r>
            <a:r>
              <a:rPr lang="en-US" altLang="en-US" sz="4200" b="1" dirty="0" err="1">
                <a:latin typeface="Cambria" panose="02040503050406030204" pitchFamily="18" charset="0"/>
                <a:ea typeface="Cambria" panose="02040503050406030204" pitchFamily="18" charset="0"/>
                <a:cs typeface="Arial" panose="020B0604020202020204" pitchFamily="34" charset="0"/>
              </a:rPr>
              <a:t>Ứng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dụng</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tính</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dẫn</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nhiệt</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của</a:t>
            </a:r>
            <a:r>
              <a:rPr lang="en-US" altLang="en-US" sz="4200" b="1" dirty="0">
                <a:latin typeface="Cambria" panose="02040503050406030204" pitchFamily="18" charset="0"/>
                <a:ea typeface="Cambria" panose="02040503050406030204" pitchFamily="18" charset="0"/>
                <a:cs typeface="Arial" panose="020B0604020202020204" pitchFamily="34" charset="0"/>
              </a:rPr>
              <a:t> </a:t>
            </a:r>
            <a:r>
              <a:rPr lang="en-US" altLang="en-US" sz="4200" b="1" dirty="0" err="1">
                <a:latin typeface="Cambria" panose="02040503050406030204" pitchFamily="18" charset="0"/>
                <a:ea typeface="Cambria" panose="02040503050406030204" pitchFamily="18" charset="0"/>
                <a:cs typeface="Arial" panose="020B0604020202020204" pitchFamily="34" charset="0"/>
              </a:rPr>
              <a:t>vật</a:t>
            </a:r>
            <a:r>
              <a:rPr lang="en-US" altLang="en-US" sz="4200" b="1" dirty="0">
                <a:latin typeface="Cambria" panose="02040503050406030204" pitchFamily="18" charset="0"/>
                <a:ea typeface="Cambria" panose="02040503050406030204" pitchFamily="18" charset="0"/>
                <a:cs typeface="Arial" panose="020B0604020202020204" pitchFamily="34" charset="0"/>
              </a:rPr>
              <a:t> </a:t>
            </a:r>
            <a:endParaRPr lang="en-US" altLang="en-US" sz="4200" dirty="0">
              <a:latin typeface="Cambria" panose="02040503050406030204" pitchFamily="18" charset="0"/>
              <a:ea typeface="Cambria" panose="02040503050406030204" pitchFamily="18" charset="0"/>
              <a:cs typeface="Arial" panose="020B0604020202020204" pitchFamily="34" charset="0"/>
            </a:endParaRPr>
          </a:p>
        </p:txBody>
      </p:sp>
      <p:pic>
        <p:nvPicPr>
          <p:cNvPr id="8" name="Picture 7" descr="A picture containing indoor, blender, bottle, vessel&#10;&#10;Description automatically generated"/>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44995" y="2446689"/>
            <a:ext cx="3920613" cy="3920613"/>
          </a:xfrm>
          <a:prstGeom prst="rect">
            <a:avLst/>
          </a:prstGeom>
        </p:spPr>
      </p:pic>
      <p:pic>
        <p:nvPicPr>
          <p:cNvPr id="9" name="Picture 8" descr="A picture containing cup, indoor, sitting, coffee&#10;&#10;Description automatically generated"/>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834663" y="4423703"/>
            <a:ext cx="2448197" cy="1658348"/>
          </a:xfrm>
          <a:prstGeom prst="rect">
            <a:avLst/>
          </a:prstGeom>
        </p:spPr>
      </p:pic>
      <p:pic>
        <p:nvPicPr>
          <p:cNvPr id="10" name="Picture 9" descr="A picture containing toy, doll&#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0841" y="1786167"/>
            <a:ext cx="2703843" cy="44529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8" name="Picture 7"/>
          <p:cNvPicPr>
            <a:picLocks noChangeAspect="1"/>
          </p:cNvPicPr>
          <p:nvPr/>
        </p:nvPicPr>
        <p:blipFill>
          <a:blip r:embed="rId1"/>
          <a:stretch>
            <a:fillRect/>
          </a:stretch>
        </p:blipFill>
        <p:spPr>
          <a:xfrm>
            <a:off x="476249" y="1824037"/>
            <a:ext cx="4715617" cy="29384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p:cNvSpPr txBox="1">
            <a:spLocks noChangeArrowheads="1"/>
          </p:cNvSpPr>
          <p:nvPr/>
        </p:nvSpPr>
        <p:spPr bwMode="auto">
          <a:xfrm>
            <a:off x="5524500" y="1527383"/>
            <a:ext cx="6153150" cy="1569660"/>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Arial" panose="020B0604020202020204" pitchFamily="34" charset="0"/>
              </a:rPr>
              <a:t>Bộ phận nào của nồi và chảo (Hình 2a) dẫn nhiệt kém, bộ phận nào dẫn nhiệt tốt?</a:t>
            </a:r>
            <a:endPar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p:cNvSpPr txBox="1"/>
          <p:nvPr/>
        </p:nvSpPr>
        <p:spPr>
          <a:xfrm>
            <a:off x="6397900" y="4053352"/>
            <a:ext cx="5555975" cy="1200329"/>
          </a:xfrm>
          <a:custGeom>
            <a:avLst/>
            <a:gdLst>
              <a:gd name="connsiteX0" fmla="*/ 0 w 5555975"/>
              <a:gd name="connsiteY0" fmla="*/ 0 h 1200329"/>
              <a:gd name="connsiteX1" fmla="*/ 5555975 w 5555975"/>
              <a:gd name="connsiteY1" fmla="*/ 0 h 1200329"/>
              <a:gd name="connsiteX2" fmla="*/ 5555975 w 5555975"/>
              <a:gd name="connsiteY2" fmla="*/ 1200329 h 1200329"/>
              <a:gd name="connsiteX3" fmla="*/ 0 w 5555975"/>
              <a:gd name="connsiteY3" fmla="*/ 1200329 h 1200329"/>
              <a:gd name="connsiteX4" fmla="*/ 0 w 5555975"/>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5975" h="1200329" fill="none" extrusionOk="0">
                <a:moveTo>
                  <a:pt x="0" y="0"/>
                </a:moveTo>
                <a:cubicBezTo>
                  <a:pt x="2558145" y="5222"/>
                  <a:pt x="3281506" y="24918"/>
                  <a:pt x="5555975" y="0"/>
                </a:cubicBezTo>
                <a:cubicBezTo>
                  <a:pt x="5622709" y="180425"/>
                  <a:pt x="5608992" y="1037242"/>
                  <a:pt x="5555975" y="1200329"/>
                </a:cubicBezTo>
                <a:cubicBezTo>
                  <a:pt x="4296724" y="1035568"/>
                  <a:pt x="2118340" y="1318479"/>
                  <a:pt x="0" y="1200329"/>
                </a:cubicBezTo>
                <a:cubicBezTo>
                  <a:pt x="40680" y="790633"/>
                  <a:pt x="-39089" y="241570"/>
                  <a:pt x="0" y="0"/>
                </a:cubicBezTo>
                <a:close/>
              </a:path>
              <a:path w="5555975" h="1200329" stroke="0" extrusionOk="0">
                <a:moveTo>
                  <a:pt x="0" y="0"/>
                </a:moveTo>
                <a:cubicBezTo>
                  <a:pt x="1424123" y="11849"/>
                  <a:pt x="4727231" y="-161459"/>
                  <a:pt x="5555975" y="0"/>
                </a:cubicBezTo>
                <a:cubicBezTo>
                  <a:pt x="5480933" y="255061"/>
                  <a:pt x="5626497" y="845340"/>
                  <a:pt x="5555975" y="1200329"/>
                </a:cubicBezTo>
                <a:cubicBezTo>
                  <a:pt x="4737689" y="1054469"/>
                  <a:pt x="2302329" y="1122005"/>
                  <a:pt x="0" y="1200329"/>
                </a:cubicBezTo>
                <a:cubicBezTo>
                  <a:pt x="-104018" y="661816"/>
                  <a:pt x="-19313" y="342843"/>
                  <a:pt x="0" y="0"/>
                </a:cubicBezTo>
                <a:close/>
              </a:path>
            </a:pathLst>
          </a:custGeom>
          <a:solidFill>
            <a:srgbClr val="CCFFFF"/>
          </a:solidFill>
          <a:ln w="38100">
            <a:solidFill>
              <a:srgbClr val="72EFA3"/>
            </a:solidFill>
            <a:prstDash val="sysDash"/>
          </a:ln>
        </p:spPr>
        <p:txBody>
          <a:bodyPr wrap="square">
            <a:spAutoFit/>
          </a:bodyPr>
          <a:lstStyle/>
          <a:p>
            <a:pPr algn="just"/>
            <a:r>
              <a:rPr lang="en-US" sz="3600" b="1" dirty="0">
                <a:latin typeface="Calibri" panose="020F0502020204030204" pitchFamily="34" charset="0"/>
                <a:cs typeface="Calibri" panose="020F0502020204030204" pitchFamily="34" charset="0"/>
              </a:rPr>
              <a:t>C</a:t>
            </a:r>
            <a:r>
              <a:rPr lang="vi-VN" sz="3600" b="1" dirty="0">
                <a:latin typeface="Calibri" panose="020F0502020204030204" pitchFamily="34" charset="0"/>
                <a:cs typeface="Calibri" panose="020F0502020204030204" pitchFamily="34" charset="0"/>
              </a:rPr>
              <a:t>án nồi/chảo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kém</a:t>
            </a:r>
            <a:endParaRPr lang="en-US" sz="3600" b="1" dirty="0">
              <a:latin typeface="Calibri" panose="020F0502020204030204" pitchFamily="34" charset="0"/>
              <a:cs typeface="Calibri" panose="020F0502020204030204" pitchFamily="34" charset="0"/>
            </a:endParaRPr>
          </a:p>
          <a:p>
            <a:pPr algn="just"/>
            <a:r>
              <a:rPr lang="en-US" sz="3600" b="1" dirty="0" err="1">
                <a:latin typeface="Calibri" panose="020F0502020204030204" pitchFamily="34" charset="0"/>
                <a:cs typeface="Calibri" panose="020F0502020204030204" pitchFamily="34" charset="0"/>
              </a:rPr>
              <a:t>Lòng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nồi</a:t>
            </a:r>
            <a:r>
              <a:rPr lang="en-US" sz="3600" b="1" dirty="0">
                <a:latin typeface="Calibri" panose="020F0502020204030204" pitchFamily="34" charset="0"/>
                <a:cs typeface="Calibri" panose="020F0502020204030204" pitchFamily="34" charset="0"/>
              </a:rPr>
              <a:t>/</a:t>
            </a:r>
            <a:r>
              <a:rPr lang="en-US" sz="3600" b="1" dirty="0" err="1">
                <a:latin typeface="Calibri" panose="020F0502020204030204" pitchFamily="34" charset="0"/>
                <a:cs typeface="Calibri" panose="020F0502020204030204" pitchFamily="34" charset="0"/>
              </a:rPr>
              <a:t>chảo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dẫn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nhiệt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tốt</a:t>
            </a:r>
            <a:endParaRPr lang="vi-VN" sz="3600" b="1" dirty="0">
              <a:latin typeface="Calibri" panose="020F0502020204030204" pitchFamily="34" charset="0"/>
              <a:cs typeface="Calibri" panose="020F0502020204030204" pitchFamily="34" charset="0"/>
            </a:endParaRPr>
          </a:p>
        </p:txBody>
      </p:sp>
      <p:sp>
        <p:nvSpPr>
          <p:cNvPr id="12" name="Freeform: Shape 34"/>
          <p:cNvSpPr/>
          <p:nvPr/>
        </p:nvSpPr>
        <p:spPr>
          <a:xfrm>
            <a:off x="5430634" y="311352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p:cNvSpPr txBox="1">
            <a:spLocks noChangeArrowheads="1"/>
          </p:cNvSpPr>
          <p:nvPr/>
        </p:nvSpPr>
        <p:spPr bwMode="auto">
          <a:xfrm>
            <a:off x="5353050" y="1222583"/>
            <a:ext cx="6153150" cy="1938992"/>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2400" b="1" dirty="0">
                <a:solidFill>
                  <a:srgbClr val="FF0000"/>
                </a:solidFill>
                <a:latin typeface="Cambria" panose="02040503050406030204" pitchFamily="18" charset="0"/>
                <a:ea typeface="Cambria" panose="02040503050406030204" pitchFamily="18" charset="0"/>
                <a:cs typeface="Arial" panose="020B0604020202020204" pitchFamily="34" charset="0"/>
              </a:rPr>
              <a:t>Để giữ cho nước trong ấm nóng lâu thì giỏ đựng ấm và bên trong giỏ (Hình 2b) cần làm bằng vật dẫn nhiệt tốt hay dẫn nhiệt kém? Nêu tên một số vật có thể sử dụng làm giỏ và lót trong giỏ ấm.</a:t>
            </a:r>
            <a:endPar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p:cNvSpPr txBox="1"/>
          <p:nvPr/>
        </p:nvSpPr>
        <p:spPr>
          <a:xfrm>
            <a:off x="5912125" y="3824752"/>
            <a:ext cx="5946500" cy="2308324"/>
          </a:xfrm>
          <a:custGeom>
            <a:avLst/>
            <a:gdLst>
              <a:gd name="connsiteX0" fmla="*/ 0 w 5946500"/>
              <a:gd name="connsiteY0" fmla="*/ 0 h 2308324"/>
              <a:gd name="connsiteX1" fmla="*/ 5946500 w 5946500"/>
              <a:gd name="connsiteY1" fmla="*/ 0 h 2308324"/>
              <a:gd name="connsiteX2" fmla="*/ 5946500 w 5946500"/>
              <a:gd name="connsiteY2" fmla="*/ 2308324 h 2308324"/>
              <a:gd name="connsiteX3" fmla="*/ 0 w 5946500"/>
              <a:gd name="connsiteY3" fmla="*/ 2308324 h 2308324"/>
              <a:gd name="connsiteX4" fmla="*/ 0 w 5946500"/>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308324" fill="none" extrusionOk="0">
                <a:moveTo>
                  <a:pt x="0" y="0"/>
                </a:moveTo>
                <a:cubicBezTo>
                  <a:pt x="2963857" y="5222"/>
                  <a:pt x="4970093" y="24918"/>
                  <a:pt x="5946500" y="0"/>
                </a:cubicBezTo>
                <a:cubicBezTo>
                  <a:pt x="5785255" y="295473"/>
                  <a:pt x="5902740" y="1186317"/>
                  <a:pt x="5946500" y="2308324"/>
                </a:cubicBezTo>
                <a:cubicBezTo>
                  <a:pt x="3509381" y="2143563"/>
                  <a:pt x="2771210" y="2426474"/>
                  <a:pt x="0" y="2308324"/>
                </a:cubicBezTo>
                <a:cubicBezTo>
                  <a:pt x="-55725" y="1490219"/>
                  <a:pt x="17072" y="609588"/>
                  <a:pt x="0" y="0"/>
                </a:cubicBezTo>
                <a:close/>
              </a:path>
              <a:path w="5946500" h="2308324" stroke="0" extrusionOk="0">
                <a:moveTo>
                  <a:pt x="0" y="0"/>
                </a:moveTo>
                <a:cubicBezTo>
                  <a:pt x="1902993" y="11849"/>
                  <a:pt x="3916458" y="-161459"/>
                  <a:pt x="5946500" y="0"/>
                </a:cubicBezTo>
                <a:cubicBezTo>
                  <a:pt x="5949630" y="699270"/>
                  <a:pt x="5845324" y="2031698"/>
                  <a:pt x="5946500" y="2308324"/>
                </a:cubicBezTo>
                <a:cubicBezTo>
                  <a:pt x="4643832" y="2162464"/>
                  <a:pt x="2238412" y="2230000"/>
                  <a:pt x="0" y="2308324"/>
                </a:cubicBezTo>
                <a:cubicBezTo>
                  <a:pt x="74291" y="1581858"/>
                  <a:pt x="168006" y="1077334"/>
                  <a:pt x="0" y="0"/>
                </a:cubicBezTo>
                <a:close/>
              </a:path>
            </a:pathLst>
          </a:custGeom>
          <a:solidFill>
            <a:srgbClr val="CCFFFF"/>
          </a:solidFill>
          <a:ln w="38100">
            <a:solidFill>
              <a:srgbClr val="72EFA3"/>
            </a:solidFill>
            <a:prstDash val="sysDash"/>
          </a:ln>
        </p:spPr>
        <p:txBody>
          <a:bodyPr wrap="square">
            <a:spAutoFit/>
          </a:bodyPr>
          <a:lstStyle/>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Để giữ cho nước trong ấm nóng lâu thì giỏ đựng ấm và bên trong giỏ</a:t>
            </a:r>
            <a:r>
              <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cần làm bằng vật dẫn nhiệt kém. </a:t>
            </a:r>
            <a:endParaRPr lang="en-US" sz="24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2400" b="1" dirty="0">
                <a:solidFill>
                  <a:prstClr val="black"/>
                </a:solidFill>
                <a:latin typeface="Cambria" panose="02040503050406030204" pitchFamily="18" charset="0"/>
                <a:ea typeface="Cambria" panose="02040503050406030204" pitchFamily="18" charset="0"/>
                <a:cs typeface="Calibri" panose="020F0502020204030204" pitchFamily="34" charset="0"/>
              </a:rPr>
              <a:t>Một số vật có thể sử dụng làm giỏ và lót trong giỏ ấm: xốp, len, bông, nhựa, ...</a:t>
            </a:r>
            <a:endPar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p:cNvSpPr/>
          <p:nvPr/>
        </p:nvSpPr>
        <p:spPr>
          <a:xfrm>
            <a:off x="5325859" y="314210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4" name="Picture 3"/>
          <p:cNvPicPr>
            <a:picLocks noChangeAspect="1"/>
          </p:cNvPicPr>
          <p:nvPr/>
        </p:nvPicPr>
        <p:blipFill>
          <a:blip r:embed="rId1"/>
          <a:stretch>
            <a:fillRect/>
          </a:stretch>
        </p:blipFill>
        <p:spPr>
          <a:xfrm>
            <a:off x="1138237" y="2070100"/>
            <a:ext cx="3938588" cy="2625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75270"/>
            <a:ext cx="11430000" cy="6248400"/>
          </a:xfrm>
          <a:prstGeom prst="rect">
            <a:avLst/>
          </a:prstGeom>
          <a:solidFill>
            <a:srgbClr val="56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9" name="Rectangle 8"/>
          <p:cNvSpPr/>
          <p:nvPr/>
        </p:nvSpPr>
        <p:spPr>
          <a:xfrm>
            <a:off x="733425" y="304800"/>
            <a:ext cx="10668000" cy="595746"/>
          </a:xfrm>
          <a:prstGeom prst="rect">
            <a:avLst/>
          </a:prstGeom>
          <a:solidFill>
            <a:srgbClr val="BEE9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Quan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sát</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trả</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lời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hỏi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Text Box 17"/>
          <p:cNvSpPr txBox="1">
            <a:spLocks noChangeArrowheads="1"/>
          </p:cNvSpPr>
          <p:nvPr/>
        </p:nvSpPr>
        <p:spPr bwMode="auto">
          <a:xfrm>
            <a:off x="5353050" y="1222583"/>
            <a:ext cx="6153150" cy="1938992"/>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vi-VN" sz="3000" b="1" dirty="0">
                <a:solidFill>
                  <a:srgbClr val="FF0000"/>
                </a:solidFill>
                <a:latin typeface="Cambria" panose="02040503050406030204" pitchFamily="18" charset="0"/>
                <a:ea typeface="Cambria" panose="02040503050406030204" pitchFamily="18" charset="0"/>
                <a:cs typeface="Arial" panose="020B0604020202020204" pitchFamily="34" charset="0"/>
              </a:rPr>
              <a:t> Nồi gang (Hình 2c) dẫn nhiệt tốt hay dẫn nhiệt kém? Khi chuyển nồi gang rời khỏi bếp lửa cần chú ý điều gì?</a:t>
            </a:r>
            <a:endParaRPr kumimoji="0" lang="vi-VN"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TextBox 10"/>
          <p:cNvSpPr txBox="1"/>
          <p:nvPr/>
        </p:nvSpPr>
        <p:spPr>
          <a:xfrm>
            <a:off x="5912125" y="3824752"/>
            <a:ext cx="5946500" cy="2062103"/>
          </a:xfrm>
          <a:custGeom>
            <a:avLst/>
            <a:gdLst>
              <a:gd name="connsiteX0" fmla="*/ 0 w 5946500"/>
              <a:gd name="connsiteY0" fmla="*/ 0 h 2062103"/>
              <a:gd name="connsiteX1" fmla="*/ 5946500 w 5946500"/>
              <a:gd name="connsiteY1" fmla="*/ 0 h 2062103"/>
              <a:gd name="connsiteX2" fmla="*/ 5946500 w 5946500"/>
              <a:gd name="connsiteY2" fmla="*/ 2062103 h 2062103"/>
              <a:gd name="connsiteX3" fmla="*/ 0 w 5946500"/>
              <a:gd name="connsiteY3" fmla="*/ 2062103 h 2062103"/>
              <a:gd name="connsiteX4" fmla="*/ 0 w 59465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00" h="2062103" fill="none" extrusionOk="0">
                <a:moveTo>
                  <a:pt x="0" y="0"/>
                </a:moveTo>
                <a:cubicBezTo>
                  <a:pt x="2963857" y="5222"/>
                  <a:pt x="4970093" y="24918"/>
                  <a:pt x="5946500" y="0"/>
                </a:cubicBezTo>
                <a:cubicBezTo>
                  <a:pt x="5785255" y="602541"/>
                  <a:pt x="5902740" y="1321515"/>
                  <a:pt x="5946500" y="2062103"/>
                </a:cubicBezTo>
                <a:cubicBezTo>
                  <a:pt x="3509381" y="1897342"/>
                  <a:pt x="2771210" y="2180253"/>
                  <a:pt x="0" y="2062103"/>
                </a:cubicBezTo>
                <a:cubicBezTo>
                  <a:pt x="-55725" y="1736798"/>
                  <a:pt x="17072" y="843718"/>
                  <a:pt x="0" y="0"/>
                </a:cubicBezTo>
                <a:close/>
              </a:path>
              <a:path w="5946500" h="2062103" stroke="0" extrusionOk="0">
                <a:moveTo>
                  <a:pt x="0" y="0"/>
                </a:moveTo>
                <a:cubicBezTo>
                  <a:pt x="1902993" y="11849"/>
                  <a:pt x="3916458" y="-161459"/>
                  <a:pt x="5946500" y="0"/>
                </a:cubicBezTo>
                <a:cubicBezTo>
                  <a:pt x="5949630" y="760657"/>
                  <a:pt x="5845324" y="1587749"/>
                  <a:pt x="5946500" y="2062103"/>
                </a:cubicBezTo>
                <a:cubicBezTo>
                  <a:pt x="4643832" y="1916243"/>
                  <a:pt x="2238412" y="1983779"/>
                  <a:pt x="0" y="2062103"/>
                </a:cubicBezTo>
                <a:cubicBezTo>
                  <a:pt x="74291" y="1594718"/>
                  <a:pt x="168006" y="462477"/>
                  <a:pt x="0" y="0"/>
                </a:cubicBezTo>
                <a:close/>
              </a:path>
            </a:pathLst>
          </a:custGeom>
          <a:solidFill>
            <a:srgbClr val="CCFFFF"/>
          </a:solidFill>
          <a:ln w="38100">
            <a:solidFill>
              <a:srgbClr val="72EFA3"/>
            </a:solidFill>
            <a:prstDash val="sysDash"/>
          </a:ln>
        </p:spPr>
        <p:txBody>
          <a:bodyPr wrap="square">
            <a:spAutoFit/>
          </a:bodyPr>
          <a:lstStyle/>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Nồi gang dẫn nhiệt tốt. </a:t>
            </a:r>
            <a:endParaRPr lang="en-US" sz="3200" b="1"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342900" lvl="0" indent="-342900" algn="just">
              <a:buFont typeface="Arial" panose="020B0604020202020204" pitchFamily="34" charset="0"/>
              <a:buChar char="•"/>
            </a:pPr>
            <a:r>
              <a:rPr lang="vi-VN" sz="3200" b="1" dirty="0">
                <a:solidFill>
                  <a:prstClr val="black"/>
                </a:solidFill>
                <a:latin typeface="Cambria" panose="02040503050406030204" pitchFamily="18" charset="0"/>
                <a:ea typeface="Cambria" panose="02040503050406030204" pitchFamily="18" charset="0"/>
                <a:cs typeface="Calibri" panose="020F0502020204030204" pitchFamily="34" charset="0"/>
              </a:rPr>
              <a:t>Khi chuyển nồi gang rời khỏi bếp lửa cần chú ý dùng đồ lót tay cầm vì dễ bị bỏng.</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Freeform: Shape 34"/>
          <p:cNvSpPr/>
          <p:nvPr/>
        </p:nvSpPr>
        <p:spPr>
          <a:xfrm>
            <a:off x="5316334" y="3199254"/>
            <a:ext cx="922541" cy="658372"/>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5" name="Picture 4"/>
          <p:cNvPicPr>
            <a:picLocks noChangeAspect="1"/>
          </p:cNvPicPr>
          <p:nvPr/>
        </p:nvPicPr>
        <p:blipFill>
          <a:blip r:embed="rId1"/>
          <a:stretch>
            <a:fillRect/>
          </a:stretch>
        </p:blipFill>
        <p:spPr>
          <a:xfrm>
            <a:off x="923926" y="1971675"/>
            <a:ext cx="3928088" cy="28102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2692</Words>
  <Application>WPS Presentation</Application>
  <PresentationFormat>Widescreen</PresentationFormat>
  <Paragraphs>158</Paragraphs>
  <Slides>21</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SimSun</vt:lpstr>
      <vt:lpstr>Wingdings</vt:lpstr>
      <vt:lpstr>Calibri</vt:lpstr>
      <vt:lpstr>Bernard MT Condensed</vt:lpstr>
      <vt:lpstr>Segoe Print</vt:lpstr>
      <vt:lpstr>Berlin Sans FB Demi</vt:lpstr>
      <vt:lpstr>Cambria</vt:lpstr>
      <vt:lpstr>Calibri</vt:lpstr>
      <vt:lpstr>Microsoft YaHei</vt:lpstr>
      <vt:lpstr>Arial Unicode MS</vt:lpstr>
      <vt:lpstr>Calibri Light</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dc:creator>
  <dc:description>9Slide.vn</dc:description>
  <dc:subject>9Slide.vn</dc:subject>
  <cp:category>9Slide.vn</cp:category>
  <cp:lastModifiedBy>SINGPC</cp:lastModifiedBy>
  <cp:revision>26</cp:revision>
  <dcterms:created xsi:type="dcterms:W3CDTF">2023-09-28T13:16:00Z</dcterms:created>
  <dcterms:modified xsi:type="dcterms:W3CDTF">2023-11-28T07:46:42Z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672DE81605AD4E9E8E3E436969A10757_12</vt:lpwstr>
  </property>
  <property fmtid="{D5CDD505-2E9C-101B-9397-08002B2CF9AE}" pid="3" name="KSOProductBuildVer">
    <vt:lpwstr>1033-12.2.0.13306</vt:lpwstr>
  </property>
</Properties>
</file>