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90" r:id="rId7"/>
    <p:sldId id="291" r:id="rId8"/>
    <p:sldId id="292" r:id="rId9"/>
    <p:sldId id="293" r:id="rId10"/>
    <p:sldId id="294" r:id="rId11"/>
    <p:sldId id="295" r:id="rId12"/>
    <p:sldId id="296" r:id="rId13"/>
    <p:sldId id="261" r:id="rId14"/>
    <p:sldId id="262" r:id="rId15"/>
    <p:sldId id="297" r:id="rId16"/>
    <p:sldId id="298" r:id="rId17"/>
    <p:sldId id="299" r:id="rId18"/>
    <p:sldId id="300" r:id="rId19"/>
    <p:sldId id="301" r:id="rId20"/>
    <p:sldId id="302" r:id="rId21"/>
    <p:sldId id="303" r:id="rId22"/>
    <p:sldId id="304" r:id="rId23"/>
    <p:sldId id="305" r:id="rId24"/>
    <p:sldId id="306" r:id="rId25"/>
    <p:sldId id="307" r:id="rId26"/>
    <p:sldId id="308" r:id="rId27"/>
    <p:sldId id="267" r:id="rId28"/>
    <p:sldId id="263" r:id="rId29"/>
    <p:sldId id="309" r:id="rId30"/>
    <p:sldId id="264" r:id="rId31"/>
    <p:sldId id="266" r:id="rId32"/>
    <p:sldId id="289" r:id="rId33"/>
    <p:sldId id="265" r:id="rId34"/>
  </p:sldIdLst>
  <p:sldSz cx="12192000" cy="6858000"/>
  <p:notesSz cx="6858000" cy="9144000"/>
  <p:embeddedFontLst>
    <p:embeddedFont>
      <p:font typeface="UTM Avo" panose="02040603050506020204" pitchFamily="18"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8" autoAdjust="0"/>
    <p:restoredTop sz="94660"/>
  </p:normalViewPr>
  <p:slideViewPr>
    <p:cSldViewPr snapToGrid="0">
      <p:cViewPr varScale="1">
        <p:scale>
          <a:sx n="47" d="100"/>
          <a:sy n="47" d="100"/>
        </p:scale>
        <p:origin x="67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76369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093633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669212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05919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6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43745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179777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026553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569394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7506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823468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1321066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svg"/></Relationships>
</file>

<file path=ppt/slides/_rels/slide13.xml.rels><?xml version="1.0" encoding="UTF-8" standalone="yes"?>
<Relationships xmlns="http://schemas.openxmlformats.org/package/2006/relationships"><Relationship Id="rId3" Type="http://schemas.openxmlformats.org/officeDocument/2006/relationships/hyperlink" Target="https://hoc10.vn/doc-sach/dao-duc-4/1/392/45/" TargetMode="External"/><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2.png"/><Relationship Id="rId7" Type="http://schemas.openxmlformats.org/officeDocument/2006/relationships/image" Target="../media/image40.pn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23.sv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4.sv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7.png"/><Relationship Id="rId4" Type="http://schemas.openxmlformats.org/officeDocument/2006/relationships/image" Target="../media/image46.sv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dao-duc-4/1/392/43/" TargetMode="Externa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7.jpg"/><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53.sv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58.sv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23.svg"/></Relationships>
</file>

<file path=ppt/slides/_rels/slide27.xml.rels><?xml version="1.0" encoding="UTF-8" standalone="yes"?>
<Relationships xmlns="http://schemas.openxmlformats.org/package/2006/relationships"><Relationship Id="rId3" Type="http://schemas.openxmlformats.org/officeDocument/2006/relationships/hyperlink" Target="https://hoc10.vn/doc-sach/dao-duc-4/1/392/46/" TargetMode="External"/><Relationship Id="rId2" Type="http://schemas.openxmlformats.org/officeDocument/2006/relationships/image" Target="../media/image6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jp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29.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22.png"/><Relationship Id="rId7" Type="http://schemas.openxmlformats.org/officeDocument/2006/relationships/image" Target="../media/image71.png"/><Relationship Id="rId2" Type="http://schemas.openxmlformats.org/officeDocument/2006/relationships/image" Target="../media/image62.jpg"/><Relationship Id="rId1" Type="http://schemas.openxmlformats.org/officeDocument/2006/relationships/slideLayout" Target="../slideLayouts/slideLayout7.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23.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hoc10.vn/doc-sach/dao-duc-4/1/392/46/" TargetMode="External"/><Relationship Id="rId2" Type="http://schemas.openxmlformats.org/officeDocument/2006/relationships/image" Target="../media/image73.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7.png"/><Relationship Id="rId7" Type="http://schemas.openxmlformats.org/officeDocument/2006/relationships/image" Target="../media/image79.png"/><Relationship Id="rId12" Type="http://schemas.openxmlformats.org/officeDocument/2006/relationships/image" Target="../media/image31.svg"/><Relationship Id="rId2" Type="http://schemas.openxmlformats.org/officeDocument/2006/relationships/image" Target="../media/image76.jp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30.png"/><Relationship Id="rId5" Type="http://schemas.openxmlformats.org/officeDocument/2006/relationships/image" Target="../media/image40.png"/><Relationship Id="rId10" Type="http://schemas.openxmlformats.org/officeDocument/2006/relationships/image" Target="../media/image82.svg"/><Relationship Id="rId4" Type="http://schemas.openxmlformats.org/officeDocument/2006/relationships/image" Target="../media/image78.svg"/><Relationship Id="rId9" Type="http://schemas.openxmlformats.org/officeDocument/2006/relationships/image" Target="../media/image81.png"/></Relationships>
</file>

<file path=ppt/slides/_rels/slide3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dao-duc-4/1/392/44/" TargetMode="External"/><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hyperlink" Target="https://youtu.be/wzY8Il3XFWE?list=PLC241y2KW0Zc_fJwNxko60M9KZ2NVl7uM" TargetMode="External"/><Relationship Id="rId5" Type="http://schemas.openxmlformats.org/officeDocument/2006/relationships/image" Target="../media/image10.png"/><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31.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6DBA3-AA88-951C-E04B-FEDFBFC33955}"/>
              </a:ext>
            </a:extLst>
          </p:cNvPr>
          <p:cNvSpPr txBox="1">
            <a:spLocks/>
          </p:cNvSpPr>
          <p:nvPr/>
        </p:nvSpPr>
        <p:spPr>
          <a:xfrm>
            <a:off x="9063429" y="214969"/>
            <a:ext cx="2782110"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12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Đạo</a:t>
            </a: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 </a:t>
            </a: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đức</a:t>
            </a: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 4</a:t>
            </a:r>
          </a:p>
        </p:txBody>
      </p:sp>
      <p:sp>
        <p:nvSpPr>
          <p:cNvPr id="3" name="Title 1">
            <a:extLst>
              <a:ext uri="{FF2B5EF4-FFF2-40B4-BE49-F238E27FC236}">
                <a16:creationId xmlns:a16="http://schemas.microsoft.com/office/drawing/2014/main" id="{CDB50011-793F-D4DB-5EA8-704D0FE83E53}"/>
              </a:ext>
            </a:extLst>
          </p:cNvPr>
          <p:cNvSpPr txBox="1">
            <a:spLocks/>
          </p:cNvSpPr>
          <p:nvPr/>
        </p:nvSpPr>
        <p:spPr>
          <a:xfrm>
            <a:off x="827614" y="3609712"/>
            <a:ext cx="10536772" cy="188365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Bài </a:t>
            </a:r>
            <a:r>
              <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9:</a:t>
            </a:r>
            <a:r>
              <a:rPr kumimoji="0" lang="vi-VN"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a:t>
            </a:r>
            <a:r>
              <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Em </a:t>
            </a:r>
            <a:r>
              <a:rPr kumimoji="0" lang="en-US"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làm</a:t>
            </a:r>
            <a:r>
              <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a:t>
            </a:r>
            <a:r>
              <a:rPr kumimoji="0" lang="en-US"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quen</a:t>
            </a:r>
            <a:r>
              <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a:t>
            </a:r>
            <a:r>
              <a:rPr kumimoji="0" lang="en-US"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với</a:t>
            </a:r>
            <a:r>
              <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a:t>
            </a:r>
            <a:r>
              <a:rPr kumimoji="0" lang="en-US"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bạn</a:t>
            </a:r>
            <a:r>
              <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a:t>
            </a:r>
            <a:r>
              <a:rPr kumimoji="0" lang="en-US"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bè</a:t>
            </a:r>
            <a:endParaRPr kumimoji="0" lang="en-US"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endParaRPr>
          </a:p>
        </p:txBody>
      </p:sp>
      <p:sp>
        <p:nvSpPr>
          <p:cNvPr id="7" name="TextBox 6">
            <a:extLst>
              <a:ext uri="{FF2B5EF4-FFF2-40B4-BE49-F238E27FC236}">
                <a16:creationId xmlns:a16="http://schemas.microsoft.com/office/drawing/2014/main" id="{0AE911D4-E0F0-2935-E5FF-6D512CFB8EB1}"/>
              </a:ext>
            </a:extLst>
          </p:cNvPr>
          <p:cNvSpPr txBox="1"/>
          <p:nvPr/>
        </p:nvSpPr>
        <p:spPr>
          <a:xfrm>
            <a:off x="1695371" y="1855386"/>
            <a:ext cx="8801258" cy="1754326"/>
          </a:xfrm>
          <a:prstGeom prst="rect">
            <a:avLst/>
          </a:prstGeom>
          <a:noFill/>
        </p:spPr>
        <p:txBody>
          <a:bodyPr wrap="square">
            <a:spAutoFit/>
          </a:bodyPr>
          <a:lstStyle/>
          <a:p>
            <a:pPr marL="0" marR="0" lvl="0" indent="0" algn="ctr" defTabSz="914400" rtl="0" eaLnBrk="1" fontAlgn="auto" latinLnBrk="0" hangingPunct="1">
              <a:spcBef>
                <a:spcPct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Chủ đ</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ề: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Thiết</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lập</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và</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duy</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trì</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bạn</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bè</a:t>
            </a:r>
            <a:endPar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endParaRP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Line Callout 1 (Border and Accent Bar) 3">
            <a:extLst>
              <a:ext uri="{FF2B5EF4-FFF2-40B4-BE49-F238E27FC236}">
                <a16:creationId xmlns:a16="http://schemas.microsoft.com/office/drawing/2014/main" id="{31E15A38-2342-79F1-4E15-EBF9DE5946CF}"/>
              </a:ext>
            </a:extLst>
          </p:cNvPr>
          <p:cNvSpPr/>
          <p:nvPr/>
        </p:nvSpPr>
        <p:spPr>
          <a:xfrm>
            <a:off x="0" y="1537620"/>
            <a:ext cx="12191999" cy="706666"/>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2400" b="1" dirty="0">
                <a:solidFill>
                  <a:schemeClr val="tx1"/>
                </a:solidFill>
                <a:latin typeface="UTM Avo" panose="02040603050506020204" pitchFamily="18"/>
                <a:cs typeface="Arial" panose="020B0604020202020204" pitchFamily="34" charset="0"/>
              </a:rPr>
              <a:t>a. </a:t>
            </a:r>
            <a:r>
              <a:rPr lang="en-US" sz="2400" b="1" dirty="0" err="1">
                <a:solidFill>
                  <a:schemeClr val="tx1"/>
                </a:solidFill>
                <a:latin typeface="UTM Avo" panose="02040603050506020204" pitchFamily="18"/>
                <a:cs typeface="Arial" panose="020B0604020202020204" pitchFamily="34" charset="0"/>
              </a:rPr>
              <a:t>Các</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bạn</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trong</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tranh</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đã</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dùng</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những</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cách</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để</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thiết</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lập</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quan</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hệ</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bạn</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bè</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là</a:t>
            </a:r>
            <a:r>
              <a:rPr lang="en-US" sz="2400" b="1" dirty="0">
                <a:solidFill>
                  <a:schemeClr val="tx1"/>
                </a:solidFill>
                <a:latin typeface="UTM Avo" panose="02040603050506020204" pitchFamily="18"/>
                <a:cs typeface="Arial" panose="020B0604020202020204" pitchFamily="34" charset="0"/>
              </a:rPr>
              <a:t>:</a:t>
            </a:r>
          </a:p>
        </p:txBody>
      </p:sp>
      <p:pic>
        <p:nvPicPr>
          <p:cNvPr id="2" name="Picture 1">
            <a:extLst>
              <a:ext uri="{FF2B5EF4-FFF2-40B4-BE49-F238E27FC236}">
                <a16:creationId xmlns:a16="http://schemas.microsoft.com/office/drawing/2014/main" id="{ACD6E479-6034-593B-25D1-389F4407263F}"/>
              </a:ext>
            </a:extLst>
          </p:cNvPr>
          <p:cNvPicPr>
            <a:picLocks noChangeAspect="1"/>
          </p:cNvPicPr>
          <p:nvPr/>
        </p:nvPicPr>
        <p:blipFill rotWithShape="1">
          <a:blip r:embed="rId3">
            <a:extLst>
              <a:ext uri="{28A0092B-C50C-407E-A947-70E740481C1C}">
                <a14:useLocalDpi xmlns:a14="http://schemas.microsoft.com/office/drawing/2010/main" val="0"/>
              </a:ext>
            </a:extLst>
          </a:blip>
          <a:srcRect t="29377" b="28347"/>
          <a:stretch/>
        </p:blipFill>
        <p:spPr>
          <a:xfrm>
            <a:off x="339634" y="2296538"/>
            <a:ext cx="8908869" cy="3766352"/>
          </a:xfrm>
          <a:prstGeom prst="rect">
            <a:avLst/>
          </a:prstGeom>
        </p:spPr>
      </p:pic>
      <p:sp>
        <p:nvSpPr>
          <p:cNvPr id="3" name="TextBox 2">
            <a:extLst>
              <a:ext uri="{FF2B5EF4-FFF2-40B4-BE49-F238E27FC236}">
                <a16:creationId xmlns:a16="http://schemas.microsoft.com/office/drawing/2014/main" id="{EDC3753A-5673-E5FC-8E2E-D25385EEC94E}"/>
              </a:ext>
            </a:extLst>
          </p:cNvPr>
          <p:cNvSpPr txBox="1"/>
          <p:nvPr/>
        </p:nvSpPr>
        <p:spPr>
          <a:xfrm>
            <a:off x="339634" y="5831088"/>
            <a:ext cx="4333187" cy="950260"/>
          </a:xfrm>
          <a:prstGeom prst="rect">
            <a:avLst/>
          </a:prstGeom>
          <a:noFill/>
        </p:spPr>
        <p:txBody>
          <a:bodyPr wrap="square">
            <a:spAutoFit/>
          </a:bodyPr>
          <a:lstStyle/>
          <a:p>
            <a:pPr algn="ctr">
              <a:lnSpc>
                <a:spcPct val="150000"/>
              </a:lnSpc>
              <a:spcBef>
                <a:spcPts val="67"/>
              </a:spcBef>
              <a:spcAft>
                <a:spcPts val="67"/>
              </a:spcAft>
            </a:pPr>
            <a:r>
              <a:rPr lang="nl-NL" sz="2000" b="1" dirty="0" err="1">
                <a:latin typeface="UTM Avo" panose="02040603050506020204" pitchFamily="18"/>
                <a:ea typeface="Calibri" panose="020F0502020204030204" pitchFamily="34" charset="0"/>
                <a:cs typeface="Arial" panose="020B0604020202020204" pitchFamily="34" charset="0"/>
              </a:rPr>
              <a:t>Tranh</a:t>
            </a:r>
            <a:r>
              <a:rPr lang="nl-NL" sz="2000" b="1" dirty="0">
                <a:latin typeface="UTM Avo" panose="02040603050506020204" pitchFamily="18"/>
                <a:ea typeface="Calibri" panose="020F0502020204030204" pitchFamily="34" charset="0"/>
                <a:cs typeface="Arial" panose="020B0604020202020204" pitchFamily="34" charset="0"/>
              </a:rPr>
              <a:t> 3: </a:t>
            </a:r>
            <a:r>
              <a:rPr lang="nl-NL" sz="2000" dirty="0" err="1">
                <a:latin typeface="UTM Avo" panose="02040603050506020204" pitchFamily="18"/>
                <a:ea typeface="Calibri" panose="020F0502020204030204" pitchFamily="34" charset="0"/>
                <a:cs typeface="Arial" panose="020B0604020202020204" pitchFamily="34" charset="0"/>
              </a:rPr>
              <a:t>Chủ</a:t>
            </a:r>
            <a:r>
              <a:rPr lang="nl-NL" sz="2000" dirty="0">
                <a:latin typeface="UTM Avo" panose="02040603050506020204" pitchFamily="18"/>
                <a:ea typeface="Calibri" panose="020F0502020204030204" pitchFamily="34" charset="0"/>
                <a:cs typeface="Arial" panose="020B0604020202020204" pitchFamily="34" charset="0"/>
              </a:rPr>
              <a:t> </a:t>
            </a:r>
            <a:r>
              <a:rPr lang="nl-NL" sz="2000" dirty="0" err="1">
                <a:latin typeface="UTM Avo" panose="02040603050506020204" pitchFamily="18"/>
                <a:ea typeface="Calibri" panose="020F0502020204030204" pitchFamily="34" charset="0"/>
                <a:cs typeface="Arial" panose="020B0604020202020204" pitchFamily="34" charset="0"/>
              </a:rPr>
              <a:t>động</a:t>
            </a:r>
            <a:r>
              <a:rPr lang="nl-NL" sz="2000" dirty="0">
                <a:latin typeface="UTM Avo" panose="02040603050506020204" pitchFamily="18"/>
                <a:ea typeface="Calibri" panose="020F0502020204030204" pitchFamily="34" charset="0"/>
                <a:cs typeface="Arial" panose="020B0604020202020204" pitchFamily="34" charset="0"/>
              </a:rPr>
              <a:t> </a:t>
            </a:r>
            <a:r>
              <a:rPr lang="nl-NL" sz="2000" dirty="0" err="1">
                <a:latin typeface="UTM Avo" panose="02040603050506020204" pitchFamily="18"/>
                <a:ea typeface="Calibri" panose="020F0502020204030204" pitchFamily="34" charset="0"/>
                <a:cs typeface="Arial" panose="020B0604020202020204" pitchFamily="34" charset="0"/>
              </a:rPr>
              <a:t>chào</a:t>
            </a:r>
            <a:r>
              <a:rPr lang="nl-NL" sz="2000" dirty="0">
                <a:latin typeface="UTM Avo" panose="02040603050506020204" pitchFamily="18"/>
                <a:ea typeface="Calibri" panose="020F0502020204030204" pitchFamily="34" charset="0"/>
                <a:cs typeface="Arial" panose="020B0604020202020204" pitchFamily="34" charset="0"/>
              </a:rPr>
              <a:t> </a:t>
            </a:r>
            <a:r>
              <a:rPr lang="nl-NL" sz="2000" dirty="0" err="1">
                <a:latin typeface="UTM Avo" panose="02040603050506020204" pitchFamily="18"/>
                <a:ea typeface="Calibri" panose="020F0502020204030204" pitchFamily="34" charset="0"/>
                <a:cs typeface="Arial" panose="020B0604020202020204" pitchFamily="34" charset="0"/>
              </a:rPr>
              <a:t>hỏi</a:t>
            </a:r>
            <a:r>
              <a:rPr lang="nl-NL" sz="2000" dirty="0">
                <a:latin typeface="UTM Avo" panose="02040603050506020204" pitchFamily="18"/>
                <a:ea typeface="Calibri" panose="020F0502020204030204" pitchFamily="34" charset="0"/>
                <a:cs typeface="Arial" panose="020B0604020202020204" pitchFamily="34" charset="0"/>
              </a:rPr>
              <a:t> </a:t>
            </a:r>
            <a:br>
              <a:rPr lang="nl-NL" sz="2000" dirty="0">
                <a:latin typeface="UTM Avo" panose="02040603050506020204" pitchFamily="18"/>
                <a:ea typeface="Calibri" panose="020F0502020204030204" pitchFamily="34" charset="0"/>
                <a:cs typeface="Arial" panose="020B0604020202020204" pitchFamily="34" charset="0"/>
              </a:rPr>
            </a:br>
            <a:r>
              <a:rPr lang="nl-NL" sz="2000" dirty="0" err="1">
                <a:latin typeface="UTM Avo" panose="02040603050506020204" pitchFamily="18"/>
                <a:ea typeface="Calibri" panose="020F0502020204030204" pitchFamily="34" charset="0"/>
                <a:cs typeface="Arial" panose="020B0604020202020204" pitchFamily="34" charset="0"/>
              </a:rPr>
              <a:t>và</a:t>
            </a:r>
            <a:r>
              <a:rPr lang="nl-NL" sz="2000" dirty="0">
                <a:latin typeface="UTM Avo" panose="02040603050506020204" pitchFamily="18"/>
                <a:ea typeface="Calibri" panose="020F0502020204030204" pitchFamily="34" charset="0"/>
                <a:cs typeface="Arial" panose="020B0604020202020204" pitchFamily="34" charset="0"/>
              </a:rPr>
              <a:t> </a:t>
            </a:r>
            <a:r>
              <a:rPr lang="nl-NL" sz="2000" dirty="0" err="1">
                <a:latin typeface="UTM Avo" panose="02040603050506020204" pitchFamily="18"/>
                <a:ea typeface="Calibri" panose="020F0502020204030204" pitchFamily="34" charset="0"/>
                <a:cs typeface="Arial" panose="020B0604020202020204" pitchFamily="34" charset="0"/>
              </a:rPr>
              <a:t>giúp</a:t>
            </a:r>
            <a:r>
              <a:rPr lang="nl-NL" sz="2000" dirty="0">
                <a:latin typeface="UTM Avo" panose="02040603050506020204" pitchFamily="18"/>
                <a:ea typeface="Calibri" panose="020F0502020204030204" pitchFamily="34" charset="0"/>
                <a:cs typeface="Arial" panose="020B0604020202020204" pitchFamily="34" charset="0"/>
              </a:rPr>
              <a:t> </a:t>
            </a:r>
            <a:r>
              <a:rPr lang="nl-NL" sz="2000" dirty="0" err="1">
                <a:latin typeface="UTM Avo" panose="02040603050506020204" pitchFamily="18"/>
                <a:ea typeface="Calibri" panose="020F0502020204030204" pitchFamily="34" charset="0"/>
                <a:cs typeface="Arial" panose="020B0604020202020204" pitchFamily="34" charset="0"/>
              </a:rPr>
              <a:t>đỡ</a:t>
            </a:r>
            <a:r>
              <a:rPr lang="nl-NL" sz="2000" dirty="0">
                <a:latin typeface="UTM Avo" panose="02040603050506020204" pitchFamily="18"/>
                <a:ea typeface="Calibri" panose="020F0502020204030204" pitchFamily="34" charset="0"/>
                <a:cs typeface="Arial" panose="020B0604020202020204" pitchFamily="34" charset="0"/>
              </a:rPr>
              <a:t> </a:t>
            </a:r>
            <a:r>
              <a:rPr lang="nl-NL" sz="2000" dirty="0" err="1">
                <a:latin typeface="UTM Avo" panose="02040603050506020204" pitchFamily="18"/>
                <a:ea typeface="Calibri" panose="020F0502020204030204" pitchFamily="34" charset="0"/>
                <a:cs typeface="Arial" panose="020B0604020202020204" pitchFamily="34" charset="0"/>
              </a:rPr>
              <a:t>bạn</a:t>
            </a:r>
            <a:r>
              <a:rPr lang="nl-NL" sz="2000" dirty="0">
                <a:latin typeface="UTM Avo" panose="02040603050506020204" pitchFamily="18"/>
                <a:ea typeface="Calibri" panose="020F0502020204030204" pitchFamily="34" charset="0"/>
                <a:cs typeface="Arial" panose="020B0604020202020204" pitchFamily="34" charset="0"/>
              </a:rPr>
              <a:t> </a:t>
            </a:r>
            <a:r>
              <a:rPr lang="nl-NL" sz="2000" dirty="0" err="1">
                <a:latin typeface="UTM Avo" panose="02040603050506020204" pitchFamily="18"/>
                <a:ea typeface="Calibri" panose="020F0502020204030204" pitchFamily="34" charset="0"/>
                <a:cs typeface="Arial" panose="020B0604020202020204" pitchFamily="34" charset="0"/>
              </a:rPr>
              <a:t>tưới</a:t>
            </a:r>
            <a:r>
              <a:rPr lang="nl-NL" sz="2000" dirty="0">
                <a:latin typeface="UTM Avo" panose="02040603050506020204" pitchFamily="18"/>
                <a:ea typeface="Calibri" panose="020F0502020204030204" pitchFamily="34" charset="0"/>
                <a:cs typeface="Arial" panose="020B0604020202020204" pitchFamily="34" charset="0"/>
              </a:rPr>
              <a:t> </a:t>
            </a:r>
            <a:r>
              <a:rPr lang="nl-NL" sz="2000" dirty="0" err="1">
                <a:latin typeface="UTM Avo" panose="02040603050506020204" pitchFamily="18"/>
                <a:ea typeface="Calibri" panose="020F0502020204030204" pitchFamily="34" charset="0"/>
                <a:cs typeface="Arial" panose="020B0604020202020204" pitchFamily="34" charset="0"/>
              </a:rPr>
              <a:t>cây</a:t>
            </a:r>
            <a:endParaRPr lang="en-US" sz="2000" dirty="0">
              <a:latin typeface="UTM Avo" panose="02040603050506020204" pitchFamily="18"/>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6913A4F8-CAD5-5B4E-878B-A0044ED0C220}"/>
              </a:ext>
            </a:extLst>
          </p:cNvPr>
          <p:cNvSpPr txBox="1"/>
          <p:nvPr/>
        </p:nvSpPr>
        <p:spPr>
          <a:xfrm>
            <a:off x="4672821" y="5831088"/>
            <a:ext cx="4207471" cy="950260"/>
          </a:xfrm>
          <a:prstGeom prst="rect">
            <a:avLst/>
          </a:prstGeom>
          <a:noFill/>
        </p:spPr>
        <p:txBody>
          <a:bodyPr wrap="square">
            <a:spAutoFit/>
          </a:bodyPr>
          <a:lstStyle/>
          <a:p>
            <a:pPr algn="ctr">
              <a:lnSpc>
                <a:spcPct val="150000"/>
              </a:lnSpc>
              <a:spcBef>
                <a:spcPts val="67"/>
              </a:spcBef>
              <a:spcAft>
                <a:spcPts val="67"/>
              </a:spcAft>
            </a:pPr>
            <a:r>
              <a:rPr lang="nl-NL" sz="2000" b="1" dirty="0" err="1">
                <a:latin typeface="UTM Avo" panose="02040603050506020204" pitchFamily="18"/>
                <a:ea typeface="Calibri" panose="020F0502020204030204" pitchFamily="34" charset="0"/>
                <a:cs typeface="Arial" panose="020B0604020202020204" pitchFamily="34" charset="0"/>
              </a:rPr>
              <a:t>Tranh</a:t>
            </a:r>
            <a:r>
              <a:rPr lang="nl-NL" sz="2000" b="1" dirty="0">
                <a:latin typeface="UTM Avo" panose="02040603050506020204" pitchFamily="18"/>
                <a:ea typeface="Calibri" panose="020F0502020204030204" pitchFamily="34" charset="0"/>
                <a:cs typeface="Arial" panose="020B0604020202020204" pitchFamily="34" charset="0"/>
              </a:rPr>
              <a:t> 4: </a:t>
            </a:r>
            <a:r>
              <a:rPr lang="nl-NL" sz="2000" dirty="0" err="1">
                <a:latin typeface="UTM Avo" panose="02040603050506020204" pitchFamily="18"/>
                <a:ea typeface="Calibri" panose="020F0502020204030204" pitchFamily="34" charset="0"/>
                <a:cs typeface="Arial" panose="020B0604020202020204" pitchFamily="34" charset="0"/>
              </a:rPr>
              <a:t>Chia</a:t>
            </a:r>
            <a:r>
              <a:rPr lang="nl-NL" sz="2000" dirty="0">
                <a:latin typeface="UTM Avo" panose="02040603050506020204" pitchFamily="18"/>
                <a:ea typeface="Calibri" panose="020F0502020204030204" pitchFamily="34" charset="0"/>
                <a:cs typeface="Arial" panose="020B0604020202020204" pitchFamily="34" charset="0"/>
              </a:rPr>
              <a:t> </a:t>
            </a:r>
            <a:r>
              <a:rPr lang="nl-NL" sz="2000" dirty="0" err="1">
                <a:latin typeface="UTM Avo" panose="02040603050506020204" pitchFamily="18"/>
                <a:ea typeface="Calibri" panose="020F0502020204030204" pitchFamily="34" charset="0"/>
                <a:cs typeface="Arial" panose="020B0604020202020204" pitchFamily="34" charset="0"/>
              </a:rPr>
              <a:t>sẻ</a:t>
            </a:r>
            <a:r>
              <a:rPr lang="nl-NL" sz="2000" dirty="0">
                <a:latin typeface="UTM Avo" panose="02040603050506020204" pitchFamily="18"/>
                <a:ea typeface="Calibri" panose="020F0502020204030204" pitchFamily="34" charset="0"/>
                <a:cs typeface="Arial" panose="020B0604020202020204" pitchFamily="34" charset="0"/>
              </a:rPr>
              <a:t> </a:t>
            </a:r>
            <a:r>
              <a:rPr lang="nl-NL" sz="2000" dirty="0" err="1">
                <a:latin typeface="UTM Avo" panose="02040603050506020204" pitchFamily="18"/>
                <a:ea typeface="Calibri" panose="020F0502020204030204" pitchFamily="34" charset="0"/>
                <a:cs typeface="Arial" panose="020B0604020202020204" pitchFamily="34" charset="0"/>
              </a:rPr>
              <a:t>đam</a:t>
            </a:r>
            <a:r>
              <a:rPr lang="nl-NL" sz="2000" dirty="0">
                <a:latin typeface="UTM Avo" panose="02040603050506020204" pitchFamily="18"/>
                <a:ea typeface="Calibri" panose="020F0502020204030204" pitchFamily="34" charset="0"/>
                <a:cs typeface="Arial" panose="020B0604020202020204" pitchFamily="34" charset="0"/>
              </a:rPr>
              <a:t> </a:t>
            </a:r>
            <a:r>
              <a:rPr lang="nl-NL" sz="2000" dirty="0" err="1">
                <a:latin typeface="UTM Avo" panose="02040603050506020204" pitchFamily="18"/>
                <a:ea typeface="Calibri" panose="020F0502020204030204" pitchFamily="34" charset="0"/>
                <a:cs typeface="Arial" panose="020B0604020202020204" pitchFamily="34" charset="0"/>
              </a:rPr>
              <a:t>mê</a:t>
            </a:r>
            <a:r>
              <a:rPr lang="nl-NL" sz="2000" dirty="0">
                <a:latin typeface="UTM Avo" panose="02040603050506020204" pitchFamily="18"/>
                <a:ea typeface="Calibri" panose="020F0502020204030204" pitchFamily="34" charset="0"/>
                <a:cs typeface="Arial" panose="020B0604020202020204" pitchFamily="34" charset="0"/>
              </a:rPr>
              <a:t>, </a:t>
            </a:r>
            <a:br>
              <a:rPr lang="nl-NL" sz="2000" dirty="0">
                <a:latin typeface="UTM Avo" panose="02040603050506020204" pitchFamily="18"/>
                <a:ea typeface="Calibri" panose="020F0502020204030204" pitchFamily="34" charset="0"/>
                <a:cs typeface="Arial" panose="020B0604020202020204" pitchFamily="34" charset="0"/>
              </a:rPr>
            </a:br>
            <a:r>
              <a:rPr lang="nl-NL" sz="2000" dirty="0" err="1">
                <a:latin typeface="UTM Avo" panose="02040603050506020204" pitchFamily="18"/>
                <a:ea typeface="Calibri" panose="020F0502020204030204" pitchFamily="34" charset="0"/>
                <a:cs typeface="Arial" panose="020B0604020202020204" pitchFamily="34" charset="0"/>
              </a:rPr>
              <a:t>sở</a:t>
            </a:r>
            <a:r>
              <a:rPr lang="nl-NL" sz="2000" dirty="0">
                <a:latin typeface="UTM Avo" panose="02040603050506020204" pitchFamily="18"/>
                <a:ea typeface="Calibri" panose="020F0502020204030204" pitchFamily="34" charset="0"/>
                <a:cs typeface="Arial" panose="020B0604020202020204" pitchFamily="34" charset="0"/>
              </a:rPr>
              <a:t> </a:t>
            </a:r>
            <a:r>
              <a:rPr lang="nl-NL" sz="2000" dirty="0" err="1">
                <a:latin typeface="UTM Avo" panose="02040603050506020204" pitchFamily="18"/>
                <a:ea typeface="Calibri" panose="020F0502020204030204" pitchFamily="34" charset="0"/>
                <a:cs typeface="Arial" panose="020B0604020202020204" pitchFamily="34" charset="0"/>
              </a:rPr>
              <a:t>thích</a:t>
            </a:r>
            <a:r>
              <a:rPr lang="nl-NL" sz="2000" dirty="0">
                <a:latin typeface="UTM Avo" panose="02040603050506020204" pitchFamily="18"/>
                <a:ea typeface="Calibri" panose="020F0502020204030204" pitchFamily="34" charset="0"/>
                <a:cs typeface="Arial" panose="020B0604020202020204" pitchFamily="34" charset="0"/>
              </a:rPr>
              <a:t> </a:t>
            </a:r>
            <a:r>
              <a:rPr lang="nl-NL" sz="2000" dirty="0" err="1">
                <a:latin typeface="UTM Avo" panose="02040603050506020204" pitchFamily="18"/>
                <a:ea typeface="Calibri" panose="020F0502020204030204" pitchFamily="34" charset="0"/>
                <a:cs typeface="Arial" panose="020B0604020202020204" pitchFamily="34" charset="0"/>
              </a:rPr>
              <a:t>với</a:t>
            </a:r>
            <a:r>
              <a:rPr lang="nl-NL" sz="2000" dirty="0">
                <a:latin typeface="UTM Avo" panose="02040603050506020204" pitchFamily="18"/>
                <a:ea typeface="Calibri" panose="020F0502020204030204" pitchFamily="34" charset="0"/>
                <a:cs typeface="Arial" panose="020B0604020202020204" pitchFamily="34" charset="0"/>
              </a:rPr>
              <a:t> </a:t>
            </a:r>
            <a:r>
              <a:rPr lang="nl-NL" sz="2000" dirty="0" err="1">
                <a:latin typeface="UTM Avo" panose="02040603050506020204" pitchFamily="18"/>
                <a:ea typeface="Calibri" panose="020F0502020204030204" pitchFamily="34" charset="0"/>
                <a:cs typeface="Arial" panose="020B0604020202020204" pitchFamily="34" charset="0"/>
              </a:rPr>
              <a:t>nhau</a:t>
            </a:r>
            <a:endParaRPr lang="en-US" sz="2000" dirty="0">
              <a:latin typeface="UTM Avo" panose="02040603050506020204" pitchFamily="18"/>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2340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Line Callout 1 (Border and Accent Bar) 3">
            <a:extLst>
              <a:ext uri="{FF2B5EF4-FFF2-40B4-BE49-F238E27FC236}">
                <a16:creationId xmlns:a16="http://schemas.microsoft.com/office/drawing/2014/main" id="{31E15A38-2342-79F1-4E15-EBF9DE5946CF}"/>
              </a:ext>
            </a:extLst>
          </p:cNvPr>
          <p:cNvSpPr/>
          <p:nvPr/>
        </p:nvSpPr>
        <p:spPr>
          <a:xfrm>
            <a:off x="0" y="1537620"/>
            <a:ext cx="12191999" cy="706666"/>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2400" b="1" dirty="0">
                <a:solidFill>
                  <a:schemeClr val="tx1"/>
                </a:solidFill>
                <a:latin typeface="UTM Avo" panose="02040603050506020204" pitchFamily="18"/>
                <a:cs typeface="Arial" panose="020B0604020202020204" pitchFamily="34" charset="0"/>
              </a:rPr>
              <a:t>a. </a:t>
            </a:r>
            <a:r>
              <a:rPr lang="en-US" sz="2400" b="1" dirty="0" err="1">
                <a:solidFill>
                  <a:schemeClr val="tx1"/>
                </a:solidFill>
                <a:latin typeface="UTM Avo" panose="02040603050506020204" pitchFamily="18"/>
                <a:cs typeface="Arial" panose="020B0604020202020204" pitchFamily="34" charset="0"/>
              </a:rPr>
              <a:t>Các</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bạn</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trong</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tranh</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đã</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dùng</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những</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cách</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để</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thiết</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lập</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quan</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hệ</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bạn</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bè</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là</a:t>
            </a:r>
            <a:r>
              <a:rPr lang="en-US" sz="2400" b="1" dirty="0">
                <a:solidFill>
                  <a:schemeClr val="tx1"/>
                </a:solidFill>
                <a:latin typeface="UTM Avo" panose="02040603050506020204" pitchFamily="18"/>
                <a:cs typeface="Arial" panose="020B0604020202020204" pitchFamily="34" charset="0"/>
              </a:rPr>
              <a:t>:</a:t>
            </a:r>
          </a:p>
        </p:txBody>
      </p:sp>
      <p:pic>
        <p:nvPicPr>
          <p:cNvPr id="5" name="Picture 4">
            <a:extLst>
              <a:ext uri="{FF2B5EF4-FFF2-40B4-BE49-F238E27FC236}">
                <a16:creationId xmlns:a16="http://schemas.microsoft.com/office/drawing/2014/main" id="{D8E7B310-E1BA-C2AE-2C6B-41865D230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585" y="377553"/>
            <a:ext cx="7313022" cy="7313022"/>
          </a:xfrm>
          <a:prstGeom prst="rect">
            <a:avLst/>
          </a:prstGeom>
        </p:spPr>
      </p:pic>
      <p:sp>
        <p:nvSpPr>
          <p:cNvPr id="6" name="TextBox 5">
            <a:extLst>
              <a:ext uri="{FF2B5EF4-FFF2-40B4-BE49-F238E27FC236}">
                <a16:creationId xmlns:a16="http://schemas.microsoft.com/office/drawing/2014/main" id="{A2E720E2-2582-61FB-146D-B168890EA1F6}"/>
              </a:ext>
            </a:extLst>
          </p:cNvPr>
          <p:cNvSpPr txBox="1"/>
          <p:nvPr/>
        </p:nvSpPr>
        <p:spPr>
          <a:xfrm>
            <a:off x="2236782" y="5739193"/>
            <a:ext cx="5090627" cy="950260"/>
          </a:xfrm>
          <a:prstGeom prst="rect">
            <a:avLst/>
          </a:prstGeom>
          <a:noFill/>
        </p:spPr>
        <p:txBody>
          <a:bodyPr wrap="square">
            <a:spAutoFit/>
          </a:bodyPr>
          <a:lstStyle/>
          <a:p>
            <a:pPr algn="ctr">
              <a:lnSpc>
                <a:spcPct val="150000"/>
              </a:lnSpc>
              <a:spcBef>
                <a:spcPts val="67"/>
              </a:spcBef>
              <a:spcAft>
                <a:spcPts val="67"/>
              </a:spcAft>
            </a:pPr>
            <a:r>
              <a:rPr lang="nl-NL" sz="2000" b="1" dirty="0" err="1">
                <a:latin typeface="UTM Avo" panose="02040603050506020204" pitchFamily="18"/>
                <a:ea typeface="Calibri" panose="020F0502020204030204" pitchFamily="34" charset="0"/>
                <a:cs typeface="Arial" panose="020B0604020202020204" pitchFamily="34" charset="0"/>
              </a:rPr>
              <a:t>Tranh</a:t>
            </a:r>
            <a:r>
              <a:rPr lang="nl-NL" sz="2000" b="1" dirty="0">
                <a:latin typeface="UTM Avo" panose="02040603050506020204" pitchFamily="18"/>
                <a:ea typeface="Calibri" panose="020F0502020204030204" pitchFamily="34" charset="0"/>
                <a:cs typeface="Arial" panose="020B0604020202020204" pitchFamily="34" charset="0"/>
              </a:rPr>
              <a:t> 5: </a:t>
            </a:r>
            <a:r>
              <a:rPr lang="vi-VN" sz="2000" dirty="0">
                <a:latin typeface="UTM Avo" panose="02040603050506020204" pitchFamily="18"/>
                <a:ea typeface="Calibri" panose="020F0502020204030204" pitchFamily="34" charset="0"/>
                <a:cs typeface="Arial" panose="020B0604020202020204" pitchFamily="34" charset="0"/>
              </a:rPr>
              <a:t>Chủ động dẫn bạn mới đến chơi cùng nhóm bạn mình</a:t>
            </a:r>
            <a:endParaRPr lang="en-US" sz="2000" dirty="0">
              <a:latin typeface="UTM Avo" panose="02040603050506020204" pitchFamily="18"/>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4110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AutoShape 24">
            <a:extLst>
              <a:ext uri="{FF2B5EF4-FFF2-40B4-BE49-F238E27FC236}">
                <a16:creationId xmlns:a16="http://schemas.microsoft.com/office/drawing/2014/main" id="{9CA58449-5D34-26E5-25DF-9EE4B420B4A2}"/>
              </a:ext>
            </a:extLst>
          </p:cNvPr>
          <p:cNvSpPr/>
          <p:nvPr/>
        </p:nvSpPr>
        <p:spPr>
          <a:xfrm>
            <a:off x="-1346132" y="1631912"/>
            <a:ext cx="14833600" cy="882629"/>
          </a:xfrm>
          <a:prstGeom prst="rect">
            <a:avLst/>
          </a:prstGeom>
          <a:solidFill>
            <a:srgbClr val="EBF6F9"/>
          </a:solidFill>
        </p:spPr>
        <p:txBody>
          <a:bodyPr/>
          <a:lstStyle/>
          <a:p>
            <a:endParaRPr lang="en-US" sz="2400">
              <a:latin typeface="UTM Avo" panose="02040603050506020204" pitchFamily="18"/>
              <a:cs typeface="Arial" panose="020B0604020202020204" pitchFamily="34" charset="0"/>
            </a:endParaRPr>
          </a:p>
        </p:txBody>
      </p:sp>
      <p:sp>
        <p:nvSpPr>
          <p:cNvPr id="3" name="TextBox 2">
            <a:extLst>
              <a:ext uri="{FF2B5EF4-FFF2-40B4-BE49-F238E27FC236}">
                <a16:creationId xmlns:a16="http://schemas.microsoft.com/office/drawing/2014/main" id="{8206D92F-2889-3E02-FC17-62CDD3AD4C75}"/>
              </a:ext>
            </a:extLst>
          </p:cNvPr>
          <p:cNvSpPr txBox="1"/>
          <p:nvPr/>
        </p:nvSpPr>
        <p:spPr>
          <a:xfrm>
            <a:off x="1615209" y="1830342"/>
            <a:ext cx="9088227" cy="492443"/>
          </a:xfrm>
          <a:prstGeom prst="rect">
            <a:avLst/>
          </a:prstGeom>
          <a:noFill/>
        </p:spPr>
        <p:txBody>
          <a:bodyPr wrap="square">
            <a:spAutoFit/>
          </a:bodyPr>
          <a:lstStyle/>
          <a:p>
            <a:pPr algn="ctr">
              <a:spcAft>
                <a:spcPts val="667"/>
              </a:spcAft>
            </a:pPr>
            <a:r>
              <a:rPr lang="en-US" sz="2600" b="1" dirty="0">
                <a:solidFill>
                  <a:schemeClr val="tx2">
                    <a:lumMod val="50000"/>
                  </a:schemeClr>
                </a:solidFill>
                <a:latin typeface="UTM Avo" panose="02040603050506020204" pitchFamily="18"/>
                <a:ea typeface="Calibri" panose="020F0502020204030204" pitchFamily="34" charset="0"/>
                <a:cs typeface="Arial" panose="020B0604020202020204" pitchFamily="34" charset="0"/>
              </a:rPr>
              <a:t>b. </a:t>
            </a:r>
            <a:r>
              <a:rPr lang="en-US" sz="2600" b="1" dirty="0" err="1">
                <a:solidFill>
                  <a:schemeClr val="tx2">
                    <a:lumMod val="50000"/>
                  </a:schemeClr>
                </a:solidFill>
                <a:latin typeface="UTM Avo" panose="02040603050506020204" pitchFamily="18"/>
                <a:ea typeface="Calibri" panose="020F0502020204030204" pitchFamily="34" charset="0"/>
                <a:cs typeface="Arial" panose="020B0604020202020204" pitchFamily="34" charset="0"/>
              </a:rPr>
              <a:t>Một</a:t>
            </a:r>
            <a:r>
              <a:rPr lang="en-US" sz="2600" b="1" dirty="0">
                <a:solidFill>
                  <a:schemeClr val="tx2">
                    <a:lumMod val="50000"/>
                  </a:schemeClr>
                </a:solidFill>
                <a:latin typeface="UTM Avo" panose="02040603050506020204" pitchFamily="18"/>
                <a:ea typeface="Calibri" panose="020F0502020204030204" pitchFamily="34" charset="0"/>
                <a:cs typeface="Arial" panose="020B0604020202020204" pitchFamily="34" charset="0"/>
              </a:rPr>
              <a:t> </a:t>
            </a:r>
            <a:r>
              <a:rPr lang="en-US" sz="2600" b="1" dirty="0" err="1">
                <a:solidFill>
                  <a:schemeClr val="tx2">
                    <a:lumMod val="50000"/>
                  </a:schemeClr>
                </a:solidFill>
                <a:latin typeface="UTM Avo" panose="02040603050506020204" pitchFamily="18"/>
                <a:ea typeface="Calibri" panose="020F0502020204030204" pitchFamily="34" charset="0"/>
                <a:cs typeface="Arial" panose="020B0604020202020204" pitchFamily="34" charset="0"/>
              </a:rPr>
              <a:t>số</a:t>
            </a:r>
            <a:r>
              <a:rPr lang="en-US" sz="2600" b="1" dirty="0">
                <a:solidFill>
                  <a:schemeClr val="tx2">
                    <a:lumMod val="50000"/>
                  </a:schemeClr>
                </a:solidFill>
                <a:latin typeface="UTM Avo" panose="02040603050506020204" pitchFamily="18"/>
                <a:ea typeface="Calibri" panose="020F0502020204030204" pitchFamily="34" charset="0"/>
                <a:cs typeface="Arial" panose="020B0604020202020204" pitchFamily="34" charset="0"/>
              </a:rPr>
              <a:t> </a:t>
            </a:r>
            <a:r>
              <a:rPr lang="en-US" sz="2600" b="1" dirty="0" err="1">
                <a:solidFill>
                  <a:schemeClr val="tx2">
                    <a:lumMod val="50000"/>
                  </a:schemeClr>
                </a:solidFill>
                <a:latin typeface="UTM Avo" panose="02040603050506020204" pitchFamily="18"/>
                <a:ea typeface="Calibri" panose="020F0502020204030204" pitchFamily="34" charset="0"/>
                <a:cs typeface="Arial" panose="020B0604020202020204" pitchFamily="34" charset="0"/>
              </a:rPr>
              <a:t>cách</a:t>
            </a:r>
            <a:r>
              <a:rPr lang="en-US" sz="2600" b="1" dirty="0">
                <a:solidFill>
                  <a:schemeClr val="tx2">
                    <a:lumMod val="50000"/>
                  </a:schemeClr>
                </a:solidFill>
                <a:latin typeface="UTM Avo" panose="02040603050506020204" pitchFamily="18"/>
                <a:ea typeface="Calibri" panose="020F0502020204030204" pitchFamily="34" charset="0"/>
                <a:cs typeface="Arial" panose="020B0604020202020204" pitchFamily="34" charset="0"/>
              </a:rPr>
              <a:t> </a:t>
            </a:r>
            <a:r>
              <a:rPr lang="en-US" sz="2600" b="1" dirty="0" err="1">
                <a:solidFill>
                  <a:schemeClr val="tx2">
                    <a:lumMod val="50000"/>
                  </a:schemeClr>
                </a:solidFill>
                <a:latin typeface="UTM Avo" panose="02040603050506020204" pitchFamily="18"/>
                <a:ea typeface="Calibri" panose="020F0502020204030204" pitchFamily="34" charset="0"/>
                <a:cs typeface="Arial" panose="020B0604020202020204" pitchFamily="34" charset="0"/>
              </a:rPr>
              <a:t>thiết</a:t>
            </a:r>
            <a:r>
              <a:rPr lang="en-US" sz="2600" b="1" dirty="0">
                <a:solidFill>
                  <a:schemeClr val="tx2">
                    <a:lumMod val="50000"/>
                  </a:schemeClr>
                </a:solidFill>
                <a:latin typeface="UTM Avo" panose="02040603050506020204" pitchFamily="18"/>
                <a:ea typeface="Calibri" panose="020F0502020204030204" pitchFamily="34" charset="0"/>
                <a:cs typeface="Arial" panose="020B0604020202020204" pitchFamily="34" charset="0"/>
              </a:rPr>
              <a:t> </a:t>
            </a:r>
            <a:r>
              <a:rPr lang="en-US" sz="2600" b="1" dirty="0" err="1">
                <a:solidFill>
                  <a:schemeClr val="tx2">
                    <a:lumMod val="50000"/>
                  </a:schemeClr>
                </a:solidFill>
                <a:latin typeface="UTM Avo" panose="02040603050506020204" pitchFamily="18"/>
                <a:ea typeface="Calibri" panose="020F0502020204030204" pitchFamily="34" charset="0"/>
                <a:cs typeface="Arial" panose="020B0604020202020204" pitchFamily="34" charset="0"/>
              </a:rPr>
              <a:t>lập</a:t>
            </a:r>
            <a:r>
              <a:rPr lang="en-US" sz="2600" b="1" dirty="0">
                <a:solidFill>
                  <a:schemeClr val="tx2">
                    <a:lumMod val="50000"/>
                  </a:schemeClr>
                </a:solidFill>
                <a:latin typeface="UTM Avo" panose="02040603050506020204" pitchFamily="18"/>
                <a:ea typeface="Calibri" panose="020F0502020204030204" pitchFamily="34" charset="0"/>
                <a:cs typeface="Arial" panose="020B0604020202020204" pitchFamily="34" charset="0"/>
              </a:rPr>
              <a:t> </a:t>
            </a:r>
            <a:r>
              <a:rPr lang="en-US" sz="2600" b="1" dirty="0" err="1">
                <a:solidFill>
                  <a:schemeClr val="tx2">
                    <a:lumMod val="50000"/>
                  </a:schemeClr>
                </a:solidFill>
                <a:latin typeface="UTM Avo" panose="02040603050506020204" pitchFamily="18"/>
                <a:ea typeface="Calibri" panose="020F0502020204030204" pitchFamily="34" charset="0"/>
                <a:cs typeface="Arial" panose="020B0604020202020204" pitchFamily="34" charset="0"/>
              </a:rPr>
              <a:t>quan</a:t>
            </a:r>
            <a:r>
              <a:rPr lang="en-US" sz="2600" b="1" dirty="0">
                <a:solidFill>
                  <a:schemeClr val="tx2">
                    <a:lumMod val="50000"/>
                  </a:schemeClr>
                </a:solidFill>
                <a:latin typeface="UTM Avo" panose="02040603050506020204" pitchFamily="18"/>
                <a:ea typeface="Calibri" panose="020F0502020204030204" pitchFamily="34" charset="0"/>
                <a:cs typeface="Arial" panose="020B0604020202020204" pitchFamily="34" charset="0"/>
              </a:rPr>
              <a:t> </a:t>
            </a:r>
            <a:r>
              <a:rPr lang="en-US" sz="2600" b="1" dirty="0" err="1">
                <a:solidFill>
                  <a:schemeClr val="tx2">
                    <a:lumMod val="50000"/>
                  </a:schemeClr>
                </a:solidFill>
                <a:latin typeface="UTM Avo" panose="02040603050506020204" pitchFamily="18"/>
                <a:ea typeface="Calibri" panose="020F0502020204030204" pitchFamily="34" charset="0"/>
                <a:cs typeface="Arial" panose="020B0604020202020204" pitchFamily="34" charset="0"/>
              </a:rPr>
              <a:t>hệ</a:t>
            </a:r>
            <a:r>
              <a:rPr lang="en-US" sz="2600" b="1" dirty="0">
                <a:solidFill>
                  <a:schemeClr val="tx2">
                    <a:lumMod val="50000"/>
                  </a:schemeClr>
                </a:solidFill>
                <a:latin typeface="UTM Avo" panose="02040603050506020204" pitchFamily="18"/>
                <a:ea typeface="Calibri" panose="020F0502020204030204" pitchFamily="34" charset="0"/>
                <a:cs typeface="Arial" panose="020B0604020202020204" pitchFamily="34" charset="0"/>
              </a:rPr>
              <a:t> </a:t>
            </a:r>
            <a:r>
              <a:rPr lang="en-US" sz="2600" b="1" dirty="0" err="1">
                <a:solidFill>
                  <a:schemeClr val="tx2">
                    <a:lumMod val="50000"/>
                  </a:schemeClr>
                </a:solidFill>
                <a:latin typeface="UTM Avo" panose="02040603050506020204" pitchFamily="18"/>
                <a:ea typeface="Calibri" panose="020F0502020204030204" pitchFamily="34" charset="0"/>
                <a:cs typeface="Arial" panose="020B0604020202020204" pitchFamily="34" charset="0"/>
              </a:rPr>
              <a:t>bạn</a:t>
            </a:r>
            <a:r>
              <a:rPr lang="en-US" sz="2600" b="1" dirty="0">
                <a:solidFill>
                  <a:schemeClr val="tx2">
                    <a:lumMod val="50000"/>
                  </a:schemeClr>
                </a:solidFill>
                <a:latin typeface="UTM Avo" panose="02040603050506020204" pitchFamily="18"/>
                <a:ea typeface="Calibri" panose="020F0502020204030204" pitchFamily="34" charset="0"/>
                <a:cs typeface="Arial" panose="020B0604020202020204" pitchFamily="34" charset="0"/>
              </a:rPr>
              <a:t> </a:t>
            </a:r>
            <a:r>
              <a:rPr lang="en-US" sz="2600" b="1" dirty="0" err="1">
                <a:solidFill>
                  <a:schemeClr val="tx2">
                    <a:lumMod val="50000"/>
                  </a:schemeClr>
                </a:solidFill>
                <a:latin typeface="UTM Avo" panose="02040603050506020204" pitchFamily="18"/>
                <a:ea typeface="Calibri" panose="020F0502020204030204" pitchFamily="34" charset="0"/>
                <a:cs typeface="Arial" panose="020B0604020202020204" pitchFamily="34" charset="0"/>
              </a:rPr>
              <a:t>bè</a:t>
            </a:r>
            <a:r>
              <a:rPr lang="en-US" sz="2600" b="1" dirty="0">
                <a:solidFill>
                  <a:schemeClr val="tx2">
                    <a:lumMod val="50000"/>
                  </a:schemeClr>
                </a:solidFill>
                <a:latin typeface="UTM Avo" panose="02040603050506020204" pitchFamily="18"/>
                <a:ea typeface="Calibri" panose="020F0502020204030204" pitchFamily="34" charset="0"/>
                <a:cs typeface="Arial" panose="020B0604020202020204" pitchFamily="34" charset="0"/>
              </a:rPr>
              <a:t> </a:t>
            </a:r>
            <a:r>
              <a:rPr lang="en-US" sz="2600" b="1" dirty="0" err="1">
                <a:solidFill>
                  <a:schemeClr val="tx2">
                    <a:lumMod val="50000"/>
                  </a:schemeClr>
                </a:solidFill>
                <a:latin typeface="UTM Avo" panose="02040603050506020204" pitchFamily="18"/>
                <a:ea typeface="Calibri" panose="020F0502020204030204" pitchFamily="34" charset="0"/>
                <a:cs typeface="Arial" panose="020B0604020202020204" pitchFamily="34" charset="0"/>
              </a:rPr>
              <a:t>khác</a:t>
            </a:r>
            <a:r>
              <a:rPr lang="en-US" sz="2600" b="1" dirty="0">
                <a:solidFill>
                  <a:schemeClr val="tx2">
                    <a:lumMod val="50000"/>
                  </a:schemeClr>
                </a:solidFill>
                <a:latin typeface="UTM Avo" panose="02040603050506020204" pitchFamily="18"/>
                <a:ea typeface="Calibri" panose="020F0502020204030204" pitchFamily="34" charset="0"/>
                <a:cs typeface="Arial" panose="020B0604020202020204" pitchFamily="34" charset="0"/>
              </a:rPr>
              <a:t> </a:t>
            </a:r>
            <a:r>
              <a:rPr lang="en-US" sz="2600" b="1" dirty="0" err="1">
                <a:solidFill>
                  <a:schemeClr val="tx2">
                    <a:lumMod val="50000"/>
                  </a:schemeClr>
                </a:solidFill>
                <a:latin typeface="UTM Avo" panose="02040603050506020204" pitchFamily="18"/>
                <a:ea typeface="Calibri" panose="020F0502020204030204" pitchFamily="34" charset="0"/>
                <a:cs typeface="Arial" panose="020B0604020202020204" pitchFamily="34" charset="0"/>
              </a:rPr>
              <a:t>như</a:t>
            </a:r>
            <a:r>
              <a:rPr lang="en-US" sz="2600" b="1" dirty="0">
                <a:solidFill>
                  <a:schemeClr val="tx2">
                    <a:lumMod val="50000"/>
                  </a:schemeClr>
                </a:solidFill>
                <a:latin typeface="UTM Avo" panose="02040603050506020204" pitchFamily="18"/>
                <a:ea typeface="Calibri" panose="020F0502020204030204" pitchFamily="34" charset="0"/>
                <a:cs typeface="Arial" panose="020B0604020202020204" pitchFamily="34" charset="0"/>
              </a:rPr>
              <a:t>:</a:t>
            </a:r>
            <a:endParaRPr lang="en-US" sz="2600" dirty="0">
              <a:solidFill>
                <a:schemeClr val="tx2">
                  <a:lumMod val="50000"/>
                </a:schemeClr>
              </a:solidFill>
              <a:latin typeface="UTM Avo" panose="02040603050506020204" pitchFamily="18"/>
              <a:ea typeface="Calibri" panose="020F0502020204030204" pitchFamily="34" charset="0"/>
              <a:cs typeface="Arial" panose="020B0604020202020204" pitchFamily="34" charset="0"/>
            </a:endParaRPr>
          </a:p>
        </p:txBody>
      </p:sp>
      <p:sp>
        <p:nvSpPr>
          <p:cNvPr id="4" name="TextBox 11">
            <a:extLst>
              <a:ext uri="{FF2B5EF4-FFF2-40B4-BE49-F238E27FC236}">
                <a16:creationId xmlns:a16="http://schemas.microsoft.com/office/drawing/2014/main" id="{9F694E34-EF3C-67E2-4B1C-CB3834B3A016}"/>
              </a:ext>
            </a:extLst>
          </p:cNvPr>
          <p:cNvSpPr txBox="1"/>
          <p:nvPr/>
        </p:nvSpPr>
        <p:spPr>
          <a:xfrm>
            <a:off x="978788" y="4923778"/>
            <a:ext cx="5493033" cy="1583510"/>
          </a:xfrm>
          <a:prstGeom prst="rect">
            <a:avLst/>
          </a:prstGeom>
        </p:spPr>
        <p:txBody>
          <a:bodyPr wrap="square" lIns="0" tIns="0" rIns="0" bIns="0" rtlCol="0" anchor="t">
            <a:spAutoFit/>
          </a:bodyPr>
          <a:lstStyle/>
          <a:p>
            <a:pPr algn="just">
              <a:lnSpc>
                <a:spcPct val="150000"/>
              </a:lnSpc>
              <a:spcBef>
                <a:spcPct val="0"/>
              </a:spcBef>
            </a:pPr>
            <a:r>
              <a:rPr lang="vi-VN" sz="2400" dirty="0">
                <a:latin typeface="UTM Avo" panose="02040603050506020204" pitchFamily="18"/>
                <a:cs typeface="Arial" panose="020B0604020202020204" pitchFamily="34" charset="0"/>
              </a:rPr>
              <a:t>Tham gia các câu lạc bộ võ thuật, văn nghệ, bóng đá, bóng rổ, bơi lội,... hay các sự kiện của trường</a:t>
            </a:r>
            <a:r>
              <a:rPr lang="en-US" sz="2400" dirty="0">
                <a:latin typeface="UTM Avo" panose="02040603050506020204" pitchFamily="18"/>
                <a:cs typeface="Arial" panose="020B0604020202020204" pitchFamily="34" charset="0"/>
              </a:rPr>
              <a:t>.</a:t>
            </a:r>
            <a:endParaRPr lang="vi-VN" sz="2400" dirty="0">
              <a:latin typeface="UTM Avo" panose="02040603050506020204" pitchFamily="18"/>
              <a:cs typeface="Arial" panose="020B0604020202020204" pitchFamily="34" charset="0"/>
            </a:endParaRPr>
          </a:p>
        </p:txBody>
      </p:sp>
      <p:sp>
        <p:nvSpPr>
          <p:cNvPr id="7" name="TextBox 11">
            <a:extLst>
              <a:ext uri="{FF2B5EF4-FFF2-40B4-BE49-F238E27FC236}">
                <a16:creationId xmlns:a16="http://schemas.microsoft.com/office/drawing/2014/main" id="{1EC09406-3D65-7D34-19ED-51EB9E90C105}"/>
              </a:ext>
            </a:extLst>
          </p:cNvPr>
          <p:cNvSpPr txBox="1"/>
          <p:nvPr/>
        </p:nvSpPr>
        <p:spPr>
          <a:xfrm>
            <a:off x="5238326" y="2917559"/>
            <a:ext cx="6418340" cy="1583510"/>
          </a:xfrm>
          <a:prstGeom prst="rect">
            <a:avLst/>
          </a:prstGeom>
        </p:spPr>
        <p:txBody>
          <a:bodyPr wrap="square" lIns="0" tIns="0" rIns="0" bIns="0" rtlCol="0" anchor="t">
            <a:spAutoFit/>
          </a:bodyPr>
          <a:lstStyle/>
          <a:p>
            <a:pPr algn="just">
              <a:lnSpc>
                <a:spcPct val="150000"/>
              </a:lnSpc>
              <a:spcBef>
                <a:spcPct val="0"/>
              </a:spcBef>
            </a:pPr>
            <a:r>
              <a:rPr lang="vi-VN" sz="2400" dirty="0">
                <a:latin typeface="UTM Avo" panose="02040603050506020204" pitchFamily="18"/>
                <a:cs typeface="Arial" panose="020B0604020202020204" pitchFamily="34" charset="0"/>
              </a:rPr>
              <a:t>Cởi mở, niềm nở và luôn chủ động trò chuyện cùng các bạn mới xung quanh, rủ các bạn mới học chung, chơi chung.</a:t>
            </a:r>
          </a:p>
        </p:txBody>
      </p:sp>
      <p:sp>
        <p:nvSpPr>
          <p:cNvPr id="8" name="Freeform 11">
            <a:extLst>
              <a:ext uri="{FF2B5EF4-FFF2-40B4-BE49-F238E27FC236}">
                <a16:creationId xmlns:a16="http://schemas.microsoft.com/office/drawing/2014/main" id="{488B31D1-FD08-54BE-C7BC-6078E33B7215}"/>
              </a:ext>
            </a:extLst>
          </p:cNvPr>
          <p:cNvSpPr/>
          <p:nvPr/>
        </p:nvSpPr>
        <p:spPr>
          <a:xfrm>
            <a:off x="535334" y="1601326"/>
            <a:ext cx="1043662" cy="889395"/>
          </a:xfrm>
          <a:custGeom>
            <a:avLst/>
            <a:gdLst/>
            <a:ahLst/>
            <a:cxnLst/>
            <a:rect l="l" t="t" r="r" b="b"/>
            <a:pathLst>
              <a:path w="1661974" h="1400213">
                <a:moveTo>
                  <a:pt x="0" y="0"/>
                </a:moveTo>
                <a:lnTo>
                  <a:pt x="1661974" y="0"/>
                </a:lnTo>
                <a:lnTo>
                  <a:pt x="1661974" y="1400214"/>
                </a:lnTo>
                <a:lnTo>
                  <a:pt x="0" y="14002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400">
              <a:latin typeface="UTM Avo" panose="02040603050506020204" pitchFamily="18"/>
              <a:cs typeface="Arial" panose="020B0604020202020204" pitchFamily="34" charset="0"/>
            </a:endParaRPr>
          </a:p>
        </p:txBody>
      </p:sp>
      <p:sp>
        <p:nvSpPr>
          <p:cNvPr id="9" name="Freeform 11">
            <a:extLst>
              <a:ext uri="{FF2B5EF4-FFF2-40B4-BE49-F238E27FC236}">
                <a16:creationId xmlns:a16="http://schemas.microsoft.com/office/drawing/2014/main" id="{BD8C588F-CF7B-C84B-D95D-D6C3A3CCEE07}"/>
              </a:ext>
            </a:extLst>
          </p:cNvPr>
          <p:cNvSpPr/>
          <p:nvPr/>
        </p:nvSpPr>
        <p:spPr>
          <a:xfrm>
            <a:off x="10613004" y="1575937"/>
            <a:ext cx="1043662" cy="889395"/>
          </a:xfrm>
          <a:custGeom>
            <a:avLst/>
            <a:gdLst/>
            <a:ahLst/>
            <a:cxnLst/>
            <a:rect l="l" t="t" r="r" b="b"/>
            <a:pathLst>
              <a:path w="1661974" h="1400213">
                <a:moveTo>
                  <a:pt x="0" y="0"/>
                </a:moveTo>
                <a:lnTo>
                  <a:pt x="1661974" y="0"/>
                </a:lnTo>
                <a:lnTo>
                  <a:pt x="1661974" y="1400214"/>
                </a:lnTo>
                <a:lnTo>
                  <a:pt x="0" y="14002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400">
              <a:latin typeface="UTM Avo" panose="02040603050506020204" pitchFamily="18"/>
              <a:cs typeface="Arial" panose="020B0604020202020204" pitchFamily="34" charset="0"/>
            </a:endParaRPr>
          </a:p>
        </p:txBody>
      </p:sp>
      <p:pic>
        <p:nvPicPr>
          <p:cNvPr id="10" name="Picture 2" descr="CLB BÓNG RỔ: NƠI LOMOERS RÈN LUYỆN SỨC MẠNH, SỰ DẺO DAI VÀ HOẠT BÁT - Hệ  thống Liên cấp Lômônôxốp">
            <a:extLst>
              <a:ext uri="{FF2B5EF4-FFF2-40B4-BE49-F238E27FC236}">
                <a16:creationId xmlns:a16="http://schemas.microsoft.com/office/drawing/2014/main" id="{644F9A90-7831-B6AA-44BE-EB6A3FFE4A7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4916" y="2772964"/>
            <a:ext cx="2940069" cy="19590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4" descr="Học thông qua Chơi: Cách tiếp cận giáo dục nâng tầm giáo viên tiểu học |  VVOB in Vietnam">
            <a:extLst>
              <a:ext uri="{FF2B5EF4-FFF2-40B4-BE49-F238E27FC236}">
                <a16:creationId xmlns:a16="http://schemas.microsoft.com/office/drawing/2014/main" id="{2D8ECEF3-04FC-156C-E7B8-B63B61CE69D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39856" y="4670029"/>
            <a:ext cx="3136510" cy="20910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855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par>
                                <p:cTn id="21" presetID="22" presetClass="entr" presetSubtype="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8DFA4869-156F-E417-E545-93540D93F891}"/>
              </a:ext>
            </a:extLst>
          </p:cNvPr>
          <p:cNvPicPr>
            <a:picLocks noChangeAspect="1"/>
          </p:cNvPicPr>
          <p:nvPr/>
        </p:nvPicPr>
        <p:blipFill>
          <a:blip r:embed="rId4"/>
          <a:stretch>
            <a:fillRect/>
          </a:stretch>
        </p:blipFill>
        <p:spPr>
          <a:xfrm>
            <a:off x="4790832" y="3429000"/>
            <a:ext cx="2610336" cy="1444169"/>
          </a:xfrm>
          <a:prstGeom prst="rect">
            <a:avLst/>
          </a:prstGeom>
        </p:spPr>
      </p:pic>
    </p:spTree>
    <p:extLst>
      <p:ext uri="{BB962C8B-B14F-4D97-AF65-F5344CB8AC3E}">
        <p14:creationId xmlns:p14="http://schemas.microsoft.com/office/powerpoint/2010/main" val="2602511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1F141A-1FE6-B230-7648-82BAA441B460}"/>
              </a:ext>
            </a:extLst>
          </p:cNvPr>
          <p:cNvSpPr txBox="1"/>
          <p:nvPr/>
        </p:nvSpPr>
        <p:spPr>
          <a:xfrm>
            <a:off x="0" y="1432911"/>
            <a:ext cx="12192000" cy="654731"/>
          </a:xfrm>
          <a:prstGeom prst="rect">
            <a:avLst/>
          </a:prstGeom>
          <a:noFill/>
        </p:spPr>
        <p:txBody>
          <a:bodyPr wrap="square" rtlCol="0">
            <a:spAutoFit/>
          </a:bodyPr>
          <a:lstStyle/>
          <a:p>
            <a:pPr algn="ctr">
              <a:lnSpc>
                <a:spcPct val="150000"/>
              </a:lnSpc>
            </a:pPr>
            <a:r>
              <a:rPr lang="vi-VN" sz="2800" b="1" dirty="0">
                <a:latin typeface="UTM Avo" panose="02040603050506020204" pitchFamily="18"/>
                <a:ea typeface="Calibri" panose="020F0502020204030204" pitchFamily="34" charset="0"/>
                <a:cs typeface="Arial" panose="020B0604020202020204" pitchFamily="34" charset="0"/>
              </a:rPr>
              <a:t>HOẠT ĐỘNG 1: BÀY TỎ Ý KIẾN</a:t>
            </a:r>
          </a:p>
        </p:txBody>
      </p:sp>
      <p:sp>
        <p:nvSpPr>
          <p:cNvPr id="3" name="Freeform 13">
            <a:extLst>
              <a:ext uri="{FF2B5EF4-FFF2-40B4-BE49-F238E27FC236}">
                <a16:creationId xmlns:a16="http://schemas.microsoft.com/office/drawing/2014/main" id="{E4A9526C-C30A-7EE4-B1EB-4628150D7DDB}"/>
              </a:ext>
            </a:extLst>
          </p:cNvPr>
          <p:cNvSpPr/>
          <p:nvPr/>
        </p:nvSpPr>
        <p:spPr>
          <a:xfrm>
            <a:off x="0" y="5845393"/>
            <a:ext cx="1235011" cy="1092200"/>
          </a:xfrm>
          <a:custGeom>
            <a:avLst/>
            <a:gdLst/>
            <a:ahLst/>
            <a:cxnLst/>
            <a:rect l="l" t="t" r="r" b="b"/>
            <a:pathLst>
              <a:path w="5514773" h="4298834">
                <a:moveTo>
                  <a:pt x="0" y="0"/>
                </a:moveTo>
                <a:lnTo>
                  <a:pt x="5514773" y="0"/>
                </a:lnTo>
                <a:lnTo>
                  <a:pt x="5514773" y="4298834"/>
                </a:lnTo>
                <a:lnTo>
                  <a:pt x="0" y="4298834"/>
                </a:lnTo>
                <a:lnTo>
                  <a:pt x="0" y="0"/>
                </a:lnTo>
                <a:close/>
              </a:path>
            </a:pathLst>
          </a:custGeom>
          <a:blipFill>
            <a:blip r:embed="rId3">
              <a:extLst>
                <a:ext uri="{96DAC541-7B7A-43D3-8B79-37D633B846F1}">
                  <asvg:svgBlip xmlns:asvg="http://schemas.microsoft.com/office/drawing/2016/SVG/main" r:embed="rId4"/>
                </a:ext>
              </a:extLst>
            </a:blip>
            <a:stretch>
              <a:fillRect l="-82610" t="-6852" b="-35462"/>
            </a:stretch>
          </a:blipFill>
        </p:spPr>
        <p:txBody>
          <a:bodyPr/>
          <a:lstStyle/>
          <a:p>
            <a:endParaRPr lang="en-US" sz="700">
              <a:latin typeface="UTM Avo" panose="02040603050506020204" pitchFamily="18"/>
            </a:endParaRPr>
          </a:p>
        </p:txBody>
      </p:sp>
      <p:sp>
        <p:nvSpPr>
          <p:cNvPr id="4" name="Freeform 4">
            <a:extLst>
              <a:ext uri="{FF2B5EF4-FFF2-40B4-BE49-F238E27FC236}">
                <a16:creationId xmlns:a16="http://schemas.microsoft.com/office/drawing/2014/main" id="{039DD828-3676-2E1A-12AB-FDF1566A27AE}"/>
              </a:ext>
            </a:extLst>
          </p:cNvPr>
          <p:cNvSpPr/>
          <p:nvPr/>
        </p:nvSpPr>
        <p:spPr>
          <a:xfrm>
            <a:off x="1151226" y="2572650"/>
            <a:ext cx="6876097" cy="3371619"/>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chemeClr val="accent5">
              <a:lumMod val="20000"/>
              <a:lumOff val="80000"/>
            </a:schemeClr>
          </a:solidFill>
        </p:spPr>
        <p:txBody>
          <a:bodyPr/>
          <a:lstStyle/>
          <a:p>
            <a:endParaRPr lang="en-US" sz="700">
              <a:latin typeface="UTM Avo" panose="02040603050506020204" pitchFamily="18"/>
              <a:cs typeface="Arial" panose="020B0604020202020204" pitchFamily="34" charset="0"/>
            </a:endParaRPr>
          </a:p>
        </p:txBody>
      </p:sp>
      <p:sp>
        <p:nvSpPr>
          <p:cNvPr id="5" name="TextBox 4">
            <a:extLst>
              <a:ext uri="{FF2B5EF4-FFF2-40B4-BE49-F238E27FC236}">
                <a16:creationId xmlns:a16="http://schemas.microsoft.com/office/drawing/2014/main" id="{E263B569-4C24-E47C-3EE7-DF76F1DEB8E1}"/>
              </a:ext>
            </a:extLst>
          </p:cNvPr>
          <p:cNvSpPr txBox="1"/>
          <p:nvPr/>
        </p:nvSpPr>
        <p:spPr>
          <a:xfrm>
            <a:off x="1935319" y="2856367"/>
            <a:ext cx="5312680" cy="2783839"/>
          </a:xfrm>
          <a:prstGeom prst="rect">
            <a:avLst/>
          </a:prstGeom>
          <a:noFill/>
        </p:spPr>
        <p:txBody>
          <a:bodyPr wrap="square">
            <a:spAutoFit/>
          </a:bodyPr>
          <a:lstStyle/>
          <a:p>
            <a:pPr algn="just">
              <a:lnSpc>
                <a:spcPct val="150000"/>
              </a:lnSpc>
            </a:pPr>
            <a:r>
              <a:rPr lang="vi-VN" sz="2400" b="1" dirty="0">
                <a:latin typeface="UTM Avo" panose="02040603050506020204" pitchFamily="18"/>
                <a:ea typeface="Calibri" panose="020F0502020204030204" pitchFamily="34" charset="0"/>
                <a:cs typeface="Arial" panose="020B0604020202020204" pitchFamily="34" charset="0"/>
              </a:rPr>
              <a:t>Làm việc theo nhóm (4 HS</a:t>
            </a:r>
            <a:r>
              <a:rPr lang="en-US" sz="2400" b="1" dirty="0">
                <a:latin typeface="UTM Avo" panose="02040603050506020204" pitchFamily="18"/>
                <a:ea typeface="Calibri" panose="020F0502020204030204" pitchFamily="34" charset="0"/>
                <a:cs typeface="Arial" panose="020B0604020202020204" pitchFamily="34" charset="0"/>
              </a:rPr>
              <a:t>)</a:t>
            </a:r>
            <a:r>
              <a:rPr lang="vi-VN" sz="2400" b="1" dirty="0">
                <a:latin typeface="UTM Avo" panose="02040603050506020204" pitchFamily="18"/>
                <a:ea typeface="Calibri" panose="020F0502020204030204" pitchFamily="34" charset="0"/>
                <a:cs typeface="Arial" panose="020B0604020202020204" pitchFamily="34" charset="0"/>
              </a:rPr>
              <a:t>: </a:t>
            </a:r>
            <a:r>
              <a:rPr lang="vi-VN" sz="2400" dirty="0">
                <a:latin typeface="UTM Avo" panose="02040603050506020204" pitchFamily="18"/>
                <a:ea typeface="Calibri" panose="020F0502020204030204" pitchFamily="34" charset="0"/>
                <a:cs typeface="Arial" panose="020B0604020202020204" pitchFamily="34" charset="0"/>
              </a:rPr>
              <a:t>Các nhóm đọc</a:t>
            </a:r>
            <a:r>
              <a:rPr lang="en-US" sz="2400" dirty="0">
                <a:latin typeface="UTM Avo" panose="02040603050506020204" pitchFamily="18"/>
                <a:ea typeface="Calibri" panose="020F0502020204030204" pitchFamily="34" charset="0"/>
                <a:cs typeface="Arial" panose="020B0604020202020204" pitchFamily="34" charset="0"/>
              </a:rPr>
              <a:t> </a:t>
            </a:r>
            <a:r>
              <a:rPr lang="vi-VN" sz="2400" dirty="0">
                <a:latin typeface="UTM Avo" panose="02040603050506020204" pitchFamily="18"/>
                <a:ea typeface="Calibri" panose="020F0502020204030204" pitchFamily="34" charset="0"/>
                <a:cs typeface="Arial" panose="020B0604020202020204" pitchFamily="34" charset="0"/>
              </a:rPr>
              <a:t>và trả lời câu hỏi: </a:t>
            </a:r>
            <a:r>
              <a:rPr lang="vi-VN" sz="2400" i="1" dirty="0">
                <a:latin typeface="UTM Avo" panose="02040603050506020204" pitchFamily="18"/>
                <a:ea typeface="Calibri" panose="020F0502020204030204" pitchFamily="34" charset="0"/>
                <a:cs typeface="Arial" panose="020B0604020202020204" pitchFamily="34" charset="0"/>
              </a:rPr>
              <a:t>Em đồng tình hay không đồng tình với lời nói và việc làm của bạn nào dưới đây? Vì sao?</a:t>
            </a:r>
          </a:p>
        </p:txBody>
      </p:sp>
      <p:pic>
        <p:nvPicPr>
          <p:cNvPr id="6" name="Picture 12">
            <a:extLst>
              <a:ext uri="{FF2B5EF4-FFF2-40B4-BE49-F238E27FC236}">
                <a16:creationId xmlns:a16="http://schemas.microsoft.com/office/drawing/2014/main" id="{67BF5D0D-8268-D95F-4A53-F1330BB29DF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36114" y="2375514"/>
            <a:ext cx="830223" cy="1537450"/>
          </a:xfrm>
          <a:prstGeom prst="rect">
            <a:avLst/>
          </a:prstGeom>
        </p:spPr>
      </p:pic>
      <p:grpSp>
        <p:nvGrpSpPr>
          <p:cNvPr id="7" name="Group 6">
            <a:extLst>
              <a:ext uri="{FF2B5EF4-FFF2-40B4-BE49-F238E27FC236}">
                <a16:creationId xmlns:a16="http://schemas.microsoft.com/office/drawing/2014/main" id="{683E6260-4848-B72C-A972-40C2340A551B}"/>
              </a:ext>
            </a:extLst>
          </p:cNvPr>
          <p:cNvGrpSpPr/>
          <p:nvPr/>
        </p:nvGrpSpPr>
        <p:grpSpPr>
          <a:xfrm>
            <a:off x="7977996" y="2284778"/>
            <a:ext cx="3437795" cy="3183520"/>
            <a:chOff x="11075781" y="3259671"/>
            <a:chExt cx="6467175" cy="5988836"/>
          </a:xfrm>
        </p:grpSpPr>
        <p:sp>
          <p:nvSpPr>
            <p:cNvPr id="8" name="Oval 7">
              <a:extLst>
                <a:ext uri="{FF2B5EF4-FFF2-40B4-BE49-F238E27FC236}">
                  <a16:creationId xmlns:a16="http://schemas.microsoft.com/office/drawing/2014/main" id="{17679156-8BA4-6505-F0A9-7621D2465424}"/>
                </a:ext>
              </a:extLst>
            </p:cNvPr>
            <p:cNvSpPr/>
            <p:nvPr/>
          </p:nvSpPr>
          <p:spPr>
            <a:xfrm>
              <a:off x="11075781" y="3259671"/>
              <a:ext cx="6467175" cy="5988836"/>
            </a:xfrm>
            <a:prstGeom prst="ellipse">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UTM Avo" panose="02040603050506020204" pitchFamily="18"/>
                <a:cs typeface="Arial" panose="020B0604020202020204" pitchFamily="34" charset="0"/>
              </a:endParaRPr>
            </a:p>
          </p:txBody>
        </p:sp>
        <p:sp>
          <p:nvSpPr>
            <p:cNvPr id="9" name="TextBox 8">
              <a:extLst>
                <a:ext uri="{FF2B5EF4-FFF2-40B4-BE49-F238E27FC236}">
                  <a16:creationId xmlns:a16="http://schemas.microsoft.com/office/drawing/2014/main" id="{299CDCBB-866B-3E13-73E1-CFBB392D6212}"/>
                </a:ext>
              </a:extLst>
            </p:cNvPr>
            <p:cNvSpPr txBox="1"/>
            <p:nvPr/>
          </p:nvSpPr>
          <p:spPr>
            <a:xfrm>
              <a:off x="11261369" y="5038403"/>
              <a:ext cx="6096000" cy="1951593"/>
            </a:xfrm>
            <a:prstGeom prst="rect">
              <a:avLst/>
            </a:prstGeom>
            <a:noFill/>
          </p:spPr>
          <p:txBody>
            <a:bodyPr wrap="square" rtlCol="0">
              <a:spAutoFit/>
            </a:bodyPr>
            <a:lstStyle/>
            <a:p>
              <a:pPr algn="ctr">
                <a:lnSpc>
                  <a:spcPct val="150000"/>
                </a:lnSpc>
              </a:pPr>
              <a:r>
                <a:rPr lang="en-US" sz="2800" b="1" dirty="0">
                  <a:solidFill>
                    <a:schemeClr val="tx2">
                      <a:lumMod val="50000"/>
                    </a:schemeClr>
                  </a:solidFill>
                  <a:latin typeface="UTM Avo" panose="02040603050506020204" pitchFamily="18"/>
                  <a:cs typeface="Arial" panose="020B0604020202020204" pitchFamily="34" charset="0"/>
                </a:rPr>
                <a:t>HOẠT ĐỘNG </a:t>
              </a:r>
            </a:p>
            <a:p>
              <a:pPr algn="ctr">
                <a:lnSpc>
                  <a:spcPct val="150000"/>
                </a:lnSpc>
              </a:pPr>
              <a:r>
                <a:rPr lang="en-US" sz="2800" b="1" dirty="0">
                  <a:solidFill>
                    <a:schemeClr val="tx2">
                      <a:lumMod val="50000"/>
                    </a:schemeClr>
                  </a:solidFill>
                  <a:latin typeface="UTM Avo" panose="02040603050506020204" pitchFamily="18"/>
                  <a:cs typeface="Arial" panose="020B0604020202020204" pitchFamily="34" charset="0"/>
                </a:rPr>
                <a:t>THEO NHÓM</a:t>
              </a:r>
            </a:p>
          </p:txBody>
        </p:sp>
        <p:pic>
          <p:nvPicPr>
            <p:cNvPr id="10" name="Picture 11">
              <a:extLst>
                <a:ext uri="{FF2B5EF4-FFF2-40B4-BE49-F238E27FC236}">
                  <a16:creationId xmlns:a16="http://schemas.microsoft.com/office/drawing/2014/main" id="{8FE8031E-4BDD-CA83-6CFD-E927A0EF71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055021" y="3352310"/>
              <a:ext cx="4508695" cy="1073889"/>
            </a:xfrm>
            <a:prstGeom prst="rect">
              <a:avLst/>
            </a:prstGeom>
          </p:spPr>
        </p:pic>
      </p:grpSp>
      <p:pic>
        <p:nvPicPr>
          <p:cNvPr id="11" name="Picture 10" descr="A group of people using laptops&#10;&#10;Description automatically generated with medium confidence">
            <a:extLst>
              <a:ext uri="{FF2B5EF4-FFF2-40B4-BE49-F238E27FC236}">
                <a16:creationId xmlns:a16="http://schemas.microsoft.com/office/drawing/2014/main" id="{8C029A85-0771-45E9-E046-E3A0A35DB6F6}"/>
              </a:ext>
            </a:extLst>
          </p:cNvPr>
          <p:cNvPicPr>
            <a:picLocks noChangeAspect="1"/>
          </p:cNvPicPr>
          <p:nvPr/>
        </p:nvPicPr>
        <p:blipFill rotWithShape="1">
          <a:blip r:embed="rId9">
            <a:extLst>
              <a:ext uri="{28A0092B-C50C-407E-A947-70E740481C1C}">
                <a14:useLocalDpi xmlns:a14="http://schemas.microsoft.com/office/drawing/2010/main" val="0"/>
              </a:ext>
            </a:extLst>
          </a:blip>
          <a:srcRect l="6321" t="13238" r="6782" b="21992"/>
          <a:stretch/>
        </p:blipFill>
        <p:spPr>
          <a:xfrm>
            <a:off x="7977996" y="4375200"/>
            <a:ext cx="3437794" cy="2562393"/>
          </a:xfrm>
          <a:prstGeom prst="rect">
            <a:avLst/>
          </a:prstGeom>
        </p:spPr>
      </p:pic>
    </p:spTree>
    <p:extLst>
      <p:ext uri="{BB962C8B-B14F-4D97-AF65-F5344CB8AC3E}">
        <p14:creationId xmlns:p14="http://schemas.microsoft.com/office/powerpoint/2010/main" val="77106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out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483B0C7-71FC-C3C9-9AEC-7877C1A209ED}"/>
              </a:ext>
            </a:extLst>
          </p:cNvPr>
          <p:cNvSpPr txBox="1"/>
          <p:nvPr/>
        </p:nvSpPr>
        <p:spPr>
          <a:xfrm>
            <a:off x="582091" y="1817268"/>
            <a:ext cx="2057400" cy="2153840"/>
          </a:xfrm>
          <a:prstGeom prst="rect">
            <a:avLst/>
          </a:prstGeom>
        </p:spPr>
        <p:txBody>
          <a:bodyPr lIns="33867" tIns="33867" rIns="33867" bIns="33867" rtlCol="0" anchor="ctr"/>
          <a:lstStyle/>
          <a:p>
            <a:pPr algn="ctr">
              <a:lnSpc>
                <a:spcPts val="1773"/>
              </a:lnSpc>
              <a:spcBef>
                <a:spcPct val="0"/>
              </a:spcBef>
              <a:defRPr/>
            </a:pPr>
            <a:endParaRPr>
              <a:solidFill>
                <a:prstClr val="black"/>
              </a:solidFill>
              <a:latin typeface="UTM Avo" panose="02040603050506020204" pitchFamily="18"/>
              <a:cs typeface="Arial" panose="020B0604020202020204" pitchFamily="34" charset="0"/>
            </a:endParaRPr>
          </a:p>
        </p:txBody>
      </p:sp>
      <p:sp>
        <p:nvSpPr>
          <p:cNvPr id="13" name="TextBox 12">
            <a:extLst>
              <a:ext uri="{FF2B5EF4-FFF2-40B4-BE49-F238E27FC236}">
                <a16:creationId xmlns:a16="http://schemas.microsoft.com/office/drawing/2014/main" id="{32530523-E340-D6A7-E2F4-FE42C1A1DE86}"/>
              </a:ext>
            </a:extLst>
          </p:cNvPr>
          <p:cNvSpPr txBox="1"/>
          <p:nvPr/>
        </p:nvSpPr>
        <p:spPr>
          <a:xfrm>
            <a:off x="582091" y="1817268"/>
            <a:ext cx="2057400" cy="2153840"/>
          </a:xfrm>
          <a:prstGeom prst="rect">
            <a:avLst/>
          </a:prstGeom>
        </p:spPr>
        <p:txBody>
          <a:bodyPr lIns="33867" tIns="33867" rIns="33867" bIns="33867" rtlCol="0" anchor="ctr"/>
          <a:lstStyle/>
          <a:p>
            <a:pPr algn="ctr">
              <a:lnSpc>
                <a:spcPts val="1773"/>
              </a:lnSpc>
              <a:spcBef>
                <a:spcPct val="0"/>
              </a:spcBef>
            </a:pPr>
            <a:endParaRPr sz="800">
              <a:latin typeface="UTM Avo" panose="02040603050506020204" pitchFamily="18"/>
              <a:cs typeface="Arial" panose="020B0604020202020204" pitchFamily="34" charset="0"/>
            </a:endParaRPr>
          </a:p>
        </p:txBody>
      </p:sp>
      <p:grpSp>
        <p:nvGrpSpPr>
          <p:cNvPr id="14" name="Group 13">
            <a:extLst>
              <a:ext uri="{FF2B5EF4-FFF2-40B4-BE49-F238E27FC236}">
                <a16:creationId xmlns:a16="http://schemas.microsoft.com/office/drawing/2014/main" id="{AD57AD6F-B741-3119-3D86-EDFBAEB9067E}"/>
              </a:ext>
            </a:extLst>
          </p:cNvPr>
          <p:cNvGrpSpPr/>
          <p:nvPr/>
        </p:nvGrpSpPr>
        <p:grpSpPr>
          <a:xfrm>
            <a:off x="4662756" y="1788278"/>
            <a:ext cx="6947154" cy="4883039"/>
            <a:chOff x="0" y="-47625"/>
            <a:chExt cx="2730716" cy="1805275"/>
          </a:xfrm>
        </p:grpSpPr>
        <p:sp>
          <p:nvSpPr>
            <p:cNvPr id="15" name="Freeform 7">
              <a:extLst>
                <a:ext uri="{FF2B5EF4-FFF2-40B4-BE49-F238E27FC236}">
                  <a16:creationId xmlns:a16="http://schemas.microsoft.com/office/drawing/2014/main" id="{CA25154F-993B-2FAE-7908-57666DCF49C0}"/>
                </a:ext>
              </a:extLst>
            </p:cNvPr>
            <p:cNvSpPr/>
            <p:nvPr/>
          </p:nvSpPr>
          <p:spPr>
            <a:xfrm>
              <a:off x="0" y="1"/>
              <a:ext cx="2730716" cy="175764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5">
                <a:lumMod val="20000"/>
                <a:lumOff val="80000"/>
              </a:schemeClr>
            </a:solidFill>
          </p:spPr>
          <p:txBody>
            <a:bodyPr/>
            <a:lstStyle/>
            <a:p>
              <a:endParaRPr lang="en-US" sz="800">
                <a:latin typeface="UTM Avo" panose="02040603050506020204" pitchFamily="18"/>
                <a:cs typeface="Arial" panose="020B0604020202020204" pitchFamily="34" charset="0"/>
              </a:endParaRPr>
            </a:p>
          </p:txBody>
        </p:sp>
        <p:sp>
          <p:nvSpPr>
            <p:cNvPr id="16" name="TextBox 15">
              <a:extLst>
                <a:ext uri="{FF2B5EF4-FFF2-40B4-BE49-F238E27FC236}">
                  <a16:creationId xmlns:a16="http://schemas.microsoft.com/office/drawing/2014/main" id="{438547A2-35EF-D451-7C96-8F5479884651}"/>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800">
                <a:latin typeface="UTM Avo" panose="02040603050506020204" pitchFamily="18"/>
                <a:cs typeface="Arial" panose="020B0604020202020204" pitchFamily="34" charset="0"/>
              </a:endParaRPr>
            </a:p>
          </p:txBody>
        </p:sp>
      </p:grpSp>
      <p:sp>
        <p:nvSpPr>
          <p:cNvPr id="17" name="TextBox 16">
            <a:extLst>
              <a:ext uri="{FF2B5EF4-FFF2-40B4-BE49-F238E27FC236}">
                <a16:creationId xmlns:a16="http://schemas.microsoft.com/office/drawing/2014/main" id="{E686282D-6658-9961-50A0-3D04FC600876}"/>
              </a:ext>
            </a:extLst>
          </p:cNvPr>
          <p:cNvSpPr txBox="1"/>
          <p:nvPr/>
        </p:nvSpPr>
        <p:spPr>
          <a:xfrm>
            <a:off x="5705838" y="3880920"/>
            <a:ext cx="5716641" cy="1029513"/>
          </a:xfrm>
          <a:prstGeom prst="rect">
            <a:avLst/>
          </a:prstGeom>
        </p:spPr>
        <p:txBody>
          <a:bodyPr wrap="square" lIns="0" tIns="0" rIns="0" bIns="0" rtlCol="0" anchor="t">
            <a:spAutoFit/>
          </a:bodyPr>
          <a:lstStyle/>
          <a:p>
            <a:pPr algn="just">
              <a:lnSpc>
                <a:spcPct val="150000"/>
              </a:lnSpc>
            </a:pPr>
            <a:r>
              <a:rPr lang="vi-VN" sz="2400" dirty="0">
                <a:latin typeface="UTM Avo" panose="02040603050506020204" pitchFamily="18"/>
                <a:cs typeface="Arial" panose="020B0604020202020204" pitchFamily="34" charset="0"/>
              </a:rPr>
              <a:t>b. Khang thường rủ các bạn nhút nhát chơi cùng với cả lớp</a:t>
            </a:r>
            <a:r>
              <a:rPr lang="en-US" sz="2400" dirty="0">
                <a:latin typeface="UTM Avo" panose="02040603050506020204" pitchFamily="18"/>
                <a:cs typeface="Arial" panose="020B0604020202020204" pitchFamily="34" charset="0"/>
              </a:rPr>
              <a:t>.</a:t>
            </a:r>
          </a:p>
        </p:txBody>
      </p:sp>
      <p:pic>
        <p:nvPicPr>
          <p:cNvPr id="18" name="Picture 12">
            <a:extLst>
              <a:ext uri="{FF2B5EF4-FFF2-40B4-BE49-F238E27FC236}">
                <a16:creationId xmlns:a16="http://schemas.microsoft.com/office/drawing/2014/main" id="{88E4E1CB-8C0C-91AA-A603-EA174B7E67C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15045" y="3017196"/>
            <a:ext cx="808211" cy="699470"/>
          </a:xfrm>
          <a:prstGeom prst="rect">
            <a:avLst/>
          </a:prstGeom>
        </p:spPr>
      </p:pic>
      <p:pic>
        <p:nvPicPr>
          <p:cNvPr id="19" name="Picture 13">
            <a:extLst>
              <a:ext uri="{FF2B5EF4-FFF2-40B4-BE49-F238E27FC236}">
                <a16:creationId xmlns:a16="http://schemas.microsoft.com/office/drawing/2014/main" id="{A7D2E2FF-72DA-3717-9FD2-5533EE209B2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95597" y="4197625"/>
            <a:ext cx="808211" cy="699470"/>
          </a:xfrm>
          <a:prstGeom prst="rect">
            <a:avLst/>
          </a:prstGeom>
        </p:spPr>
      </p:pic>
      <p:pic>
        <p:nvPicPr>
          <p:cNvPr id="20" name="Picture 14">
            <a:extLst>
              <a:ext uri="{FF2B5EF4-FFF2-40B4-BE49-F238E27FC236}">
                <a16:creationId xmlns:a16="http://schemas.microsoft.com/office/drawing/2014/main" id="{3D7F3927-BE68-7DC2-899D-84B043C30A6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75542" y="5248886"/>
            <a:ext cx="808211" cy="699470"/>
          </a:xfrm>
          <a:prstGeom prst="rect">
            <a:avLst/>
          </a:prstGeom>
        </p:spPr>
      </p:pic>
      <p:sp>
        <p:nvSpPr>
          <p:cNvPr id="21" name="TextBox 9">
            <a:extLst>
              <a:ext uri="{FF2B5EF4-FFF2-40B4-BE49-F238E27FC236}">
                <a16:creationId xmlns:a16="http://schemas.microsoft.com/office/drawing/2014/main" id="{7A513469-8EBA-E0B4-EE6F-9EA7FA3725F8}"/>
              </a:ext>
            </a:extLst>
          </p:cNvPr>
          <p:cNvSpPr txBox="1"/>
          <p:nvPr/>
        </p:nvSpPr>
        <p:spPr>
          <a:xfrm>
            <a:off x="5739007" y="2745936"/>
            <a:ext cx="5384653" cy="1029513"/>
          </a:xfrm>
          <a:prstGeom prst="rect">
            <a:avLst/>
          </a:prstGeom>
        </p:spPr>
        <p:txBody>
          <a:bodyPr wrap="square" lIns="0" tIns="0" rIns="0" bIns="0" rtlCol="0" anchor="t">
            <a:spAutoFit/>
          </a:bodyPr>
          <a:lstStyle/>
          <a:p>
            <a:pPr algn="just">
              <a:lnSpc>
                <a:spcPct val="150000"/>
              </a:lnSpc>
            </a:pPr>
            <a:r>
              <a:rPr lang="vi-VN" sz="2400" dirty="0">
                <a:latin typeface="UTM Avo" panose="02040603050506020204" pitchFamily="18"/>
                <a:cs typeface="Arial" panose="020B0604020202020204" pitchFamily="34" charset="0"/>
              </a:rPr>
              <a:t>a. Trang luôn chủ động nói chuyện và làm quen với các bạn mới.</a:t>
            </a:r>
            <a:endParaRPr lang="en-US" sz="2400" dirty="0">
              <a:latin typeface="UTM Avo" panose="02040603050506020204" pitchFamily="18"/>
              <a:cs typeface="Arial" panose="020B0604020202020204" pitchFamily="34" charset="0"/>
            </a:endParaRPr>
          </a:p>
        </p:txBody>
      </p:sp>
      <p:sp>
        <p:nvSpPr>
          <p:cNvPr id="22" name="TextBox 9">
            <a:extLst>
              <a:ext uri="{FF2B5EF4-FFF2-40B4-BE49-F238E27FC236}">
                <a16:creationId xmlns:a16="http://schemas.microsoft.com/office/drawing/2014/main" id="{C8C4B0CE-7996-9332-9DA6-5CE74173AB5B}"/>
              </a:ext>
            </a:extLst>
          </p:cNvPr>
          <p:cNvSpPr txBox="1"/>
          <p:nvPr/>
        </p:nvSpPr>
        <p:spPr>
          <a:xfrm>
            <a:off x="5705838" y="5002841"/>
            <a:ext cx="5683472" cy="1034899"/>
          </a:xfrm>
          <a:prstGeom prst="rect">
            <a:avLst/>
          </a:prstGeom>
        </p:spPr>
        <p:txBody>
          <a:bodyPr wrap="square" lIns="0" tIns="0" rIns="0" bIns="0" rtlCol="0" anchor="t">
            <a:spAutoFit/>
          </a:bodyPr>
          <a:lstStyle/>
          <a:p>
            <a:pPr algn="just">
              <a:lnSpc>
                <a:spcPct val="150000"/>
              </a:lnSpc>
            </a:pPr>
            <a:r>
              <a:rPr lang="vi-VN" sz="2400" dirty="0">
                <a:latin typeface="UTM Avo" panose="02040603050506020204" pitchFamily="18"/>
                <a:cs typeface="Arial" panose="020B0604020202020204" pitchFamily="34" charset="0"/>
              </a:rPr>
              <a:t>c. Hoàng cho rằng làm quen bạn mới sẽ mất thời gian và phiền phức.</a:t>
            </a:r>
            <a:endParaRPr lang="en-US" sz="2400" b="1" i="1" dirty="0">
              <a:latin typeface="UTM Avo" panose="02040603050506020204" pitchFamily="18"/>
              <a:cs typeface="Arial" panose="020B0604020202020204" pitchFamily="34" charset="0"/>
            </a:endParaRPr>
          </a:p>
        </p:txBody>
      </p:sp>
      <p:grpSp>
        <p:nvGrpSpPr>
          <p:cNvPr id="23" name="Group 3">
            <a:extLst>
              <a:ext uri="{FF2B5EF4-FFF2-40B4-BE49-F238E27FC236}">
                <a16:creationId xmlns:a16="http://schemas.microsoft.com/office/drawing/2014/main" id="{214148E4-04CF-568C-FFC3-B1DE999EC49C}"/>
              </a:ext>
            </a:extLst>
          </p:cNvPr>
          <p:cNvGrpSpPr/>
          <p:nvPr/>
        </p:nvGrpSpPr>
        <p:grpSpPr>
          <a:xfrm>
            <a:off x="665104" y="1917098"/>
            <a:ext cx="3561232" cy="4778426"/>
            <a:chOff x="0" y="-81312"/>
            <a:chExt cx="1406906" cy="1807130"/>
          </a:xfrm>
        </p:grpSpPr>
        <p:sp>
          <p:nvSpPr>
            <p:cNvPr id="24" name="Freeform 4">
              <a:extLst>
                <a:ext uri="{FF2B5EF4-FFF2-40B4-BE49-F238E27FC236}">
                  <a16:creationId xmlns:a16="http://schemas.microsoft.com/office/drawing/2014/main" id="{3C0393E3-1FD7-9DF2-5D1B-62B77C7DD399}"/>
                </a:ext>
              </a:extLst>
            </p:cNvPr>
            <p:cNvSpPr/>
            <p:nvPr/>
          </p:nvSpPr>
          <p:spPr>
            <a:xfrm>
              <a:off x="0" y="-81312"/>
              <a:ext cx="1406906" cy="1807130"/>
            </a:xfrm>
            <a:custGeom>
              <a:avLst/>
              <a:gdLst/>
              <a:ahLst/>
              <a:cxnLst/>
              <a:rect l="l" t="t" r="r" b="b"/>
              <a:pathLst>
                <a:path w="1406906" h="2065462">
                  <a:moveTo>
                    <a:pt x="73914" y="0"/>
                  </a:moveTo>
                  <a:lnTo>
                    <a:pt x="1332991" y="0"/>
                  </a:lnTo>
                  <a:cubicBezTo>
                    <a:pt x="1373813" y="0"/>
                    <a:pt x="1406906" y="33092"/>
                    <a:pt x="1406906" y="73914"/>
                  </a:cubicBezTo>
                  <a:lnTo>
                    <a:pt x="1406906" y="1991548"/>
                  </a:lnTo>
                  <a:cubicBezTo>
                    <a:pt x="1406906" y="2011151"/>
                    <a:pt x="1399118" y="2029951"/>
                    <a:pt x="1385257" y="2043813"/>
                  </a:cubicBezTo>
                  <a:cubicBezTo>
                    <a:pt x="1371395" y="2057675"/>
                    <a:pt x="1352595" y="2065462"/>
                    <a:pt x="1332991" y="2065462"/>
                  </a:cubicBezTo>
                  <a:lnTo>
                    <a:pt x="73914" y="2065462"/>
                  </a:lnTo>
                  <a:cubicBezTo>
                    <a:pt x="54311" y="2065462"/>
                    <a:pt x="35511" y="2057675"/>
                    <a:pt x="21649" y="2043813"/>
                  </a:cubicBezTo>
                  <a:cubicBezTo>
                    <a:pt x="7787" y="2029951"/>
                    <a:pt x="0" y="2011151"/>
                    <a:pt x="0" y="1991548"/>
                  </a:cubicBezTo>
                  <a:lnTo>
                    <a:pt x="0" y="73914"/>
                  </a:lnTo>
                  <a:cubicBezTo>
                    <a:pt x="0" y="54311"/>
                    <a:pt x="7787" y="35511"/>
                    <a:pt x="21649" y="21649"/>
                  </a:cubicBezTo>
                  <a:cubicBezTo>
                    <a:pt x="35511" y="7787"/>
                    <a:pt x="54311" y="0"/>
                    <a:pt x="73914" y="0"/>
                  </a:cubicBezTo>
                  <a:close/>
                </a:path>
              </a:pathLst>
            </a:custGeom>
            <a:solidFill>
              <a:srgbClr val="FFA771"/>
            </a:solidFill>
          </p:spPr>
          <p:txBody>
            <a:bodyPr/>
            <a:lstStyle/>
            <a:p>
              <a:endParaRPr lang="en-US" sz="800">
                <a:latin typeface="UTM Avo" panose="02040603050506020204" pitchFamily="18"/>
                <a:cs typeface="Arial" panose="020B0604020202020204" pitchFamily="34" charset="0"/>
              </a:endParaRPr>
            </a:p>
          </p:txBody>
        </p:sp>
        <p:sp>
          <p:nvSpPr>
            <p:cNvPr id="25" name="TextBox 5">
              <a:extLst>
                <a:ext uri="{FF2B5EF4-FFF2-40B4-BE49-F238E27FC236}">
                  <a16:creationId xmlns:a16="http://schemas.microsoft.com/office/drawing/2014/main" id="{FD4CAC59-EE25-8704-C017-F1D543F499B0}"/>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800">
                <a:latin typeface="UTM Avo" panose="02040603050506020204" pitchFamily="18"/>
                <a:cs typeface="Arial" panose="020B0604020202020204" pitchFamily="34" charset="0"/>
              </a:endParaRPr>
            </a:p>
          </p:txBody>
        </p:sp>
      </p:grpSp>
      <p:grpSp>
        <p:nvGrpSpPr>
          <p:cNvPr id="26" name="Group 94">
            <a:extLst>
              <a:ext uri="{FF2B5EF4-FFF2-40B4-BE49-F238E27FC236}">
                <a16:creationId xmlns:a16="http://schemas.microsoft.com/office/drawing/2014/main" id="{A7799E58-CD38-C3A6-29C6-1538E8A092FC}"/>
              </a:ext>
            </a:extLst>
          </p:cNvPr>
          <p:cNvGrpSpPr/>
          <p:nvPr/>
        </p:nvGrpSpPr>
        <p:grpSpPr>
          <a:xfrm>
            <a:off x="1121716" y="2273007"/>
            <a:ext cx="2508870" cy="2232219"/>
            <a:chOff x="0" y="0"/>
            <a:chExt cx="812800" cy="812800"/>
          </a:xfrm>
        </p:grpSpPr>
        <p:sp>
          <p:nvSpPr>
            <p:cNvPr id="27" name="Freeform 95">
              <a:extLst>
                <a:ext uri="{FF2B5EF4-FFF2-40B4-BE49-F238E27FC236}">
                  <a16:creationId xmlns:a16="http://schemas.microsoft.com/office/drawing/2014/main" id="{AAF05850-BA22-1B18-9BEE-FEC069062D4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5D9"/>
            </a:solidFill>
          </p:spPr>
          <p:txBody>
            <a:bodyPr/>
            <a:lstStyle/>
            <a:p>
              <a:endParaRPr lang="en-US" sz="800">
                <a:latin typeface="UTM Avo" panose="02040603050506020204" pitchFamily="18"/>
                <a:cs typeface="Arial" panose="020B0604020202020204" pitchFamily="34" charset="0"/>
              </a:endParaRPr>
            </a:p>
          </p:txBody>
        </p:sp>
        <p:sp>
          <p:nvSpPr>
            <p:cNvPr id="28" name="TextBox 96">
              <a:extLst>
                <a:ext uri="{FF2B5EF4-FFF2-40B4-BE49-F238E27FC236}">
                  <a16:creationId xmlns:a16="http://schemas.microsoft.com/office/drawing/2014/main" id="{720F991B-72DC-B768-6F9B-58A9032291E0}"/>
                </a:ext>
              </a:extLst>
            </p:cNvPr>
            <p:cNvSpPr txBox="1"/>
            <p:nvPr/>
          </p:nvSpPr>
          <p:spPr>
            <a:xfrm>
              <a:off x="76200" y="28575"/>
              <a:ext cx="660400" cy="708025"/>
            </a:xfrm>
            <a:prstGeom prst="rect">
              <a:avLst/>
            </a:prstGeom>
          </p:spPr>
          <p:txBody>
            <a:bodyPr lIns="33867" tIns="33867" rIns="33867" bIns="33867" rtlCol="0" anchor="ctr"/>
            <a:lstStyle/>
            <a:p>
              <a:pPr algn="ctr">
                <a:lnSpc>
                  <a:spcPts val="1773"/>
                </a:lnSpc>
              </a:pPr>
              <a:endParaRPr sz="800">
                <a:latin typeface="UTM Avo" panose="02040603050506020204" pitchFamily="18"/>
                <a:cs typeface="Arial" panose="020B0604020202020204" pitchFamily="34" charset="0"/>
              </a:endParaRPr>
            </a:p>
          </p:txBody>
        </p:sp>
      </p:grpSp>
      <p:sp>
        <p:nvSpPr>
          <p:cNvPr id="29" name="TextBox 28">
            <a:extLst>
              <a:ext uri="{FF2B5EF4-FFF2-40B4-BE49-F238E27FC236}">
                <a16:creationId xmlns:a16="http://schemas.microsoft.com/office/drawing/2014/main" id="{7CB59C1C-E1E3-989B-0534-204B0E498347}"/>
              </a:ext>
            </a:extLst>
          </p:cNvPr>
          <p:cNvSpPr txBox="1"/>
          <p:nvPr/>
        </p:nvSpPr>
        <p:spPr>
          <a:xfrm>
            <a:off x="1069725" y="3085703"/>
            <a:ext cx="2612848" cy="523220"/>
          </a:xfrm>
          <a:prstGeom prst="rect">
            <a:avLst/>
          </a:prstGeom>
          <a:noFill/>
        </p:spPr>
        <p:txBody>
          <a:bodyPr wrap="square" rtlCol="0">
            <a:spAutoFit/>
          </a:bodyPr>
          <a:lstStyle/>
          <a:p>
            <a:pPr algn="ctr"/>
            <a:r>
              <a:rPr lang="en-US" sz="2800" b="1" dirty="0">
                <a:latin typeface="UTM Avo" panose="02040603050506020204" pitchFamily="18"/>
                <a:ea typeface="Calibri" panose="020F0502020204030204" pitchFamily="34" charset="0"/>
                <a:cs typeface="Arial" panose="020B0604020202020204" pitchFamily="34" charset="0"/>
              </a:rPr>
              <a:t>ĐỀ BÀI</a:t>
            </a:r>
          </a:p>
        </p:txBody>
      </p:sp>
      <p:pic>
        <p:nvPicPr>
          <p:cNvPr id="30" name="Picture 97">
            <a:extLst>
              <a:ext uri="{FF2B5EF4-FFF2-40B4-BE49-F238E27FC236}">
                <a16:creationId xmlns:a16="http://schemas.microsoft.com/office/drawing/2014/main" id="{94993282-4A80-DE4A-0CA5-1B49FE51F3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868348">
            <a:off x="1656428" y="2200500"/>
            <a:ext cx="1511395" cy="390215"/>
          </a:xfrm>
          <a:prstGeom prst="rect">
            <a:avLst/>
          </a:prstGeom>
        </p:spPr>
      </p:pic>
      <p:pic>
        <p:nvPicPr>
          <p:cNvPr id="31" name="Picture 30" descr="A picture containing toy, doll&#10;&#10;Description automatically generated">
            <a:extLst>
              <a:ext uri="{FF2B5EF4-FFF2-40B4-BE49-F238E27FC236}">
                <a16:creationId xmlns:a16="http://schemas.microsoft.com/office/drawing/2014/main" id="{2C35E809-42A8-415B-B9D1-322B29E4C3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5193" y="3841237"/>
            <a:ext cx="2401912" cy="2830079"/>
          </a:xfrm>
          <a:prstGeom prst="rect">
            <a:avLst/>
          </a:prstGeom>
        </p:spPr>
      </p:pic>
    </p:spTree>
    <p:extLst>
      <p:ext uri="{BB962C8B-B14F-4D97-AF65-F5344CB8AC3E}">
        <p14:creationId xmlns:p14="http://schemas.microsoft.com/office/powerpoint/2010/main" val="202091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483B0C7-71FC-C3C9-9AEC-7877C1A209ED}"/>
              </a:ext>
            </a:extLst>
          </p:cNvPr>
          <p:cNvSpPr txBox="1"/>
          <p:nvPr/>
        </p:nvSpPr>
        <p:spPr>
          <a:xfrm>
            <a:off x="582091" y="1817268"/>
            <a:ext cx="2057400" cy="2153840"/>
          </a:xfrm>
          <a:prstGeom prst="rect">
            <a:avLst/>
          </a:prstGeom>
        </p:spPr>
        <p:txBody>
          <a:bodyPr lIns="33867" tIns="33867" rIns="33867" bIns="33867" rtlCol="0" anchor="ctr"/>
          <a:lstStyle/>
          <a:p>
            <a:pPr algn="ctr">
              <a:lnSpc>
                <a:spcPts val="1773"/>
              </a:lnSpc>
              <a:spcBef>
                <a:spcPct val="0"/>
              </a:spcBef>
              <a:defRPr/>
            </a:pPr>
            <a:endParaRPr>
              <a:solidFill>
                <a:prstClr val="black"/>
              </a:solidFill>
              <a:latin typeface="UTM Avo" panose="02040603050506020204" pitchFamily="18"/>
              <a:cs typeface="Arial" panose="020B0604020202020204" pitchFamily="34" charset="0"/>
            </a:endParaRPr>
          </a:p>
        </p:txBody>
      </p:sp>
      <p:sp>
        <p:nvSpPr>
          <p:cNvPr id="13" name="TextBox 12">
            <a:extLst>
              <a:ext uri="{FF2B5EF4-FFF2-40B4-BE49-F238E27FC236}">
                <a16:creationId xmlns:a16="http://schemas.microsoft.com/office/drawing/2014/main" id="{32530523-E340-D6A7-E2F4-FE42C1A1DE86}"/>
              </a:ext>
            </a:extLst>
          </p:cNvPr>
          <p:cNvSpPr txBox="1"/>
          <p:nvPr/>
        </p:nvSpPr>
        <p:spPr>
          <a:xfrm>
            <a:off x="582091" y="1817268"/>
            <a:ext cx="2057400" cy="2153840"/>
          </a:xfrm>
          <a:prstGeom prst="rect">
            <a:avLst/>
          </a:prstGeom>
        </p:spPr>
        <p:txBody>
          <a:bodyPr lIns="33867" tIns="33867" rIns="33867" bIns="33867" rtlCol="0" anchor="ctr"/>
          <a:lstStyle/>
          <a:p>
            <a:pPr algn="ctr">
              <a:lnSpc>
                <a:spcPts val="1773"/>
              </a:lnSpc>
              <a:spcBef>
                <a:spcPct val="0"/>
              </a:spcBef>
            </a:pPr>
            <a:endParaRPr sz="800">
              <a:latin typeface="UTM Avo" panose="02040603050506020204" pitchFamily="18"/>
              <a:cs typeface="Arial" panose="020B0604020202020204" pitchFamily="34" charset="0"/>
            </a:endParaRPr>
          </a:p>
        </p:txBody>
      </p:sp>
      <p:grpSp>
        <p:nvGrpSpPr>
          <p:cNvPr id="14" name="Group 13">
            <a:extLst>
              <a:ext uri="{FF2B5EF4-FFF2-40B4-BE49-F238E27FC236}">
                <a16:creationId xmlns:a16="http://schemas.microsoft.com/office/drawing/2014/main" id="{AD57AD6F-B741-3119-3D86-EDFBAEB9067E}"/>
              </a:ext>
            </a:extLst>
          </p:cNvPr>
          <p:cNvGrpSpPr/>
          <p:nvPr/>
        </p:nvGrpSpPr>
        <p:grpSpPr>
          <a:xfrm>
            <a:off x="4662756" y="1788278"/>
            <a:ext cx="6947154" cy="4883039"/>
            <a:chOff x="0" y="-47625"/>
            <a:chExt cx="2730716" cy="1805275"/>
          </a:xfrm>
        </p:grpSpPr>
        <p:sp>
          <p:nvSpPr>
            <p:cNvPr id="15" name="Freeform 7">
              <a:extLst>
                <a:ext uri="{FF2B5EF4-FFF2-40B4-BE49-F238E27FC236}">
                  <a16:creationId xmlns:a16="http://schemas.microsoft.com/office/drawing/2014/main" id="{CA25154F-993B-2FAE-7908-57666DCF49C0}"/>
                </a:ext>
              </a:extLst>
            </p:cNvPr>
            <p:cNvSpPr/>
            <p:nvPr/>
          </p:nvSpPr>
          <p:spPr>
            <a:xfrm>
              <a:off x="0" y="1"/>
              <a:ext cx="2730716" cy="175764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5">
                <a:lumMod val="20000"/>
                <a:lumOff val="80000"/>
              </a:schemeClr>
            </a:solidFill>
          </p:spPr>
          <p:txBody>
            <a:bodyPr/>
            <a:lstStyle/>
            <a:p>
              <a:endParaRPr lang="en-US" sz="800">
                <a:latin typeface="UTM Avo" panose="02040603050506020204" pitchFamily="18"/>
                <a:cs typeface="Arial" panose="020B0604020202020204" pitchFamily="34" charset="0"/>
              </a:endParaRPr>
            </a:p>
          </p:txBody>
        </p:sp>
        <p:sp>
          <p:nvSpPr>
            <p:cNvPr id="16" name="TextBox 15">
              <a:extLst>
                <a:ext uri="{FF2B5EF4-FFF2-40B4-BE49-F238E27FC236}">
                  <a16:creationId xmlns:a16="http://schemas.microsoft.com/office/drawing/2014/main" id="{438547A2-35EF-D451-7C96-8F5479884651}"/>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800">
                <a:latin typeface="UTM Avo" panose="02040603050506020204" pitchFamily="18"/>
                <a:cs typeface="Arial" panose="020B0604020202020204" pitchFamily="34" charset="0"/>
              </a:endParaRPr>
            </a:p>
          </p:txBody>
        </p:sp>
      </p:grpSp>
      <p:grpSp>
        <p:nvGrpSpPr>
          <p:cNvPr id="23" name="Group 3">
            <a:extLst>
              <a:ext uri="{FF2B5EF4-FFF2-40B4-BE49-F238E27FC236}">
                <a16:creationId xmlns:a16="http://schemas.microsoft.com/office/drawing/2014/main" id="{214148E4-04CF-568C-FFC3-B1DE999EC49C}"/>
              </a:ext>
            </a:extLst>
          </p:cNvPr>
          <p:cNvGrpSpPr/>
          <p:nvPr/>
        </p:nvGrpSpPr>
        <p:grpSpPr>
          <a:xfrm>
            <a:off x="665104" y="1917098"/>
            <a:ext cx="3561232" cy="4778426"/>
            <a:chOff x="0" y="-81312"/>
            <a:chExt cx="1406906" cy="1807130"/>
          </a:xfrm>
        </p:grpSpPr>
        <p:sp>
          <p:nvSpPr>
            <p:cNvPr id="24" name="Freeform 4">
              <a:extLst>
                <a:ext uri="{FF2B5EF4-FFF2-40B4-BE49-F238E27FC236}">
                  <a16:creationId xmlns:a16="http://schemas.microsoft.com/office/drawing/2014/main" id="{3C0393E3-1FD7-9DF2-5D1B-62B77C7DD399}"/>
                </a:ext>
              </a:extLst>
            </p:cNvPr>
            <p:cNvSpPr/>
            <p:nvPr/>
          </p:nvSpPr>
          <p:spPr>
            <a:xfrm>
              <a:off x="0" y="-81312"/>
              <a:ext cx="1406906" cy="1807130"/>
            </a:xfrm>
            <a:custGeom>
              <a:avLst/>
              <a:gdLst/>
              <a:ahLst/>
              <a:cxnLst/>
              <a:rect l="l" t="t" r="r" b="b"/>
              <a:pathLst>
                <a:path w="1406906" h="2065462">
                  <a:moveTo>
                    <a:pt x="73914" y="0"/>
                  </a:moveTo>
                  <a:lnTo>
                    <a:pt x="1332991" y="0"/>
                  </a:lnTo>
                  <a:cubicBezTo>
                    <a:pt x="1373813" y="0"/>
                    <a:pt x="1406906" y="33092"/>
                    <a:pt x="1406906" y="73914"/>
                  </a:cubicBezTo>
                  <a:lnTo>
                    <a:pt x="1406906" y="1991548"/>
                  </a:lnTo>
                  <a:cubicBezTo>
                    <a:pt x="1406906" y="2011151"/>
                    <a:pt x="1399118" y="2029951"/>
                    <a:pt x="1385257" y="2043813"/>
                  </a:cubicBezTo>
                  <a:cubicBezTo>
                    <a:pt x="1371395" y="2057675"/>
                    <a:pt x="1352595" y="2065462"/>
                    <a:pt x="1332991" y="2065462"/>
                  </a:cubicBezTo>
                  <a:lnTo>
                    <a:pt x="73914" y="2065462"/>
                  </a:lnTo>
                  <a:cubicBezTo>
                    <a:pt x="54311" y="2065462"/>
                    <a:pt x="35511" y="2057675"/>
                    <a:pt x="21649" y="2043813"/>
                  </a:cubicBezTo>
                  <a:cubicBezTo>
                    <a:pt x="7787" y="2029951"/>
                    <a:pt x="0" y="2011151"/>
                    <a:pt x="0" y="1991548"/>
                  </a:cubicBezTo>
                  <a:lnTo>
                    <a:pt x="0" y="73914"/>
                  </a:lnTo>
                  <a:cubicBezTo>
                    <a:pt x="0" y="54311"/>
                    <a:pt x="7787" y="35511"/>
                    <a:pt x="21649" y="21649"/>
                  </a:cubicBezTo>
                  <a:cubicBezTo>
                    <a:pt x="35511" y="7787"/>
                    <a:pt x="54311" y="0"/>
                    <a:pt x="73914" y="0"/>
                  </a:cubicBezTo>
                  <a:close/>
                </a:path>
              </a:pathLst>
            </a:custGeom>
            <a:solidFill>
              <a:srgbClr val="FFA771"/>
            </a:solidFill>
          </p:spPr>
          <p:txBody>
            <a:bodyPr/>
            <a:lstStyle/>
            <a:p>
              <a:endParaRPr lang="en-US" sz="800">
                <a:latin typeface="UTM Avo" panose="02040603050506020204" pitchFamily="18"/>
                <a:cs typeface="Arial" panose="020B0604020202020204" pitchFamily="34" charset="0"/>
              </a:endParaRPr>
            </a:p>
          </p:txBody>
        </p:sp>
        <p:sp>
          <p:nvSpPr>
            <p:cNvPr id="25" name="TextBox 5">
              <a:extLst>
                <a:ext uri="{FF2B5EF4-FFF2-40B4-BE49-F238E27FC236}">
                  <a16:creationId xmlns:a16="http://schemas.microsoft.com/office/drawing/2014/main" id="{FD4CAC59-EE25-8704-C017-F1D543F499B0}"/>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800">
                <a:latin typeface="UTM Avo" panose="02040603050506020204" pitchFamily="18"/>
                <a:cs typeface="Arial" panose="020B0604020202020204" pitchFamily="34" charset="0"/>
              </a:endParaRPr>
            </a:p>
          </p:txBody>
        </p:sp>
      </p:grpSp>
      <p:grpSp>
        <p:nvGrpSpPr>
          <p:cNvPr id="26" name="Group 94">
            <a:extLst>
              <a:ext uri="{FF2B5EF4-FFF2-40B4-BE49-F238E27FC236}">
                <a16:creationId xmlns:a16="http://schemas.microsoft.com/office/drawing/2014/main" id="{A7799E58-CD38-C3A6-29C6-1538E8A092FC}"/>
              </a:ext>
            </a:extLst>
          </p:cNvPr>
          <p:cNvGrpSpPr/>
          <p:nvPr/>
        </p:nvGrpSpPr>
        <p:grpSpPr>
          <a:xfrm>
            <a:off x="1121716" y="2273007"/>
            <a:ext cx="2508870" cy="2232219"/>
            <a:chOff x="0" y="0"/>
            <a:chExt cx="812800" cy="812800"/>
          </a:xfrm>
        </p:grpSpPr>
        <p:sp>
          <p:nvSpPr>
            <p:cNvPr id="27" name="Freeform 95">
              <a:extLst>
                <a:ext uri="{FF2B5EF4-FFF2-40B4-BE49-F238E27FC236}">
                  <a16:creationId xmlns:a16="http://schemas.microsoft.com/office/drawing/2014/main" id="{AAF05850-BA22-1B18-9BEE-FEC069062D4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5D9"/>
            </a:solidFill>
          </p:spPr>
          <p:txBody>
            <a:bodyPr/>
            <a:lstStyle/>
            <a:p>
              <a:endParaRPr lang="en-US" sz="800">
                <a:latin typeface="UTM Avo" panose="02040603050506020204" pitchFamily="18"/>
                <a:cs typeface="Arial" panose="020B0604020202020204" pitchFamily="34" charset="0"/>
              </a:endParaRPr>
            </a:p>
          </p:txBody>
        </p:sp>
        <p:sp>
          <p:nvSpPr>
            <p:cNvPr id="28" name="TextBox 96">
              <a:extLst>
                <a:ext uri="{FF2B5EF4-FFF2-40B4-BE49-F238E27FC236}">
                  <a16:creationId xmlns:a16="http://schemas.microsoft.com/office/drawing/2014/main" id="{720F991B-72DC-B768-6F9B-58A9032291E0}"/>
                </a:ext>
              </a:extLst>
            </p:cNvPr>
            <p:cNvSpPr txBox="1"/>
            <p:nvPr/>
          </p:nvSpPr>
          <p:spPr>
            <a:xfrm>
              <a:off x="76200" y="28575"/>
              <a:ext cx="660400" cy="708025"/>
            </a:xfrm>
            <a:prstGeom prst="rect">
              <a:avLst/>
            </a:prstGeom>
          </p:spPr>
          <p:txBody>
            <a:bodyPr lIns="33867" tIns="33867" rIns="33867" bIns="33867" rtlCol="0" anchor="ctr"/>
            <a:lstStyle/>
            <a:p>
              <a:pPr algn="ctr">
                <a:lnSpc>
                  <a:spcPts val="1773"/>
                </a:lnSpc>
              </a:pPr>
              <a:endParaRPr sz="800">
                <a:latin typeface="UTM Avo" panose="02040603050506020204" pitchFamily="18"/>
                <a:cs typeface="Arial" panose="020B0604020202020204" pitchFamily="34" charset="0"/>
              </a:endParaRPr>
            </a:p>
          </p:txBody>
        </p:sp>
      </p:grpSp>
      <p:sp>
        <p:nvSpPr>
          <p:cNvPr id="29" name="TextBox 28">
            <a:extLst>
              <a:ext uri="{FF2B5EF4-FFF2-40B4-BE49-F238E27FC236}">
                <a16:creationId xmlns:a16="http://schemas.microsoft.com/office/drawing/2014/main" id="{7CB59C1C-E1E3-989B-0534-204B0E498347}"/>
              </a:ext>
            </a:extLst>
          </p:cNvPr>
          <p:cNvSpPr txBox="1"/>
          <p:nvPr/>
        </p:nvSpPr>
        <p:spPr>
          <a:xfrm>
            <a:off x="1069725" y="3085703"/>
            <a:ext cx="2612848" cy="523220"/>
          </a:xfrm>
          <a:prstGeom prst="rect">
            <a:avLst/>
          </a:prstGeom>
          <a:noFill/>
        </p:spPr>
        <p:txBody>
          <a:bodyPr wrap="square" rtlCol="0">
            <a:spAutoFit/>
          </a:bodyPr>
          <a:lstStyle/>
          <a:p>
            <a:pPr algn="ctr"/>
            <a:r>
              <a:rPr lang="en-US" sz="2800" b="1" dirty="0">
                <a:latin typeface="UTM Avo" panose="02040603050506020204" pitchFamily="18"/>
                <a:ea typeface="Calibri" panose="020F0502020204030204" pitchFamily="34" charset="0"/>
                <a:cs typeface="Arial" panose="020B0604020202020204" pitchFamily="34" charset="0"/>
              </a:rPr>
              <a:t>ĐỀ BÀI</a:t>
            </a:r>
          </a:p>
        </p:txBody>
      </p:sp>
      <p:pic>
        <p:nvPicPr>
          <p:cNvPr id="30" name="Picture 97">
            <a:extLst>
              <a:ext uri="{FF2B5EF4-FFF2-40B4-BE49-F238E27FC236}">
                <a16:creationId xmlns:a16="http://schemas.microsoft.com/office/drawing/2014/main" id="{94993282-4A80-DE4A-0CA5-1B49FE51F3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868348">
            <a:off x="1656428" y="2200500"/>
            <a:ext cx="1511395" cy="390215"/>
          </a:xfrm>
          <a:prstGeom prst="rect">
            <a:avLst/>
          </a:prstGeom>
        </p:spPr>
      </p:pic>
      <p:pic>
        <p:nvPicPr>
          <p:cNvPr id="31" name="Picture 30" descr="A picture containing toy, doll&#10;&#10;Description automatically generated">
            <a:extLst>
              <a:ext uri="{FF2B5EF4-FFF2-40B4-BE49-F238E27FC236}">
                <a16:creationId xmlns:a16="http://schemas.microsoft.com/office/drawing/2014/main" id="{2C35E809-42A8-415B-B9D1-322B29E4C3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5193" y="3841237"/>
            <a:ext cx="2401912" cy="2830079"/>
          </a:xfrm>
          <a:prstGeom prst="rect">
            <a:avLst/>
          </a:prstGeom>
        </p:spPr>
      </p:pic>
      <p:pic>
        <p:nvPicPr>
          <p:cNvPr id="2" name="Picture 12">
            <a:extLst>
              <a:ext uri="{FF2B5EF4-FFF2-40B4-BE49-F238E27FC236}">
                <a16:creationId xmlns:a16="http://schemas.microsoft.com/office/drawing/2014/main" id="{EFDD8E7C-FB69-DFA4-6BFB-A4C569A4109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45586" y="2715657"/>
            <a:ext cx="808211" cy="699470"/>
          </a:xfrm>
          <a:prstGeom prst="rect">
            <a:avLst/>
          </a:prstGeom>
        </p:spPr>
      </p:pic>
      <p:pic>
        <p:nvPicPr>
          <p:cNvPr id="3" name="Picture 14">
            <a:extLst>
              <a:ext uri="{FF2B5EF4-FFF2-40B4-BE49-F238E27FC236}">
                <a16:creationId xmlns:a16="http://schemas.microsoft.com/office/drawing/2014/main" id="{3ECE40E1-6D67-97BE-783D-2BA823E05DC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74039" y="4752053"/>
            <a:ext cx="808211" cy="699470"/>
          </a:xfrm>
          <a:prstGeom prst="rect">
            <a:avLst/>
          </a:prstGeom>
        </p:spPr>
      </p:pic>
      <p:sp>
        <p:nvSpPr>
          <p:cNvPr id="4" name="TextBox 9">
            <a:extLst>
              <a:ext uri="{FF2B5EF4-FFF2-40B4-BE49-F238E27FC236}">
                <a16:creationId xmlns:a16="http://schemas.microsoft.com/office/drawing/2014/main" id="{E53C406D-9CAA-CD56-41DF-723AE0D7B084}"/>
              </a:ext>
            </a:extLst>
          </p:cNvPr>
          <p:cNvSpPr txBox="1"/>
          <p:nvPr/>
        </p:nvSpPr>
        <p:spPr>
          <a:xfrm>
            <a:off x="5775922" y="2579410"/>
            <a:ext cx="5484261" cy="1029513"/>
          </a:xfrm>
          <a:prstGeom prst="rect">
            <a:avLst/>
          </a:prstGeom>
        </p:spPr>
        <p:txBody>
          <a:bodyPr wrap="square" lIns="0" tIns="0" rIns="0" bIns="0" rtlCol="0" anchor="t">
            <a:spAutoFit/>
          </a:bodyPr>
          <a:lstStyle/>
          <a:p>
            <a:pPr algn="just">
              <a:lnSpc>
                <a:spcPct val="150000"/>
              </a:lnSpc>
            </a:pPr>
            <a:r>
              <a:rPr lang="vi-VN" sz="2400" dirty="0">
                <a:latin typeface="UTM Avo" panose="02040603050506020204" pitchFamily="18"/>
                <a:cs typeface="Arial" panose="020B0604020202020204" pitchFamily="34" charset="0"/>
              </a:rPr>
              <a:t>d. Thảo chỉ làm quen với những bạn có cùng sở thích ca hát với mình.</a:t>
            </a:r>
            <a:endParaRPr lang="en-US" sz="2400" dirty="0">
              <a:latin typeface="UTM Avo" panose="02040603050506020204" pitchFamily="18"/>
              <a:cs typeface="Arial" panose="020B0604020202020204" pitchFamily="34" charset="0"/>
            </a:endParaRPr>
          </a:p>
        </p:txBody>
      </p:sp>
      <p:sp>
        <p:nvSpPr>
          <p:cNvPr id="5" name="TextBox 9">
            <a:extLst>
              <a:ext uri="{FF2B5EF4-FFF2-40B4-BE49-F238E27FC236}">
                <a16:creationId xmlns:a16="http://schemas.microsoft.com/office/drawing/2014/main" id="{2275685B-4044-EBC2-2298-897A0A243551}"/>
              </a:ext>
            </a:extLst>
          </p:cNvPr>
          <p:cNvSpPr txBox="1"/>
          <p:nvPr/>
        </p:nvSpPr>
        <p:spPr>
          <a:xfrm>
            <a:off x="5775922" y="4684926"/>
            <a:ext cx="5623598" cy="1034899"/>
          </a:xfrm>
          <a:prstGeom prst="rect">
            <a:avLst/>
          </a:prstGeom>
        </p:spPr>
        <p:txBody>
          <a:bodyPr wrap="square" lIns="0" tIns="0" rIns="0" bIns="0" rtlCol="0" anchor="t">
            <a:spAutoFit/>
          </a:bodyPr>
          <a:lstStyle/>
          <a:p>
            <a:pPr algn="just">
              <a:lnSpc>
                <a:spcPct val="150000"/>
              </a:lnSpc>
            </a:pPr>
            <a:r>
              <a:rPr lang="vi-VN" sz="2400" dirty="0">
                <a:latin typeface="UTM Avo" panose="02040603050506020204" pitchFamily="18"/>
                <a:cs typeface="Arial" panose="020B0604020202020204" pitchFamily="34" charset="0"/>
              </a:rPr>
              <a:t>e. Hồng chủ động đề nghị giúp đỡ để các bạn mới làm quen với cả lớp.</a:t>
            </a:r>
            <a:endParaRPr lang="en-US" sz="2400" b="1" i="1" dirty="0">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49160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laque 5">
            <a:extLst>
              <a:ext uri="{FF2B5EF4-FFF2-40B4-BE49-F238E27FC236}">
                <a16:creationId xmlns:a16="http://schemas.microsoft.com/office/drawing/2014/main" id="{5BC92229-EC4F-9E27-9C6D-854036219C81}"/>
              </a:ext>
            </a:extLst>
          </p:cNvPr>
          <p:cNvSpPr/>
          <p:nvPr/>
        </p:nvSpPr>
        <p:spPr>
          <a:xfrm>
            <a:off x="5827125" y="3393309"/>
            <a:ext cx="5811975" cy="9187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Đồng</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tình</a:t>
            </a:r>
            <a:endParaRPr lang="en-US" sz="2400" b="1" dirty="0">
              <a:solidFill>
                <a:srgbClr val="000000"/>
              </a:solidFill>
              <a:latin typeface="UTM Avo" panose="02040603050506020204" pitchFamily="18"/>
              <a:ea typeface="Calibri" panose="020F0502020204030204" pitchFamily="34" charset="0"/>
              <a:cs typeface="Arial" panose="020B0604020202020204" pitchFamily="34" charset="0"/>
            </a:endParaRPr>
          </a:p>
        </p:txBody>
      </p:sp>
      <p:sp>
        <p:nvSpPr>
          <p:cNvPr id="7" name="Plaque 6">
            <a:extLst>
              <a:ext uri="{FF2B5EF4-FFF2-40B4-BE49-F238E27FC236}">
                <a16:creationId xmlns:a16="http://schemas.microsoft.com/office/drawing/2014/main" id="{FE057F33-444B-4B2E-B147-7E33235D159A}"/>
              </a:ext>
            </a:extLst>
          </p:cNvPr>
          <p:cNvSpPr/>
          <p:nvPr/>
        </p:nvSpPr>
        <p:spPr>
          <a:xfrm>
            <a:off x="5827125" y="4981995"/>
            <a:ext cx="5811975" cy="16364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Vì</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đây là cách thiết lập quan hệ bạn bè đơn giản và hiệu quả.</a:t>
            </a:r>
            <a:endParaRPr lang="en-US" sz="2400" dirty="0">
              <a:solidFill>
                <a:srgbClr val="000000"/>
              </a:solidFill>
              <a:latin typeface="UTM Avo" panose="02040603050506020204" pitchFamily="18"/>
              <a:ea typeface="Calibri" panose="020F0502020204030204" pitchFamily="34" charset="0"/>
              <a:cs typeface="Arial" panose="020B0604020202020204" pitchFamily="34" charset="0"/>
            </a:endParaRPr>
          </a:p>
        </p:txBody>
      </p:sp>
      <p:cxnSp>
        <p:nvCxnSpPr>
          <p:cNvPr id="8" name="Straight Arrow Connector 7">
            <a:extLst>
              <a:ext uri="{FF2B5EF4-FFF2-40B4-BE49-F238E27FC236}">
                <a16:creationId xmlns:a16="http://schemas.microsoft.com/office/drawing/2014/main" id="{AD55C48E-63BA-1468-AFF4-0BDE86CE3AF5}"/>
              </a:ext>
            </a:extLst>
          </p:cNvPr>
          <p:cNvCxnSpPr>
            <a:cxnSpLocks/>
            <a:stCxn id="9" idx="2"/>
            <a:endCxn id="6" idx="0"/>
          </p:cNvCxnSpPr>
          <p:nvPr/>
        </p:nvCxnSpPr>
        <p:spPr>
          <a:xfrm>
            <a:off x="8733112" y="2751587"/>
            <a:ext cx="0" cy="64172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Plaque 8">
            <a:extLst>
              <a:ext uri="{FF2B5EF4-FFF2-40B4-BE49-F238E27FC236}">
                <a16:creationId xmlns:a16="http://schemas.microsoft.com/office/drawing/2014/main" id="{6745C2AE-87EA-3220-C259-D3985F429BCB}"/>
              </a:ext>
            </a:extLst>
          </p:cNvPr>
          <p:cNvSpPr/>
          <p:nvPr/>
        </p:nvSpPr>
        <p:spPr>
          <a:xfrm>
            <a:off x="5827125" y="1727540"/>
            <a:ext cx="5811975" cy="1024047"/>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latin typeface="UTM Avo" panose="02040603050506020204" pitchFamily="18"/>
                <a:ea typeface="Calibri" panose="020F0502020204030204" pitchFamily="34" charset="0"/>
                <a:cs typeface="Arial" panose="020B0604020202020204" pitchFamily="34" charset="0"/>
              </a:rPr>
              <a:t>Câu</a:t>
            </a:r>
            <a:r>
              <a:rPr lang="en-US" sz="2400" b="1" dirty="0">
                <a:solidFill>
                  <a:srgbClr val="C00000"/>
                </a:solidFill>
                <a:latin typeface="UTM Avo" panose="02040603050506020204" pitchFamily="18"/>
                <a:ea typeface="Calibri" panose="020F0502020204030204" pitchFamily="34" charset="0"/>
                <a:cs typeface="Arial" panose="020B0604020202020204" pitchFamily="34" charset="0"/>
              </a:rPr>
              <a:t> a</a:t>
            </a:r>
            <a:endParaRPr lang="vi-VN" sz="2400" b="1" dirty="0">
              <a:solidFill>
                <a:srgbClr val="C00000"/>
              </a:solidFill>
              <a:latin typeface="UTM Avo" panose="02040603050506020204" pitchFamily="18"/>
              <a:ea typeface="Calibri" panose="020F0502020204030204" pitchFamily="34" charset="0"/>
              <a:cs typeface="Arial" panose="020B0604020202020204" pitchFamily="34" charset="0"/>
            </a:endParaRPr>
          </a:p>
        </p:txBody>
      </p:sp>
      <p:cxnSp>
        <p:nvCxnSpPr>
          <p:cNvPr id="10" name="Straight Arrow Connector 9">
            <a:extLst>
              <a:ext uri="{FF2B5EF4-FFF2-40B4-BE49-F238E27FC236}">
                <a16:creationId xmlns:a16="http://schemas.microsoft.com/office/drawing/2014/main" id="{543FF93B-0B41-6B1E-7C56-84BA8886F43D}"/>
              </a:ext>
            </a:extLst>
          </p:cNvPr>
          <p:cNvCxnSpPr>
            <a:cxnSpLocks/>
            <a:stCxn id="6" idx="2"/>
            <a:endCxn id="7" idx="0"/>
          </p:cNvCxnSpPr>
          <p:nvPr/>
        </p:nvCxnSpPr>
        <p:spPr>
          <a:xfrm>
            <a:off x="8733113" y="4312037"/>
            <a:ext cx="0" cy="66995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829CD836-F168-3ABC-17A2-BDA85B1C2468}"/>
              </a:ext>
            </a:extLst>
          </p:cNvPr>
          <p:cNvGrpSpPr/>
          <p:nvPr/>
        </p:nvGrpSpPr>
        <p:grpSpPr>
          <a:xfrm>
            <a:off x="224231" y="1727540"/>
            <a:ext cx="4982317" cy="1675719"/>
            <a:chOff x="314034" y="1067815"/>
            <a:chExt cx="7473476" cy="2513578"/>
          </a:xfrm>
        </p:grpSpPr>
        <p:sp>
          <p:nvSpPr>
            <p:cNvPr id="18" name="Rounded Rectangle 21">
              <a:extLst>
                <a:ext uri="{FF2B5EF4-FFF2-40B4-BE49-F238E27FC236}">
                  <a16:creationId xmlns:a16="http://schemas.microsoft.com/office/drawing/2014/main" id="{934BE1A4-E9C1-B884-725D-4A113594C3AF}"/>
                </a:ext>
              </a:extLst>
            </p:cNvPr>
            <p:cNvSpPr/>
            <p:nvPr/>
          </p:nvSpPr>
          <p:spPr>
            <a:xfrm>
              <a:off x="807038" y="1862860"/>
              <a:ext cx="6980472" cy="1718533"/>
            </a:xfrm>
            <a:prstGeom prst="roundRect">
              <a:avLst/>
            </a:prstGeom>
            <a:solidFill>
              <a:srgbClr val="EBF6F9"/>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b="1">
                  <a:solidFill>
                    <a:schemeClr val="tx2">
                      <a:lumMod val="50000"/>
                    </a:schemeClr>
                  </a:solidFill>
                  <a:latin typeface="UTM Avo" panose="02040603050506020204" pitchFamily="18"/>
                  <a:cs typeface="Arial" panose="020B0604020202020204" pitchFamily="34" charset="0"/>
                </a:rPr>
                <a:t>GỢI Ý CÂU TRẢ LỜI</a:t>
              </a:r>
              <a:endParaRPr lang="en-US" sz="2800" b="1" dirty="0">
                <a:solidFill>
                  <a:schemeClr val="tx2">
                    <a:lumMod val="50000"/>
                  </a:schemeClr>
                </a:solidFill>
                <a:latin typeface="UTM Avo" panose="02040603050506020204" pitchFamily="18"/>
                <a:cs typeface="Arial" panose="020B0604020202020204" pitchFamily="34" charset="0"/>
              </a:endParaRPr>
            </a:p>
          </p:txBody>
        </p:sp>
        <p:pic>
          <p:nvPicPr>
            <p:cNvPr id="19" name="Picture 4">
              <a:extLst>
                <a:ext uri="{FF2B5EF4-FFF2-40B4-BE49-F238E27FC236}">
                  <a16:creationId xmlns:a16="http://schemas.microsoft.com/office/drawing/2014/main" id="{51C47187-D0A4-D1C0-6938-D61D7F310A9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4034" y="1067815"/>
              <a:ext cx="1518845" cy="1321394"/>
            </a:xfrm>
            <a:prstGeom prst="rect">
              <a:avLst/>
            </a:prstGeom>
          </p:spPr>
        </p:pic>
      </p:grpSp>
      <p:pic>
        <p:nvPicPr>
          <p:cNvPr id="20" name="Picture 7">
            <a:extLst>
              <a:ext uri="{FF2B5EF4-FFF2-40B4-BE49-F238E27FC236}">
                <a16:creationId xmlns:a16="http://schemas.microsoft.com/office/drawing/2014/main" id="{F0CCC24D-12B1-0912-A96B-79308CC596F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76240" y="3687457"/>
            <a:ext cx="3289798" cy="3170543"/>
          </a:xfrm>
          <a:prstGeom prst="rect">
            <a:avLst/>
          </a:prstGeom>
        </p:spPr>
      </p:pic>
    </p:spTree>
    <p:extLst>
      <p:ext uri="{BB962C8B-B14F-4D97-AF65-F5344CB8AC3E}">
        <p14:creationId xmlns:p14="http://schemas.microsoft.com/office/powerpoint/2010/main" val="260458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laque 5">
            <a:extLst>
              <a:ext uri="{FF2B5EF4-FFF2-40B4-BE49-F238E27FC236}">
                <a16:creationId xmlns:a16="http://schemas.microsoft.com/office/drawing/2014/main" id="{5BC92229-EC4F-9E27-9C6D-854036219C81}"/>
              </a:ext>
            </a:extLst>
          </p:cNvPr>
          <p:cNvSpPr/>
          <p:nvPr/>
        </p:nvSpPr>
        <p:spPr>
          <a:xfrm>
            <a:off x="5827125" y="3393309"/>
            <a:ext cx="5811975" cy="9187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Đồng</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tình</a:t>
            </a:r>
            <a:endParaRPr lang="en-US" sz="2400" b="1" dirty="0">
              <a:solidFill>
                <a:srgbClr val="000000"/>
              </a:solidFill>
              <a:latin typeface="UTM Avo" panose="02040603050506020204" pitchFamily="18"/>
              <a:ea typeface="Calibri" panose="020F0502020204030204" pitchFamily="34" charset="0"/>
              <a:cs typeface="Arial" panose="020B0604020202020204" pitchFamily="34" charset="0"/>
            </a:endParaRPr>
          </a:p>
        </p:txBody>
      </p:sp>
      <p:sp>
        <p:nvSpPr>
          <p:cNvPr id="7" name="Plaque 6">
            <a:extLst>
              <a:ext uri="{FF2B5EF4-FFF2-40B4-BE49-F238E27FC236}">
                <a16:creationId xmlns:a16="http://schemas.microsoft.com/office/drawing/2014/main" id="{FE057F33-444B-4B2E-B147-7E33235D159A}"/>
              </a:ext>
            </a:extLst>
          </p:cNvPr>
          <p:cNvSpPr/>
          <p:nvPr/>
        </p:nvSpPr>
        <p:spPr>
          <a:xfrm>
            <a:off x="5827125" y="4981995"/>
            <a:ext cx="5811975" cy="16364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Vì</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đây là cách thiết lập quan hệ bạn bè đơn giản và hiệu quả.</a:t>
            </a:r>
            <a:endParaRPr lang="en-US" sz="2400" dirty="0">
              <a:solidFill>
                <a:srgbClr val="000000"/>
              </a:solidFill>
              <a:latin typeface="UTM Avo" panose="02040603050506020204" pitchFamily="18"/>
              <a:ea typeface="Calibri" panose="020F0502020204030204" pitchFamily="34" charset="0"/>
              <a:cs typeface="Arial" panose="020B0604020202020204" pitchFamily="34" charset="0"/>
            </a:endParaRPr>
          </a:p>
        </p:txBody>
      </p:sp>
      <p:cxnSp>
        <p:nvCxnSpPr>
          <p:cNvPr id="8" name="Straight Arrow Connector 7">
            <a:extLst>
              <a:ext uri="{FF2B5EF4-FFF2-40B4-BE49-F238E27FC236}">
                <a16:creationId xmlns:a16="http://schemas.microsoft.com/office/drawing/2014/main" id="{AD55C48E-63BA-1468-AFF4-0BDE86CE3AF5}"/>
              </a:ext>
            </a:extLst>
          </p:cNvPr>
          <p:cNvCxnSpPr>
            <a:cxnSpLocks/>
            <a:stCxn id="9" idx="2"/>
            <a:endCxn id="6" idx="0"/>
          </p:cNvCxnSpPr>
          <p:nvPr/>
        </p:nvCxnSpPr>
        <p:spPr>
          <a:xfrm>
            <a:off x="8733112" y="2751587"/>
            <a:ext cx="0" cy="64172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Plaque 8">
            <a:extLst>
              <a:ext uri="{FF2B5EF4-FFF2-40B4-BE49-F238E27FC236}">
                <a16:creationId xmlns:a16="http://schemas.microsoft.com/office/drawing/2014/main" id="{6745C2AE-87EA-3220-C259-D3985F429BCB}"/>
              </a:ext>
            </a:extLst>
          </p:cNvPr>
          <p:cNvSpPr/>
          <p:nvPr/>
        </p:nvSpPr>
        <p:spPr>
          <a:xfrm>
            <a:off x="5827125" y="1727540"/>
            <a:ext cx="5811975" cy="1024047"/>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latin typeface="UTM Avo" panose="02040603050506020204" pitchFamily="18"/>
                <a:ea typeface="Calibri" panose="020F0502020204030204" pitchFamily="34" charset="0"/>
                <a:cs typeface="Arial" panose="020B0604020202020204" pitchFamily="34" charset="0"/>
              </a:rPr>
              <a:t>Câu</a:t>
            </a:r>
            <a:r>
              <a:rPr lang="en-US" sz="2400" b="1" dirty="0">
                <a:solidFill>
                  <a:srgbClr val="C00000"/>
                </a:solidFill>
                <a:latin typeface="UTM Avo" panose="02040603050506020204" pitchFamily="18"/>
                <a:ea typeface="Calibri" panose="020F0502020204030204" pitchFamily="34" charset="0"/>
                <a:cs typeface="Arial" panose="020B0604020202020204" pitchFamily="34" charset="0"/>
              </a:rPr>
              <a:t> b</a:t>
            </a:r>
            <a:endParaRPr lang="vi-VN" sz="2400" b="1" dirty="0">
              <a:solidFill>
                <a:srgbClr val="C00000"/>
              </a:solidFill>
              <a:latin typeface="UTM Avo" panose="02040603050506020204" pitchFamily="18"/>
              <a:ea typeface="Calibri" panose="020F0502020204030204" pitchFamily="34" charset="0"/>
              <a:cs typeface="Arial" panose="020B0604020202020204" pitchFamily="34" charset="0"/>
            </a:endParaRPr>
          </a:p>
        </p:txBody>
      </p:sp>
      <p:cxnSp>
        <p:nvCxnSpPr>
          <p:cNvPr id="10" name="Straight Arrow Connector 9">
            <a:extLst>
              <a:ext uri="{FF2B5EF4-FFF2-40B4-BE49-F238E27FC236}">
                <a16:creationId xmlns:a16="http://schemas.microsoft.com/office/drawing/2014/main" id="{543FF93B-0B41-6B1E-7C56-84BA8886F43D}"/>
              </a:ext>
            </a:extLst>
          </p:cNvPr>
          <p:cNvCxnSpPr>
            <a:cxnSpLocks/>
            <a:stCxn id="6" idx="2"/>
            <a:endCxn id="7" idx="0"/>
          </p:cNvCxnSpPr>
          <p:nvPr/>
        </p:nvCxnSpPr>
        <p:spPr>
          <a:xfrm>
            <a:off x="8733113" y="4312037"/>
            <a:ext cx="0" cy="66995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829CD836-F168-3ABC-17A2-BDA85B1C2468}"/>
              </a:ext>
            </a:extLst>
          </p:cNvPr>
          <p:cNvGrpSpPr/>
          <p:nvPr/>
        </p:nvGrpSpPr>
        <p:grpSpPr>
          <a:xfrm>
            <a:off x="224231" y="1727540"/>
            <a:ext cx="4982317" cy="1675719"/>
            <a:chOff x="314034" y="1067815"/>
            <a:chExt cx="7473476" cy="2513578"/>
          </a:xfrm>
        </p:grpSpPr>
        <p:sp>
          <p:nvSpPr>
            <p:cNvPr id="18" name="Rounded Rectangle 21">
              <a:extLst>
                <a:ext uri="{FF2B5EF4-FFF2-40B4-BE49-F238E27FC236}">
                  <a16:creationId xmlns:a16="http://schemas.microsoft.com/office/drawing/2014/main" id="{934BE1A4-E9C1-B884-725D-4A113594C3AF}"/>
                </a:ext>
              </a:extLst>
            </p:cNvPr>
            <p:cNvSpPr/>
            <p:nvPr/>
          </p:nvSpPr>
          <p:spPr>
            <a:xfrm>
              <a:off x="807038" y="1862860"/>
              <a:ext cx="6980472" cy="1718533"/>
            </a:xfrm>
            <a:prstGeom prst="roundRect">
              <a:avLst/>
            </a:prstGeom>
            <a:solidFill>
              <a:srgbClr val="EBF6F9"/>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b="1">
                  <a:solidFill>
                    <a:schemeClr val="tx2">
                      <a:lumMod val="50000"/>
                    </a:schemeClr>
                  </a:solidFill>
                  <a:latin typeface="UTM Avo" panose="02040603050506020204" pitchFamily="18"/>
                  <a:cs typeface="Arial" panose="020B0604020202020204" pitchFamily="34" charset="0"/>
                </a:rPr>
                <a:t>GỢI Ý CÂU TRẢ LỜI</a:t>
              </a:r>
              <a:endParaRPr lang="en-US" sz="2800" b="1" dirty="0">
                <a:solidFill>
                  <a:schemeClr val="tx2">
                    <a:lumMod val="50000"/>
                  </a:schemeClr>
                </a:solidFill>
                <a:latin typeface="UTM Avo" panose="02040603050506020204" pitchFamily="18"/>
                <a:cs typeface="Arial" panose="020B0604020202020204" pitchFamily="34" charset="0"/>
              </a:endParaRPr>
            </a:p>
          </p:txBody>
        </p:sp>
        <p:pic>
          <p:nvPicPr>
            <p:cNvPr id="19" name="Picture 4">
              <a:extLst>
                <a:ext uri="{FF2B5EF4-FFF2-40B4-BE49-F238E27FC236}">
                  <a16:creationId xmlns:a16="http://schemas.microsoft.com/office/drawing/2014/main" id="{51C47187-D0A4-D1C0-6938-D61D7F310A9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4034" y="1067815"/>
              <a:ext cx="1518845" cy="1321394"/>
            </a:xfrm>
            <a:prstGeom prst="rect">
              <a:avLst/>
            </a:prstGeom>
          </p:spPr>
        </p:pic>
      </p:grpSp>
      <p:pic>
        <p:nvPicPr>
          <p:cNvPr id="20" name="Picture 7">
            <a:extLst>
              <a:ext uri="{FF2B5EF4-FFF2-40B4-BE49-F238E27FC236}">
                <a16:creationId xmlns:a16="http://schemas.microsoft.com/office/drawing/2014/main" id="{F0CCC24D-12B1-0912-A96B-79308CC596F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76240" y="3687457"/>
            <a:ext cx="3289798" cy="3170543"/>
          </a:xfrm>
          <a:prstGeom prst="rect">
            <a:avLst/>
          </a:prstGeom>
        </p:spPr>
      </p:pic>
    </p:spTree>
    <p:extLst>
      <p:ext uri="{BB962C8B-B14F-4D97-AF65-F5344CB8AC3E}">
        <p14:creationId xmlns:p14="http://schemas.microsoft.com/office/powerpoint/2010/main" val="129311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laque 5">
            <a:extLst>
              <a:ext uri="{FF2B5EF4-FFF2-40B4-BE49-F238E27FC236}">
                <a16:creationId xmlns:a16="http://schemas.microsoft.com/office/drawing/2014/main" id="{5BC92229-EC4F-9E27-9C6D-854036219C81}"/>
              </a:ext>
            </a:extLst>
          </p:cNvPr>
          <p:cNvSpPr/>
          <p:nvPr/>
        </p:nvSpPr>
        <p:spPr>
          <a:xfrm>
            <a:off x="5827125" y="3393309"/>
            <a:ext cx="5811975" cy="9187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Không</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đồng</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tình</a:t>
            </a:r>
            <a:endParaRPr lang="en-US" sz="2400" b="1" dirty="0">
              <a:solidFill>
                <a:srgbClr val="000000"/>
              </a:solidFill>
              <a:latin typeface="UTM Avo" panose="02040603050506020204" pitchFamily="18"/>
              <a:ea typeface="Calibri" panose="020F0502020204030204" pitchFamily="34" charset="0"/>
              <a:cs typeface="Arial" panose="020B0604020202020204" pitchFamily="34" charset="0"/>
            </a:endParaRPr>
          </a:p>
        </p:txBody>
      </p:sp>
      <p:sp>
        <p:nvSpPr>
          <p:cNvPr id="7" name="Plaque 6">
            <a:extLst>
              <a:ext uri="{FF2B5EF4-FFF2-40B4-BE49-F238E27FC236}">
                <a16:creationId xmlns:a16="http://schemas.microsoft.com/office/drawing/2014/main" id="{FE057F33-444B-4B2E-B147-7E33235D159A}"/>
              </a:ext>
            </a:extLst>
          </p:cNvPr>
          <p:cNvSpPr/>
          <p:nvPr/>
        </p:nvSpPr>
        <p:spPr>
          <a:xfrm>
            <a:off x="5827125" y="4981995"/>
            <a:ext cx="5811975" cy="16364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latin typeface="UTM Avo" panose="02040603050506020204" pitchFamily="18"/>
                <a:ea typeface="Calibri" panose="020F0502020204030204" pitchFamily="34" charset="0"/>
                <a:cs typeface="Arial" panose="020B0604020202020204" pitchFamily="34" charset="0"/>
              </a:rPr>
              <a:t>Vì</a:t>
            </a:r>
            <a:r>
              <a:rPr lang="en-US"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vi-VN" sz="2000" dirty="0">
                <a:solidFill>
                  <a:srgbClr val="000000"/>
                </a:solidFill>
                <a:latin typeface="UTM Avo" panose="02040603050506020204" pitchFamily="18"/>
                <a:ea typeface="Calibri" panose="020F0502020204030204" pitchFamily="34" charset="0"/>
                <a:cs typeface="Arial" panose="020B0604020202020204" pitchFamily="34" charset="0"/>
              </a:rPr>
              <a:t>đây là suy nghĩ chưa phù hợp, bạn Hoàng chưa hiểu được vì sao phải thiết lập quan hệ bạn bè một cách đúng đắn.</a:t>
            </a:r>
            <a:endParaRPr lang="en-US" sz="2000" dirty="0">
              <a:solidFill>
                <a:srgbClr val="000000"/>
              </a:solidFill>
              <a:latin typeface="UTM Avo" panose="02040603050506020204" pitchFamily="18"/>
              <a:ea typeface="Calibri" panose="020F0502020204030204" pitchFamily="34" charset="0"/>
              <a:cs typeface="Arial" panose="020B0604020202020204" pitchFamily="34" charset="0"/>
            </a:endParaRPr>
          </a:p>
        </p:txBody>
      </p:sp>
      <p:cxnSp>
        <p:nvCxnSpPr>
          <p:cNvPr id="8" name="Straight Arrow Connector 7">
            <a:extLst>
              <a:ext uri="{FF2B5EF4-FFF2-40B4-BE49-F238E27FC236}">
                <a16:creationId xmlns:a16="http://schemas.microsoft.com/office/drawing/2014/main" id="{AD55C48E-63BA-1468-AFF4-0BDE86CE3AF5}"/>
              </a:ext>
            </a:extLst>
          </p:cNvPr>
          <p:cNvCxnSpPr>
            <a:cxnSpLocks/>
            <a:stCxn id="9" idx="2"/>
            <a:endCxn id="6" idx="0"/>
          </p:cNvCxnSpPr>
          <p:nvPr/>
        </p:nvCxnSpPr>
        <p:spPr>
          <a:xfrm>
            <a:off x="8733112" y="2751587"/>
            <a:ext cx="0" cy="64172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Plaque 8">
            <a:extLst>
              <a:ext uri="{FF2B5EF4-FFF2-40B4-BE49-F238E27FC236}">
                <a16:creationId xmlns:a16="http://schemas.microsoft.com/office/drawing/2014/main" id="{6745C2AE-87EA-3220-C259-D3985F429BCB}"/>
              </a:ext>
            </a:extLst>
          </p:cNvPr>
          <p:cNvSpPr/>
          <p:nvPr/>
        </p:nvSpPr>
        <p:spPr>
          <a:xfrm>
            <a:off x="5827125" y="1727540"/>
            <a:ext cx="5811975" cy="1024047"/>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latin typeface="UTM Avo" panose="02040603050506020204" pitchFamily="18"/>
                <a:ea typeface="Calibri" panose="020F0502020204030204" pitchFamily="34" charset="0"/>
                <a:cs typeface="Arial" panose="020B0604020202020204" pitchFamily="34" charset="0"/>
              </a:rPr>
              <a:t>Câu</a:t>
            </a:r>
            <a:r>
              <a:rPr lang="en-US" sz="2400" b="1" dirty="0">
                <a:solidFill>
                  <a:srgbClr val="C00000"/>
                </a:solidFill>
                <a:latin typeface="UTM Avo" panose="02040603050506020204" pitchFamily="18"/>
                <a:ea typeface="Calibri" panose="020F0502020204030204" pitchFamily="34" charset="0"/>
                <a:cs typeface="Arial" panose="020B0604020202020204" pitchFamily="34" charset="0"/>
              </a:rPr>
              <a:t> c</a:t>
            </a:r>
            <a:endParaRPr lang="vi-VN" sz="2400" b="1" dirty="0">
              <a:solidFill>
                <a:srgbClr val="C00000"/>
              </a:solidFill>
              <a:latin typeface="UTM Avo" panose="02040603050506020204" pitchFamily="18"/>
              <a:ea typeface="Calibri" panose="020F0502020204030204" pitchFamily="34" charset="0"/>
              <a:cs typeface="Arial" panose="020B0604020202020204" pitchFamily="34" charset="0"/>
            </a:endParaRPr>
          </a:p>
        </p:txBody>
      </p:sp>
      <p:cxnSp>
        <p:nvCxnSpPr>
          <p:cNvPr id="10" name="Straight Arrow Connector 9">
            <a:extLst>
              <a:ext uri="{FF2B5EF4-FFF2-40B4-BE49-F238E27FC236}">
                <a16:creationId xmlns:a16="http://schemas.microsoft.com/office/drawing/2014/main" id="{543FF93B-0B41-6B1E-7C56-84BA8886F43D}"/>
              </a:ext>
            </a:extLst>
          </p:cNvPr>
          <p:cNvCxnSpPr>
            <a:cxnSpLocks/>
            <a:stCxn id="6" idx="2"/>
            <a:endCxn id="7" idx="0"/>
          </p:cNvCxnSpPr>
          <p:nvPr/>
        </p:nvCxnSpPr>
        <p:spPr>
          <a:xfrm>
            <a:off x="8733113" y="4312037"/>
            <a:ext cx="0" cy="66995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829CD836-F168-3ABC-17A2-BDA85B1C2468}"/>
              </a:ext>
            </a:extLst>
          </p:cNvPr>
          <p:cNvGrpSpPr/>
          <p:nvPr/>
        </p:nvGrpSpPr>
        <p:grpSpPr>
          <a:xfrm>
            <a:off x="224231" y="1727540"/>
            <a:ext cx="4982317" cy="1675719"/>
            <a:chOff x="314034" y="1067815"/>
            <a:chExt cx="7473476" cy="2513578"/>
          </a:xfrm>
        </p:grpSpPr>
        <p:sp>
          <p:nvSpPr>
            <p:cNvPr id="18" name="Rounded Rectangle 21">
              <a:extLst>
                <a:ext uri="{FF2B5EF4-FFF2-40B4-BE49-F238E27FC236}">
                  <a16:creationId xmlns:a16="http://schemas.microsoft.com/office/drawing/2014/main" id="{934BE1A4-E9C1-B884-725D-4A113594C3AF}"/>
                </a:ext>
              </a:extLst>
            </p:cNvPr>
            <p:cNvSpPr/>
            <p:nvPr/>
          </p:nvSpPr>
          <p:spPr>
            <a:xfrm>
              <a:off x="807038" y="1862860"/>
              <a:ext cx="6980472" cy="1718533"/>
            </a:xfrm>
            <a:prstGeom prst="roundRect">
              <a:avLst/>
            </a:prstGeom>
            <a:solidFill>
              <a:srgbClr val="EBF6F9"/>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b="1">
                  <a:solidFill>
                    <a:schemeClr val="tx2">
                      <a:lumMod val="50000"/>
                    </a:schemeClr>
                  </a:solidFill>
                  <a:latin typeface="UTM Avo" panose="02040603050506020204" pitchFamily="18"/>
                  <a:cs typeface="Arial" panose="020B0604020202020204" pitchFamily="34" charset="0"/>
                </a:rPr>
                <a:t>GỢI Ý CÂU TRẢ LỜI</a:t>
              </a:r>
              <a:endParaRPr lang="en-US" sz="2800" b="1" dirty="0">
                <a:solidFill>
                  <a:schemeClr val="tx2">
                    <a:lumMod val="50000"/>
                  </a:schemeClr>
                </a:solidFill>
                <a:latin typeface="UTM Avo" panose="02040603050506020204" pitchFamily="18"/>
                <a:cs typeface="Arial" panose="020B0604020202020204" pitchFamily="34" charset="0"/>
              </a:endParaRPr>
            </a:p>
          </p:txBody>
        </p:sp>
        <p:pic>
          <p:nvPicPr>
            <p:cNvPr id="19" name="Picture 4">
              <a:extLst>
                <a:ext uri="{FF2B5EF4-FFF2-40B4-BE49-F238E27FC236}">
                  <a16:creationId xmlns:a16="http://schemas.microsoft.com/office/drawing/2014/main" id="{51C47187-D0A4-D1C0-6938-D61D7F310A9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4034" y="1067815"/>
              <a:ext cx="1518845" cy="1321394"/>
            </a:xfrm>
            <a:prstGeom prst="rect">
              <a:avLst/>
            </a:prstGeom>
          </p:spPr>
        </p:pic>
      </p:grpSp>
      <p:pic>
        <p:nvPicPr>
          <p:cNvPr id="20" name="Picture 7">
            <a:extLst>
              <a:ext uri="{FF2B5EF4-FFF2-40B4-BE49-F238E27FC236}">
                <a16:creationId xmlns:a16="http://schemas.microsoft.com/office/drawing/2014/main" id="{F0CCC24D-12B1-0912-A96B-79308CC596F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76240" y="3687457"/>
            <a:ext cx="3289798" cy="3170543"/>
          </a:xfrm>
          <a:prstGeom prst="rect">
            <a:avLst/>
          </a:prstGeom>
        </p:spPr>
      </p:pic>
    </p:spTree>
    <p:extLst>
      <p:ext uri="{BB962C8B-B14F-4D97-AF65-F5344CB8AC3E}">
        <p14:creationId xmlns:p14="http://schemas.microsoft.com/office/powerpoint/2010/main" val="419950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1A3317AF-45AE-9238-F71F-577B1B555470}"/>
              </a:ext>
            </a:extLst>
          </p:cNvPr>
          <p:cNvPicPr>
            <a:picLocks noChangeAspect="1"/>
          </p:cNvPicPr>
          <p:nvPr/>
        </p:nvPicPr>
        <p:blipFill>
          <a:blip r:embed="rId4"/>
          <a:stretch>
            <a:fillRect/>
          </a:stretch>
        </p:blipFill>
        <p:spPr>
          <a:xfrm>
            <a:off x="4790832" y="3429000"/>
            <a:ext cx="2610336" cy="1444169"/>
          </a:xfrm>
          <a:prstGeom prst="rect">
            <a:avLst/>
          </a:prstGeom>
        </p:spPr>
      </p:pic>
    </p:spTree>
    <p:extLst>
      <p:ext uri="{BB962C8B-B14F-4D97-AF65-F5344CB8AC3E}">
        <p14:creationId xmlns:p14="http://schemas.microsoft.com/office/powerpoint/2010/main" val="3820172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laque 5">
            <a:extLst>
              <a:ext uri="{FF2B5EF4-FFF2-40B4-BE49-F238E27FC236}">
                <a16:creationId xmlns:a16="http://schemas.microsoft.com/office/drawing/2014/main" id="{5BC92229-EC4F-9E27-9C6D-854036219C81}"/>
              </a:ext>
            </a:extLst>
          </p:cNvPr>
          <p:cNvSpPr/>
          <p:nvPr/>
        </p:nvSpPr>
        <p:spPr>
          <a:xfrm>
            <a:off x="5827125" y="3393309"/>
            <a:ext cx="5811975" cy="9187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Không</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đồng</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tình</a:t>
            </a:r>
            <a:endParaRPr lang="en-US" sz="2400" b="1" dirty="0">
              <a:solidFill>
                <a:srgbClr val="000000"/>
              </a:solidFill>
              <a:latin typeface="UTM Avo" panose="02040603050506020204" pitchFamily="18"/>
              <a:ea typeface="Calibri" panose="020F0502020204030204" pitchFamily="34" charset="0"/>
              <a:cs typeface="Arial" panose="020B0604020202020204" pitchFamily="34" charset="0"/>
            </a:endParaRPr>
          </a:p>
        </p:txBody>
      </p:sp>
      <p:sp>
        <p:nvSpPr>
          <p:cNvPr id="7" name="Plaque 6">
            <a:extLst>
              <a:ext uri="{FF2B5EF4-FFF2-40B4-BE49-F238E27FC236}">
                <a16:creationId xmlns:a16="http://schemas.microsoft.com/office/drawing/2014/main" id="{FE057F33-444B-4B2E-B147-7E33235D159A}"/>
              </a:ext>
            </a:extLst>
          </p:cNvPr>
          <p:cNvSpPr/>
          <p:nvPr/>
        </p:nvSpPr>
        <p:spPr>
          <a:xfrm>
            <a:off x="5827125" y="4981995"/>
            <a:ext cx="5811975" cy="16364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Vì</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bạn Thảo chưa hiểu được vì sao phải thiết lập quan hệ bạn bè một cách đúng đắn.</a:t>
            </a:r>
            <a:endParaRPr lang="en-US" sz="2400" dirty="0">
              <a:solidFill>
                <a:srgbClr val="000000"/>
              </a:solidFill>
              <a:latin typeface="UTM Avo" panose="02040603050506020204" pitchFamily="18"/>
              <a:ea typeface="Calibri" panose="020F0502020204030204" pitchFamily="34" charset="0"/>
              <a:cs typeface="Arial" panose="020B0604020202020204" pitchFamily="34" charset="0"/>
            </a:endParaRPr>
          </a:p>
        </p:txBody>
      </p:sp>
      <p:cxnSp>
        <p:nvCxnSpPr>
          <p:cNvPr id="8" name="Straight Arrow Connector 7">
            <a:extLst>
              <a:ext uri="{FF2B5EF4-FFF2-40B4-BE49-F238E27FC236}">
                <a16:creationId xmlns:a16="http://schemas.microsoft.com/office/drawing/2014/main" id="{AD55C48E-63BA-1468-AFF4-0BDE86CE3AF5}"/>
              </a:ext>
            </a:extLst>
          </p:cNvPr>
          <p:cNvCxnSpPr>
            <a:cxnSpLocks/>
            <a:stCxn id="9" idx="2"/>
            <a:endCxn id="6" idx="0"/>
          </p:cNvCxnSpPr>
          <p:nvPr/>
        </p:nvCxnSpPr>
        <p:spPr>
          <a:xfrm>
            <a:off x="8733112" y="2751587"/>
            <a:ext cx="0" cy="64172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Plaque 8">
            <a:extLst>
              <a:ext uri="{FF2B5EF4-FFF2-40B4-BE49-F238E27FC236}">
                <a16:creationId xmlns:a16="http://schemas.microsoft.com/office/drawing/2014/main" id="{6745C2AE-87EA-3220-C259-D3985F429BCB}"/>
              </a:ext>
            </a:extLst>
          </p:cNvPr>
          <p:cNvSpPr/>
          <p:nvPr/>
        </p:nvSpPr>
        <p:spPr>
          <a:xfrm>
            <a:off x="5827125" y="1727540"/>
            <a:ext cx="5811975" cy="1024047"/>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latin typeface="UTM Avo" panose="02040603050506020204" pitchFamily="18"/>
                <a:ea typeface="Calibri" panose="020F0502020204030204" pitchFamily="34" charset="0"/>
                <a:cs typeface="Arial" panose="020B0604020202020204" pitchFamily="34" charset="0"/>
              </a:rPr>
              <a:t>Câu</a:t>
            </a:r>
            <a:r>
              <a:rPr lang="en-US" sz="2400" b="1" dirty="0">
                <a:solidFill>
                  <a:srgbClr val="C00000"/>
                </a:solidFill>
                <a:latin typeface="UTM Avo" panose="02040603050506020204" pitchFamily="18"/>
                <a:ea typeface="Calibri" panose="020F0502020204030204" pitchFamily="34" charset="0"/>
                <a:cs typeface="Arial" panose="020B0604020202020204" pitchFamily="34" charset="0"/>
              </a:rPr>
              <a:t> d</a:t>
            </a:r>
            <a:endParaRPr lang="vi-VN" sz="2400" b="1" dirty="0">
              <a:solidFill>
                <a:srgbClr val="C00000"/>
              </a:solidFill>
              <a:latin typeface="UTM Avo" panose="02040603050506020204" pitchFamily="18"/>
              <a:ea typeface="Calibri" panose="020F0502020204030204" pitchFamily="34" charset="0"/>
              <a:cs typeface="Arial" panose="020B0604020202020204" pitchFamily="34" charset="0"/>
            </a:endParaRPr>
          </a:p>
        </p:txBody>
      </p:sp>
      <p:cxnSp>
        <p:nvCxnSpPr>
          <p:cNvPr id="10" name="Straight Arrow Connector 9">
            <a:extLst>
              <a:ext uri="{FF2B5EF4-FFF2-40B4-BE49-F238E27FC236}">
                <a16:creationId xmlns:a16="http://schemas.microsoft.com/office/drawing/2014/main" id="{543FF93B-0B41-6B1E-7C56-84BA8886F43D}"/>
              </a:ext>
            </a:extLst>
          </p:cNvPr>
          <p:cNvCxnSpPr>
            <a:cxnSpLocks/>
            <a:stCxn id="6" idx="2"/>
            <a:endCxn id="7" idx="0"/>
          </p:cNvCxnSpPr>
          <p:nvPr/>
        </p:nvCxnSpPr>
        <p:spPr>
          <a:xfrm>
            <a:off x="8733113" y="4312037"/>
            <a:ext cx="0" cy="66995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829CD836-F168-3ABC-17A2-BDA85B1C2468}"/>
              </a:ext>
            </a:extLst>
          </p:cNvPr>
          <p:cNvGrpSpPr/>
          <p:nvPr/>
        </p:nvGrpSpPr>
        <p:grpSpPr>
          <a:xfrm>
            <a:off x="224231" y="1727540"/>
            <a:ext cx="4982317" cy="1675719"/>
            <a:chOff x="314034" y="1067815"/>
            <a:chExt cx="7473476" cy="2513578"/>
          </a:xfrm>
        </p:grpSpPr>
        <p:sp>
          <p:nvSpPr>
            <p:cNvPr id="18" name="Rounded Rectangle 21">
              <a:extLst>
                <a:ext uri="{FF2B5EF4-FFF2-40B4-BE49-F238E27FC236}">
                  <a16:creationId xmlns:a16="http://schemas.microsoft.com/office/drawing/2014/main" id="{934BE1A4-E9C1-B884-725D-4A113594C3AF}"/>
                </a:ext>
              </a:extLst>
            </p:cNvPr>
            <p:cNvSpPr/>
            <p:nvPr/>
          </p:nvSpPr>
          <p:spPr>
            <a:xfrm>
              <a:off x="807038" y="1862860"/>
              <a:ext cx="6980472" cy="1718533"/>
            </a:xfrm>
            <a:prstGeom prst="roundRect">
              <a:avLst/>
            </a:prstGeom>
            <a:solidFill>
              <a:srgbClr val="EBF6F9"/>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b="1">
                  <a:solidFill>
                    <a:schemeClr val="tx2">
                      <a:lumMod val="50000"/>
                    </a:schemeClr>
                  </a:solidFill>
                  <a:latin typeface="UTM Avo" panose="02040603050506020204" pitchFamily="18"/>
                  <a:cs typeface="Arial" panose="020B0604020202020204" pitchFamily="34" charset="0"/>
                </a:rPr>
                <a:t>GỢI Ý CÂU TRẢ LỜI</a:t>
              </a:r>
              <a:endParaRPr lang="en-US" sz="2800" b="1" dirty="0">
                <a:solidFill>
                  <a:schemeClr val="tx2">
                    <a:lumMod val="50000"/>
                  </a:schemeClr>
                </a:solidFill>
                <a:latin typeface="UTM Avo" panose="02040603050506020204" pitchFamily="18"/>
                <a:cs typeface="Arial" panose="020B0604020202020204" pitchFamily="34" charset="0"/>
              </a:endParaRPr>
            </a:p>
          </p:txBody>
        </p:sp>
        <p:pic>
          <p:nvPicPr>
            <p:cNvPr id="19" name="Picture 4">
              <a:extLst>
                <a:ext uri="{FF2B5EF4-FFF2-40B4-BE49-F238E27FC236}">
                  <a16:creationId xmlns:a16="http://schemas.microsoft.com/office/drawing/2014/main" id="{51C47187-D0A4-D1C0-6938-D61D7F310A9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4034" y="1067815"/>
              <a:ext cx="1518845" cy="1321394"/>
            </a:xfrm>
            <a:prstGeom prst="rect">
              <a:avLst/>
            </a:prstGeom>
          </p:spPr>
        </p:pic>
      </p:grpSp>
      <p:pic>
        <p:nvPicPr>
          <p:cNvPr id="20" name="Picture 7">
            <a:extLst>
              <a:ext uri="{FF2B5EF4-FFF2-40B4-BE49-F238E27FC236}">
                <a16:creationId xmlns:a16="http://schemas.microsoft.com/office/drawing/2014/main" id="{F0CCC24D-12B1-0912-A96B-79308CC596F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76240" y="3687457"/>
            <a:ext cx="3289798" cy="3170543"/>
          </a:xfrm>
          <a:prstGeom prst="rect">
            <a:avLst/>
          </a:prstGeom>
        </p:spPr>
      </p:pic>
    </p:spTree>
    <p:extLst>
      <p:ext uri="{BB962C8B-B14F-4D97-AF65-F5344CB8AC3E}">
        <p14:creationId xmlns:p14="http://schemas.microsoft.com/office/powerpoint/2010/main" val="346701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laque 5">
            <a:extLst>
              <a:ext uri="{FF2B5EF4-FFF2-40B4-BE49-F238E27FC236}">
                <a16:creationId xmlns:a16="http://schemas.microsoft.com/office/drawing/2014/main" id="{5BC92229-EC4F-9E27-9C6D-854036219C81}"/>
              </a:ext>
            </a:extLst>
          </p:cNvPr>
          <p:cNvSpPr/>
          <p:nvPr/>
        </p:nvSpPr>
        <p:spPr>
          <a:xfrm>
            <a:off x="5827125" y="3393309"/>
            <a:ext cx="5811975" cy="9187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Đồng</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tình</a:t>
            </a:r>
            <a:endParaRPr lang="en-US" sz="2400" b="1" dirty="0">
              <a:solidFill>
                <a:srgbClr val="000000"/>
              </a:solidFill>
              <a:latin typeface="UTM Avo" panose="02040603050506020204" pitchFamily="18"/>
              <a:ea typeface="Calibri" panose="020F0502020204030204" pitchFamily="34" charset="0"/>
              <a:cs typeface="Arial" panose="020B0604020202020204" pitchFamily="34" charset="0"/>
            </a:endParaRPr>
          </a:p>
        </p:txBody>
      </p:sp>
      <p:sp>
        <p:nvSpPr>
          <p:cNvPr id="7" name="Plaque 6">
            <a:extLst>
              <a:ext uri="{FF2B5EF4-FFF2-40B4-BE49-F238E27FC236}">
                <a16:creationId xmlns:a16="http://schemas.microsoft.com/office/drawing/2014/main" id="{FE057F33-444B-4B2E-B147-7E33235D159A}"/>
              </a:ext>
            </a:extLst>
          </p:cNvPr>
          <p:cNvSpPr/>
          <p:nvPr/>
        </p:nvSpPr>
        <p:spPr>
          <a:xfrm>
            <a:off x="5827125" y="4981995"/>
            <a:ext cx="5811975" cy="1636428"/>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Vì</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đây là cách thiết lập quan hệ bạn bè đơn giản và hiệu quả.</a:t>
            </a:r>
            <a:endParaRPr lang="en-US" sz="2400" dirty="0">
              <a:solidFill>
                <a:srgbClr val="000000"/>
              </a:solidFill>
              <a:latin typeface="UTM Avo" panose="02040603050506020204" pitchFamily="18"/>
              <a:ea typeface="Calibri" panose="020F0502020204030204" pitchFamily="34" charset="0"/>
              <a:cs typeface="Arial" panose="020B0604020202020204" pitchFamily="34" charset="0"/>
            </a:endParaRPr>
          </a:p>
        </p:txBody>
      </p:sp>
      <p:cxnSp>
        <p:nvCxnSpPr>
          <p:cNvPr id="8" name="Straight Arrow Connector 7">
            <a:extLst>
              <a:ext uri="{FF2B5EF4-FFF2-40B4-BE49-F238E27FC236}">
                <a16:creationId xmlns:a16="http://schemas.microsoft.com/office/drawing/2014/main" id="{AD55C48E-63BA-1468-AFF4-0BDE86CE3AF5}"/>
              </a:ext>
            </a:extLst>
          </p:cNvPr>
          <p:cNvCxnSpPr>
            <a:cxnSpLocks/>
            <a:stCxn id="9" idx="2"/>
            <a:endCxn id="6" idx="0"/>
          </p:cNvCxnSpPr>
          <p:nvPr/>
        </p:nvCxnSpPr>
        <p:spPr>
          <a:xfrm>
            <a:off x="8733112" y="2751587"/>
            <a:ext cx="0" cy="64172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Plaque 8">
            <a:extLst>
              <a:ext uri="{FF2B5EF4-FFF2-40B4-BE49-F238E27FC236}">
                <a16:creationId xmlns:a16="http://schemas.microsoft.com/office/drawing/2014/main" id="{6745C2AE-87EA-3220-C259-D3985F429BCB}"/>
              </a:ext>
            </a:extLst>
          </p:cNvPr>
          <p:cNvSpPr/>
          <p:nvPr/>
        </p:nvSpPr>
        <p:spPr>
          <a:xfrm>
            <a:off x="5827125" y="1727540"/>
            <a:ext cx="5811975" cy="1024047"/>
          </a:xfrm>
          <a:prstGeom prst="plaqu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C00000"/>
                </a:solidFill>
                <a:latin typeface="UTM Avo" panose="02040603050506020204" pitchFamily="18"/>
                <a:ea typeface="Calibri" panose="020F0502020204030204" pitchFamily="34" charset="0"/>
                <a:cs typeface="Arial" panose="020B0604020202020204" pitchFamily="34" charset="0"/>
              </a:rPr>
              <a:t>Câu</a:t>
            </a:r>
            <a:r>
              <a:rPr lang="en-US" sz="2400" b="1" dirty="0">
                <a:solidFill>
                  <a:srgbClr val="C00000"/>
                </a:solidFill>
                <a:latin typeface="UTM Avo" panose="02040603050506020204" pitchFamily="18"/>
                <a:ea typeface="Calibri" panose="020F0502020204030204" pitchFamily="34" charset="0"/>
                <a:cs typeface="Arial" panose="020B0604020202020204" pitchFamily="34" charset="0"/>
              </a:rPr>
              <a:t> e</a:t>
            </a:r>
            <a:endParaRPr lang="vi-VN" sz="2400" b="1" dirty="0">
              <a:solidFill>
                <a:srgbClr val="C00000"/>
              </a:solidFill>
              <a:latin typeface="UTM Avo" panose="02040603050506020204" pitchFamily="18"/>
              <a:ea typeface="Calibri" panose="020F0502020204030204" pitchFamily="34" charset="0"/>
              <a:cs typeface="Arial" panose="020B0604020202020204" pitchFamily="34" charset="0"/>
            </a:endParaRPr>
          </a:p>
        </p:txBody>
      </p:sp>
      <p:cxnSp>
        <p:nvCxnSpPr>
          <p:cNvPr id="10" name="Straight Arrow Connector 9">
            <a:extLst>
              <a:ext uri="{FF2B5EF4-FFF2-40B4-BE49-F238E27FC236}">
                <a16:creationId xmlns:a16="http://schemas.microsoft.com/office/drawing/2014/main" id="{543FF93B-0B41-6B1E-7C56-84BA8886F43D}"/>
              </a:ext>
            </a:extLst>
          </p:cNvPr>
          <p:cNvCxnSpPr>
            <a:cxnSpLocks/>
            <a:stCxn id="6" idx="2"/>
            <a:endCxn id="7" idx="0"/>
          </p:cNvCxnSpPr>
          <p:nvPr/>
        </p:nvCxnSpPr>
        <p:spPr>
          <a:xfrm>
            <a:off x="8733113" y="4312037"/>
            <a:ext cx="0" cy="66995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829CD836-F168-3ABC-17A2-BDA85B1C2468}"/>
              </a:ext>
            </a:extLst>
          </p:cNvPr>
          <p:cNvGrpSpPr/>
          <p:nvPr/>
        </p:nvGrpSpPr>
        <p:grpSpPr>
          <a:xfrm>
            <a:off x="224231" y="1727540"/>
            <a:ext cx="4982317" cy="1675719"/>
            <a:chOff x="314034" y="1067815"/>
            <a:chExt cx="7473476" cy="2513578"/>
          </a:xfrm>
        </p:grpSpPr>
        <p:sp>
          <p:nvSpPr>
            <p:cNvPr id="18" name="Rounded Rectangle 21">
              <a:extLst>
                <a:ext uri="{FF2B5EF4-FFF2-40B4-BE49-F238E27FC236}">
                  <a16:creationId xmlns:a16="http://schemas.microsoft.com/office/drawing/2014/main" id="{934BE1A4-E9C1-B884-725D-4A113594C3AF}"/>
                </a:ext>
              </a:extLst>
            </p:cNvPr>
            <p:cNvSpPr/>
            <p:nvPr/>
          </p:nvSpPr>
          <p:spPr>
            <a:xfrm>
              <a:off x="807038" y="1862860"/>
              <a:ext cx="6980472" cy="1718533"/>
            </a:xfrm>
            <a:prstGeom prst="roundRect">
              <a:avLst/>
            </a:prstGeom>
            <a:solidFill>
              <a:srgbClr val="EBF6F9"/>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b="1">
                  <a:solidFill>
                    <a:schemeClr val="tx2">
                      <a:lumMod val="50000"/>
                    </a:schemeClr>
                  </a:solidFill>
                  <a:latin typeface="UTM Avo" panose="02040603050506020204" pitchFamily="18"/>
                  <a:cs typeface="Arial" panose="020B0604020202020204" pitchFamily="34" charset="0"/>
                </a:rPr>
                <a:t>GỢI Ý CÂU TRẢ LỜI</a:t>
              </a:r>
              <a:endParaRPr lang="en-US" sz="2800" b="1" dirty="0">
                <a:solidFill>
                  <a:schemeClr val="tx2">
                    <a:lumMod val="50000"/>
                  </a:schemeClr>
                </a:solidFill>
                <a:latin typeface="UTM Avo" panose="02040603050506020204" pitchFamily="18"/>
                <a:cs typeface="Arial" panose="020B0604020202020204" pitchFamily="34" charset="0"/>
              </a:endParaRPr>
            </a:p>
          </p:txBody>
        </p:sp>
        <p:pic>
          <p:nvPicPr>
            <p:cNvPr id="19" name="Picture 4">
              <a:extLst>
                <a:ext uri="{FF2B5EF4-FFF2-40B4-BE49-F238E27FC236}">
                  <a16:creationId xmlns:a16="http://schemas.microsoft.com/office/drawing/2014/main" id="{51C47187-D0A4-D1C0-6938-D61D7F310A9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4034" y="1067815"/>
              <a:ext cx="1518845" cy="1321394"/>
            </a:xfrm>
            <a:prstGeom prst="rect">
              <a:avLst/>
            </a:prstGeom>
          </p:spPr>
        </p:pic>
      </p:grpSp>
      <p:pic>
        <p:nvPicPr>
          <p:cNvPr id="20" name="Picture 7">
            <a:extLst>
              <a:ext uri="{FF2B5EF4-FFF2-40B4-BE49-F238E27FC236}">
                <a16:creationId xmlns:a16="http://schemas.microsoft.com/office/drawing/2014/main" id="{F0CCC24D-12B1-0912-A96B-79308CC596F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76240" y="3687457"/>
            <a:ext cx="3289798" cy="3170543"/>
          </a:xfrm>
          <a:prstGeom prst="rect">
            <a:avLst/>
          </a:prstGeom>
        </p:spPr>
      </p:pic>
    </p:spTree>
    <p:extLst>
      <p:ext uri="{BB962C8B-B14F-4D97-AF65-F5344CB8AC3E}">
        <p14:creationId xmlns:p14="http://schemas.microsoft.com/office/powerpoint/2010/main" val="424328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3051DA-DC5E-FF2D-CF83-69AAE2222714}"/>
              </a:ext>
            </a:extLst>
          </p:cNvPr>
          <p:cNvSpPr txBox="1"/>
          <p:nvPr/>
        </p:nvSpPr>
        <p:spPr>
          <a:xfrm>
            <a:off x="0" y="1432911"/>
            <a:ext cx="12192000" cy="1128386"/>
          </a:xfrm>
          <a:prstGeom prst="rect">
            <a:avLst/>
          </a:prstGeom>
          <a:noFill/>
        </p:spPr>
        <p:txBody>
          <a:bodyPr wrap="square" rtlCol="0">
            <a:spAutoFit/>
          </a:bodyPr>
          <a:lstStyle/>
          <a:p>
            <a:pPr algn="ctr">
              <a:lnSpc>
                <a:spcPct val="150000"/>
              </a:lnSpc>
            </a:pPr>
            <a:r>
              <a:rPr lang="vi-VN" sz="2400" b="1" dirty="0">
                <a:latin typeface="UTM Avo" panose="02040603050506020204" pitchFamily="18"/>
                <a:ea typeface="Calibri" panose="020F0502020204030204" pitchFamily="34" charset="0"/>
                <a:cs typeface="Arial" panose="020B0604020202020204" pitchFamily="34" charset="0"/>
              </a:rPr>
              <a:t>HOẠT ĐỘNG 2: </a:t>
            </a:r>
            <a:r>
              <a:rPr lang="en-US" sz="2400" b="1" dirty="0">
                <a:latin typeface="UTM Avo" panose="02040603050506020204" pitchFamily="18"/>
                <a:ea typeface="Calibri" panose="020F0502020204030204" pitchFamily="34" charset="0"/>
                <a:cs typeface="Arial" panose="020B0604020202020204" pitchFamily="34" charset="0"/>
              </a:rPr>
              <a:t>ĐỌC TÌNH HUỐNG </a:t>
            </a:r>
            <a:r>
              <a:rPr lang="en-US" sz="2400" b="1" i="1" dirty="0">
                <a:latin typeface="UTM Avo" panose="02040603050506020204" pitchFamily="18"/>
                <a:ea typeface="Calibri" panose="020F0502020204030204" pitchFamily="34" charset="0"/>
                <a:cs typeface="Arial" panose="020B0604020202020204" pitchFamily="34" charset="0"/>
              </a:rPr>
              <a:t>(SHS – TR.46) </a:t>
            </a:r>
            <a:br>
              <a:rPr lang="en-US" sz="2400" b="1" i="1" dirty="0">
                <a:latin typeface="UTM Avo" panose="02040603050506020204" pitchFamily="18"/>
                <a:ea typeface="Calibri" panose="020F0502020204030204" pitchFamily="34" charset="0"/>
                <a:cs typeface="Arial" panose="020B0604020202020204" pitchFamily="34" charset="0"/>
              </a:rPr>
            </a:br>
            <a:r>
              <a:rPr lang="en-US" sz="2400" b="1" dirty="0">
                <a:latin typeface="UTM Avo" panose="02040603050506020204" pitchFamily="18"/>
                <a:ea typeface="Calibri" panose="020F0502020204030204" pitchFamily="34" charset="0"/>
                <a:cs typeface="Arial" panose="020B0604020202020204" pitchFamily="34" charset="0"/>
              </a:rPr>
              <a:t>VÀ TRẢ LỜI CÂU HỎI</a:t>
            </a:r>
            <a:endParaRPr lang="vi-VN" sz="2400" b="1" dirty="0">
              <a:latin typeface="UTM Avo" panose="02040603050506020204" pitchFamily="18"/>
              <a:ea typeface="Calibri" panose="020F0502020204030204" pitchFamily="34" charset="0"/>
              <a:cs typeface="Arial" panose="020B0604020202020204" pitchFamily="34" charset="0"/>
            </a:endParaRPr>
          </a:p>
        </p:txBody>
      </p:sp>
      <p:sp>
        <p:nvSpPr>
          <p:cNvPr id="16" name="Rectangle: Rounded Corners 2">
            <a:extLst>
              <a:ext uri="{FF2B5EF4-FFF2-40B4-BE49-F238E27FC236}">
                <a16:creationId xmlns:a16="http://schemas.microsoft.com/office/drawing/2014/main" id="{02BF0961-FD66-A4CC-24B3-73219573CE72}"/>
              </a:ext>
            </a:extLst>
          </p:cNvPr>
          <p:cNvSpPr/>
          <p:nvPr/>
        </p:nvSpPr>
        <p:spPr>
          <a:xfrm>
            <a:off x="412580" y="2737242"/>
            <a:ext cx="11023600" cy="1304331"/>
          </a:xfrm>
          <a:prstGeom prst="roundRect">
            <a:avLst/>
          </a:prstGeom>
          <a:solidFill>
            <a:schemeClr val="accent3">
              <a:lumMod val="20000"/>
              <a:lumOff val="8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b="1" dirty="0">
                <a:solidFill>
                  <a:schemeClr val="tx1"/>
                </a:solidFill>
                <a:latin typeface="UTM Avo" panose="02040603050506020204" pitchFamily="18"/>
                <a:cs typeface="Arial" panose="020B0604020202020204" pitchFamily="34" charset="0"/>
              </a:rPr>
              <a:t>Tình huống </a:t>
            </a:r>
            <a:r>
              <a:rPr lang="en-US" sz="2400" b="1" dirty="0">
                <a:solidFill>
                  <a:schemeClr val="tx1"/>
                </a:solidFill>
                <a:latin typeface="UTM Avo" panose="02040603050506020204" pitchFamily="18"/>
                <a:cs typeface="Arial" panose="020B0604020202020204" pitchFamily="34" charset="0"/>
              </a:rPr>
              <a:t>1</a:t>
            </a:r>
            <a:r>
              <a:rPr lang="vi-VN" sz="2400" b="1" dirty="0">
                <a:solidFill>
                  <a:schemeClr val="tx1"/>
                </a:solidFill>
                <a:latin typeface="UTM Avo" panose="02040603050506020204" pitchFamily="18"/>
                <a:cs typeface="Arial" panose="020B0604020202020204" pitchFamily="34" charset="0"/>
              </a:rPr>
              <a:t>: </a:t>
            </a:r>
            <a:r>
              <a:rPr lang="vi-VN" sz="2400" dirty="0">
                <a:solidFill>
                  <a:schemeClr val="tx1"/>
                </a:solidFill>
                <a:latin typeface="UTM Avo" panose="02040603050506020204" pitchFamily="18"/>
                <a:cs typeface="Arial" panose="020B0604020202020204" pitchFamily="34" charset="0"/>
              </a:rPr>
              <a:t>Nhi thấy các bạn chơi nhảy dây rất vui, nhưng vì nhút nhát nên chỉ dám đứng nhìn.</a:t>
            </a:r>
            <a:endParaRPr lang="en-US" sz="2400" dirty="0">
              <a:solidFill>
                <a:schemeClr val="tx1"/>
              </a:solidFill>
              <a:latin typeface="UTM Avo" panose="02040603050506020204" pitchFamily="18"/>
              <a:cs typeface="Arial" panose="020B0604020202020204" pitchFamily="34" charset="0"/>
            </a:endParaRPr>
          </a:p>
        </p:txBody>
      </p:sp>
      <p:grpSp>
        <p:nvGrpSpPr>
          <p:cNvPr id="21" name="Group 20">
            <a:extLst>
              <a:ext uri="{FF2B5EF4-FFF2-40B4-BE49-F238E27FC236}">
                <a16:creationId xmlns:a16="http://schemas.microsoft.com/office/drawing/2014/main" id="{9AD2F5E1-81F0-0D06-272B-11A5E12DA1AA}"/>
              </a:ext>
            </a:extLst>
          </p:cNvPr>
          <p:cNvGrpSpPr/>
          <p:nvPr/>
        </p:nvGrpSpPr>
        <p:grpSpPr>
          <a:xfrm>
            <a:off x="642425" y="4041573"/>
            <a:ext cx="9615933" cy="596900"/>
            <a:chOff x="928844" y="6009042"/>
            <a:chExt cx="14423899" cy="895350"/>
          </a:xfrm>
        </p:grpSpPr>
        <p:pic>
          <p:nvPicPr>
            <p:cNvPr id="22" name="Graphic 21" descr="Back with solid fill">
              <a:extLst>
                <a:ext uri="{FF2B5EF4-FFF2-40B4-BE49-F238E27FC236}">
                  <a16:creationId xmlns:a16="http://schemas.microsoft.com/office/drawing/2014/main" id="{887D3A31-E04C-E21B-1DB4-DD24DC953E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V="1">
              <a:off x="928844" y="6009042"/>
              <a:ext cx="1193800" cy="895350"/>
            </a:xfrm>
            <a:prstGeom prst="rect">
              <a:avLst/>
            </a:prstGeom>
          </p:spPr>
        </p:pic>
        <p:sp>
          <p:nvSpPr>
            <p:cNvPr id="23" name="TextBox 22">
              <a:extLst>
                <a:ext uri="{FF2B5EF4-FFF2-40B4-BE49-F238E27FC236}">
                  <a16:creationId xmlns:a16="http://schemas.microsoft.com/office/drawing/2014/main" id="{D8D22019-2A13-9B0B-DA3B-A9F848995BF3}"/>
                </a:ext>
              </a:extLst>
            </p:cNvPr>
            <p:cNvSpPr txBox="1"/>
            <p:nvPr/>
          </p:nvSpPr>
          <p:spPr>
            <a:xfrm>
              <a:off x="2122644" y="6149390"/>
              <a:ext cx="13230099" cy="692498"/>
            </a:xfrm>
            <a:prstGeom prst="rect">
              <a:avLst/>
            </a:prstGeom>
            <a:noFill/>
          </p:spPr>
          <p:txBody>
            <a:bodyPr wrap="square">
              <a:spAutoFit/>
            </a:bodyPr>
            <a:lstStyle/>
            <a:p>
              <a:pPr algn="just"/>
              <a:r>
                <a:rPr lang="vi-VN" sz="2400" b="1" i="1" dirty="0">
                  <a:latin typeface="UTM Avo" panose="02040603050506020204" pitchFamily="18"/>
                  <a:cs typeface="Arial" panose="020B0604020202020204" pitchFamily="34" charset="0"/>
                </a:rPr>
                <a:t>Nếu là Nhi, em sẽ làm như thế nào?</a:t>
              </a:r>
              <a:endParaRPr lang="en-US" sz="2400" b="1" i="1" dirty="0">
                <a:latin typeface="UTM Avo" panose="02040603050506020204" pitchFamily="18"/>
                <a:cs typeface="Arial" panose="020B0604020202020204" pitchFamily="34" charset="0"/>
              </a:endParaRPr>
            </a:p>
          </p:txBody>
        </p:sp>
      </p:grpSp>
      <p:sp>
        <p:nvSpPr>
          <p:cNvPr id="24" name="Rectangle: Rounded Corners 6">
            <a:extLst>
              <a:ext uri="{FF2B5EF4-FFF2-40B4-BE49-F238E27FC236}">
                <a16:creationId xmlns:a16="http://schemas.microsoft.com/office/drawing/2014/main" id="{CDD19E45-73A5-2254-90F5-5C3DFDBCFEC1}"/>
              </a:ext>
            </a:extLst>
          </p:cNvPr>
          <p:cNvSpPr/>
          <p:nvPr/>
        </p:nvSpPr>
        <p:spPr>
          <a:xfrm>
            <a:off x="412580" y="4835779"/>
            <a:ext cx="11023600" cy="1304331"/>
          </a:xfrm>
          <a:prstGeom prst="roundRect">
            <a:avLst/>
          </a:prstGeom>
          <a:solidFill>
            <a:schemeClr val="accent5">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b="1" dirty="0">
                <a:solidFill>
                  <a:schemeClr val="tx1"/>
                </a:solidFill>
                <a:latin typeface="UTM Avo" panose="02040603050506020204" pitchFamily="18"/>
                <a:cs typeface="Arial" panose="020B0604020202020204" pitchFamily="34" charset="0"/>
              </a:rPr>
              <a:t>Tình huống </a:t>
            </a:r>
            <a:r>
              <a:rPr lang="en-US" sz="2400" b="1" dirty="0">
                <a:solidFill>
                  <a:schemeClr val="tx1"/>
                </a:solidFill>
                <a:latin typeface="UTM Avo" panose="02040603050506020204" pitchFamily="18"/>
                <a:cs typeface="Arial" panose="020B0604020202020204" pitchFamily="34" charset="0"/>
              </a:rPr>
              <a:t>2</a:t>
            </a:r>
            <a:r>
              <a:rPr lang="vi-VN" sz="2400" b="1" dirty="0">
                <a:solidFill>
                  <a:schemeClr val="tx1"/>
                </a:solidFill>
                <a:latin typeface="UTM Avo" panose="02040603050506020204" pitchFamily="18"/>
                <a:cs typeface="Arial" panose="020B0604020202020204" pitchFamily="34" charset="0"/>
              </a:rPr>
              <a:t>: </a:t>
            </a:r>
            <a:r>
              <a:rPr lang="vi-VN" sz="2400" dirty="0">
                <a:solidFill>
                  <a:schemeClr val="tx1"/>
                </a:solidFill>
                <a:latin typeface="UTM Avo" panose="02040603050506020204" pitchFamily="18"/>
                <a:cs typeface="Arial" panose="020B0604020202020204" pitchFamily="34" charset="0"/>
              </a:rPr>
              <a:t>Hạnh có ít bạn bè nên khi gặp khó khăn, Hạnh không biết chia sẻ cùng ai.</a:t>
            </a:r>
            <a:endParaRPr lang="en-US" sz="2400" dirty="0">
              <a:solidFill>
                <a:schemeClr val="tx1"/>
              </a:solidFill>
              <a:latin typeface="UTM Avo" panose="02040603050506020204" pitchFamily="18"/>
              <a:cs typeface="Arial" panose="020B0604020202020204" pitchFamily="34" charset="0"/>
            </a:endParaRPr>
          </a:p>
        </p:txBody>
      </p:sp>
      <p:grpSp>
        <p:nvGrpSpPr>
          <p:cNvPr id="25" name="Group 24">
            <a:extLst>
              <a:ext uri="{FF2B5EF4-FFF2-40B4-BE49-F238E27FC236}">
                <a16:creationId xmlns:a16="http://schemas.microsoft.com/office/drawing/2014/main" id="{4ABD6421-B345-AB02-6815-13C8F47B5B4D}"/>
              </a:ext>
            </a:extLst>
          </p:cNvPr>
          <p:cNvGrpSpPr/>
          <p:nvPr/>
        </p:nvGrpSpPr>
        <p:grpSpPr>
          <a:xfrm>
            <a:off x="642425" y="6140110"/>
            <a:ext cx="10907149" cy="596900"/>
            <a:chOff x="898364" y="5986012"/>
            <a:chExt cx="16360724" cy="895350"/>
          </a:xfrm>
          <a:solidFill>
            <a:srgbClr val="FFF9F7"/>
          </a:solidFill>
        </p:grpSpPr>
        <p:pic>
          <p:nvPicPr>
            <p:cNvPr id="26" name="Graphic 25" descr="Back with solid fill">
              <a:extLst>
                <a:ext uri="{FF2B5EF4-FFF2-40B4-BE49-F238E27FC236}">
                  <a16:creationId xmlns:a16="http://schemas.microsoft.com/office/drawing/2014/main" id="{7F2F49DE-1C32-ED3D-8B53-5DD04288AF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V="1">
              <a:off x="898364" y="5986012"/>
              <a:ext cx="1193800" cy="895350"/>
            </a:xfrm>
            <a:prstGeom prst="rect">
              <a:avLst/>
            </a:prstGeom>
          </p:spPr>
        </p:pic>
        <p:sp>
          <p:nvSpPr>
            <p:cNvPr id="27" name="TextBox 26">
              <a:extLst>
                <a:ext uri="{FF2B5EF4-FFF2-40B4-BE49-F238E27FC236}">
                  <a16:creationId xmlns:a16="http://schemas.microsoft.com/office/drawing/2014/main" id="{8929ADDB-75F6-03B9-C36F-1B353D72B520}"/>
                </a:ext>
              </a:extLst>
            </p:cNvPr>
            <p:cNvSpPr txBox="1"/>
            <p:nvPr/>
          </p:nvSpPr>
          <p:spPr>
            <a:xfrm>
              <a:off x="2092165" y="6126338"/>
              <a:ext cx="15166923" cy="692498"/>
            </a:xfrm>
            <a:prstGeom prst="rect">
              <a:avLst/>
            </a:prstGeom>
            <a:grpFill/>
          </p:spPr>
          <p:txBody>
            <a:bodyPr wrap="square">
              <a:spAutoFit/>
            </a:bodyPr>
            <a:lstStyle/>
            <a:p>
              <a:pPr algn="just"/>
              <a:r>
                <a:rPr lang="vi-VN" sz="2400" b="1" i="1" dirty="0">
                  <a:latin typeface="UTM Avo" panose="02040603050506020204" pitchFamily="18"/>
                  <a:cs typeface="Arial" panose="020B0604020202020204" pitchFamily="34" charset="0"/>
                </a:rPr>
                <a:t>Nếu là bạn của Hạnh, em sẽ khuyên bạn thế nào?</a:t>
              </a:r>
              <a:endParaRPr lang="en-US" sz="2400" b="1" i="1" dirty="0">
                <a:latin typeface="UTM Avo" panose="02040603050506020204" pitchFamily="18"/>
                <a:cs typeface="Arial" panose="020B0604020202020204" pitchFamily="34" charset="0"/>
              </a:endParaRPr>
            </a:p>
          </p:txBody>
        </p:sp>
      </p:grpSp>
    </p:spTree>
    <p:extLst>
      <p:ext uri="{BB962C8B-B14F-4D97-AF65-F5344CB8AC3E}">
        <p14:creationId xmlns:p14="http://schemas.microsoft.com/office/powerpoint/2010/main" val="142573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par>
                          <p:cTn id="13" fill="hold">
                            <p:stCondLst>
                              <p:cond delay="500"/>
                            </p:stCondLst>
                            <p:childTnLst>
                              <p:par>
                                <p:cTn id="14" presetID="16" presetClass="entr" presetSubtype="37"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outVertical)">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par>
                          <p:cTn id="22" fill="hold">
                            <p:stCondLst>
                              <p:cond delay="500"/>
                            </p:stCondLst>
                            <p:childTnLst>
                              <p:par>
                                <p:cTn id="23" presetID="16" presetClass="entr" presetSubtype="37"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outVertical)">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reeform 7">
            <a:extLst>
              <a:ext uri="{FF2B5EF4-FFF2-40B4-BE49-F238E27FC236}">
                <a16:creationId xmlns:a16="http://schemas.microsoft.com/office/drawing/2014/main" id="{A9638875-299F-22D1-D54F-9DD5CC2B9B51}"/>
              </a:ext>
            </a:extLst>
          </p:cNvPr>
          <p:cNvSpPr/>
          <p:nvPr/>
        </p:nvSpPr>
        <p:spPr>
          <a:xfrm>
            <a:off x="5147302" y="2827791"/>
            <a:ext cx="6565743" cy="3465130"/>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5">
              <a:lumMod val="20000"/>
              <a:lumOff val="80000"/>
            </a:schemeClr>
          </a:solidFill>
        </p:spPr>
        <p:txBody>
          <a:bodyPr/>
          <a:lstStyle/>
          <a:p>
            <a:endParaRPr lang="en-US" sz="700">
              <a:latin typeface="UTM Avo" panose="02040603050506020204" pitchFamily="18"/>
              <a:cs typeface="Arial" panose="020B0604020202020204" pitchFamily="34" charset="0"/>
            </a:endParaRPr>
          </a:p>
        </p:txBody>
      </p:sp>
      <p:sp>
        <p:nvSpPr>
          <p:cNvPr id="4" name="TextBox 9">
            <a:extLst>
              <a:ext uri="{FF2B5EF4-FFF2-40B4-BE49-F238E27FC236}">
                <a16:creationId xmlns:a16="http://schemas.microsoft.com/office/drawing/2014/main" id="{C3148BC1-AE1B-191A-1B90-4A05F3F66B26}"/>
              </a:ext>
            </a:extLst>
          </p:cNvPr>
          <p:cNvSpPr txBox="1"/>
          <p:nvPr/>
        </p:nvSpPr>
        <p:spPr>
          <a:xfrm>
            <a:off x="5593085" y="3163606"/>
            <a:ext cx="5754609" cy="2701509"/>
          </a:xfrm>
          <a:prstGeom prst="rect">
            <a:avLst/>
          </a:prstGeom>
        </p:spPr>
        <p:txBody>
          <a:bodyPr wrap="square" lIns="0" tIns="0" rIns="0" bIns="0" rtlCol="0" anchor="t">
            <a:spAutoFit/>
          </a:bodyPr>
          <a:lstStyle/>
          <a:p>
            <a:pPr algn="just">
              <a:lnSpc>
                <a:spcPct val="150000"/>
              </a:lnSpc>
            </a:pPr>
            <a:r>
              <a:rPr lang="vi-VN" sz="2400" dirty="0">
                <a:latin typeface="UTM Avo" panose="02040603050506020204" pitchFamily="18"/>
                <a:cs typeface="Arial" panose="020B0604020202020204" pitchFamily="34" charset="0"/>
              </a:rPr>
              <a:t>Em có thể chủ động tiến đến chào hỏi và chủ động chơi chung với cả nhóm hoặc làm quen với một bạn trong nhóm và đề nghị bạn ấy kết nối giúp mình để chơi cùng.</a:t>
            </a:r>
            <a:endParaRPr lang="vi-VN" sz="2400" i="1" dirty="0">
              <a:solidFill>
                <a:srgbClr val="FF0000"/>
              </a:solidFill>
              <a:latin typeface="UTM Avo" panose="02040603050506020204" pitchFamily="18"/>
              <a:cs typeface="Arial" panose="020B0604020202020204" pitchFamily="34" charset="0"/>
            </a:endParaRPr>
          </a:p>
        </p:txBody>
      </p:sp>
      <p:grpSp>
        <p:nvGrpSpPr>
          <p:cNvPr id="5" name="Group 4">
            <a:extLst>
              <a:ext uri="{FF2B5EF4-FFF2-40B4-BE49-F238E27FC236}">
                <a16:creationId xmlns:a16="http://schemas.microsoft.com/office/drawing/2014/main" id="{337F44F7-215C-F926-604D-003936F249F4}"/>
              </a:ext>
            </a:extLst>
          </p:cNvPr>
          <p:cNvGrpSpPr/>
          <p:nvPr/>
        </p:nvGrpSpPr>
        <p:grpSpPr>
          <a:xfrm>
            <a:off x="3783334" y="1532238"/>
            <a:ext cx="5055917" cy="713845"/>
            <a:chOff x="4834930" y="84191"/>
            <a:chExt cx="7359542" cy="950517"/>
          </a:xfrm>
          <a:solidFill>
            <a:srgbClr val="F68120"/>
          </a:solidFill>
        </p:grpSpPr>
        <p:sp>
          <p:nvSpPr>
            <p:cNvPr id="6" name="Round Same Side Corner Rectangle 11">
              <a:extLst>
                <a:ext uri="{FF2B5EF4-FFF2-40B4-BE49-F238E27FC236}">
                  <a16:creationId xmlns:a16="http://schemas.microsoft.com/office/drawing/2014/main" id="{2D2A6FDD-1569-2998-C5C0-FEEF766F6E47}"/>
                </a:ext>
              </a:extLst>
            </p:cNvPr>
            <p:cNvSpPr/>
            <p:nvPr/>
          </p:nvSpPr>
          <p:spPr>
            <a:xfrm flipV="1">
              <a:off x="4834930" y="84191"/>
              <a:ext cx="7359542" cy="950517"/>
            </a:xfrm>
            <a:prstGeom prst="round2SameRect">
              <a:avLst>
                <a:gd name="adj1" fmla="val 37720"/>
                <a:gd name="adj2" fmla="val 0"/>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UTM Avo" panose="02040603050506020204" pitchFamily="18"/>
                <a:cs typeface="Arial" panose="020B0604020202020204" pitchFamily="34" charset="0"/>
              </a:endParaRPr>
            </a:p>
          </p:txBody>
        </p:sp>
        <p:sp>
          <p:nvSpPr>
            <p:cNvPr id="7" name="TextBox 6">
              <a:extLst>
                <a:ext uri="{FF2B5EF4-FFF2-40B4-BE49-F238E27FC236}">
                  <a16:creationId xmlns:a16="http://schemas.microsoft.com/office/drawing/2014/main" id="{EEA02920-2032-E968-6807-C1DFE27486AF}"/>
                </a:ext>
              </a:extLst>
            </p:cNvPr>
            <p:cNvSpPr txBox="1"/>
            <p:nvPr/>
          </p:nvSpPr>
          <p:spPr>
            <a:xfrm>
              <a:off x="5254230" y="277036"/>
              <a:ext cx="6403317" cy="696691"/>
            </a:xfrm>
            <a:prstGeom prst="rect">
              <a:avLst/>
            </a:prstGeom>
            <a:grpFill/>
          </p:spPr>
          <p:txBody>
            <a:bodyPr wrap="square" rtlCol="0">
              <a:spAutoFit/>
            </a:bodyPr>
            <a:lstStyle/>
            <a:p>
              <a:pPr algn="ctr"/>
              <a:r>
                <a:rPr lang="en-US" sz="2800" b="1" dirty="0">
                  <a:solidFill>
                    <a:schemeClr val="bg1"/>
                  </a:solidFill>
                  <a:latin typeface="UTM Avo" panose="02040603050506020204" pitchFamily="18"/>
                  <a:cs typeface="Arial" panose="020B0604020202020204" pitchFamily="34" charset="0"/>
                </a:rPr>
                <a:t>GỢI </a:t>
              </a:r>
              <a:r>
                <a:rPr lang="en-US" sz="2800" b="1" dirty="0" err="1">
                  <a:solidFill>
                    <a:schemeClr val="bg1"/>
                  </a:solidFill>
                  <a:latin typeface="UTM Avo" panose="02040603050506020204" pitchFamily="18"/>
                  <a:cs typeface="Arial" panose="020B0604020202020204" pitchFamily="34" charset="0"/>
                </a:rPr>
                <a:t>Ý</a:t>
              </a:r>
              <a:r>
                <a:rPr lang="en-US" sz="2800" b="1" dirty="0">
                  <a:solidFill>
                    <a:schemeClr val="bg1"/>
                  </a:solidFill>
                  <a:latin typeface="UTM Avo" panose="02040603050506020204" pitchFamily="18"/>
                  <a:cs typeface="Arial" panose="020B0604020202020204" pitchFamily="34" charset="0"/>
                </a:rPr>
                <a:t> TRẢ LỜI</a:t>
              </a:r>
            </a:p>
          </p:txBody>
        </p:sp>
      </p:grpSp>
      <p:grpSp>
        <p:nvGrpSpPr>
          <p:cNvPr id="8" name="Group 7">
            <a:extLst>
              <a:ext uri="{FF2B5EF4-FFF2-40B4-BE49-F238E27FC236}">
                <a16:creationId xmlns:a16="http://schemas.microsoft.com/office/drawing/2014/main" id="{DC0ED578-983B-BEF4-23FE-44E2F68271AD}"/>
              </a:ext>
            </a:extLst>
          </p:cNvPr>
          <p:cNvGrpSpPr/>
          <p:nvPr/>
        </p:nvGrpSpPr>
        <p:grpSpPr>
          <a:xfrm>
            <a:off x="478955" y="2390911"/>
            <a:ext cx="4216400" cy="4246900"/>
            <a:chOff x="756941" y="3078653"/>
            <a:chExt cx="6324600" cy="6370350"/>
          </a:xfrm>
        </p:grpSpPr>
        <p:grpSp>
          <p:nvGrpSpPr>
            <p:cNvPr id="9" name="Group 8">
              <a:extLst>
                <a:ext uri="{FF2B5EF4-FFF2-40B4-BE49-F238E27FC236}">
                  <a16:creationId xmlns:a16="http://schemas.microsoft.com/office/drawing/2014/main" id="{DD9527B7-1E7D-68D0-1DB5-608E78622AF6}"/>
                </a:ext>
              </a:extLst>
            </p:cNvPr>
            <p:cNvGrpSpPr/>
            <p:nvPr/>
          </p:nvGrpSpPr>
          <p:grpSpPr>
            <a:xfrm>
              <a:off x="756941" y="3078653"/>
              <a:ext cx="6324600" cy="6370350"/>
              <a:chOff x="812040" y="2781045"/>
              <a:chExt cx="6324600" cy="6370350"/>
            </a:xfrm>
          </p:grpSpPr>
          <p:sp>
            <p:nvSpPr>
              <p:cNvPr id="11" name="Freeform 7">
                <a:extLst>
                  <a:ext uri="{FF2B5EF4-FFF2-40B4-BE49-F238E27FC236}">
                    <a16:creationId xmlns:a16="http://schemas.microsoft.com/office/drawing/2014/main" id="{7D3D4A09-E5C8-8438-1422-777A6C614AC1}"/>
                  </a:ext>
                </a:extLst>
              </p:cNvPr>
              <p:cNvSpPr/>
              <p:nvPr/>
            </p:nvSpPr>
            <p:spPr>
              <a:xfrm>
                <a:off x="812040" y="2781045"/>
                <a:ext cx="6324600" cy="637035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60000"/>
                  <a:lumOff val="40000"/>
                </a:schemeClr>
              </a:solidFill>
            </p:spPr>
            <p:txBody>
              <a:bodyPr/>
              <a:lstStyle/>
              <a:p>
                <a:endParaRPr lang="en-US" sz="700">
                  <a:latin typeface="UTM Avo" panose="02040603050506020204" pitchFamily="18"/>
                  <a:cs typeface="Arial" panose="020B0604020202020204" pitchFamily="34" charset="0"/>
                </a:endParaRPr>
              </a:p>
            </p:txBody>
          </p:sp>
          <p:grpSp>
            <p:nvGrpSpPr>
              <p:cNvPr id="12" name="Group 11">
                <a:extLst>
                  <a:ext uri="{FF2B5EF4-FFF2-40B4-BE49-F238E27FC236}">
                    <a16:creationId xmlns:a16="http://schemas.microsoft.com/office/drawing/2014/main" id="{9044A5C5-3D5E-1A61-A4C8-7CB8E794BF5D}"/>
                  </a:ext>
                </a:extLst>
              </p:cNvPr>
              <p:cNvGrpSpPr/>
              <p:nvPr/>
            </p:nvGrpSpPr>
            <p:grpSpPr>
              <a:xfrm>
                <a:off x="1075815" y="3284516"/>
                <a:ext cx="5826740" cy="1070767"/>
                <a:chOff x="1426698" y="3996022"/>
                <a:chExt cx="5826740" cy="1070767"/>
              </a:xfrm>
            </p:grpSpPr>
            <p:sp>
              <p:nvSpPr>
                <p:cNvPr id="13" name="Freeform 10">
                  <a:extLst>
                    <a:ext uri="{FF2B5EF4-FFF2-40B4-BE49-F238E27FC236}">
                      <a16:creationId xmlns:a16="http://schemas.microsoft.com/office/drawing/2014/main" id="{197EFF3F-99FC-C6DC-3EAE-558676FE41CC}"/>
                    </a:ext>
                  </a:extLst>
                </p:cNvPr>
                <p:cNvSpPr/>
                <p:nvPr/>
              </p:nvSpPr>
              <p:spPr>
                <a:xfrm>
                  <a:off x="1426698" y="3996022"/>
                  <a:ext cx="5826740" cy="1070767"/>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sz="700">
                    <a:latin typeface="UTM Avo" panose="02040603050506020204" pitchFamily="18"/>
                    <a:cs typeface="Arial" panose="020B0604020202020204" pitchFamily="34" charset="0"/>
                  </a:endParaRPr>
                </a:p>
              </p:txBody>
            </p:sp>
            <p:sp>
              <p:nvSpPr>
                <p:cNvPr id="14" name="TextBox 13">
                  <a:extLst>
                    <a:ext uri="{FF2B5EF4-FFF2-40B4-BE49-F238E27FC236}">
                      <a16:creationId xmlns:a16="http://schemas.microsoft.com/office/drawing/2014/main" id="{20CF4A2E-A01B-53A2-1D42-F18FE362B937}"/>
                    </a:ext>
                  </a:extLst>
                </p:cNvPr>
                <p:cNvSpPr txBox="1"/>
                <p:nvPr/>
              </p:nvSpPr>
              <p:spPr>
                <a:xfrm>
                  <a:off x="1426698" y="4147870"/>
                  <a:ext cx="5826740" cy="784830"/>
                </a:xfrm>
                <a:prstGeom prst="rect">
                  <a:avLst/>
                </a:prstGeom>
                <a:noFill/>
              </p:spPr>
              <p:txBody>
                <a:bodyPr wrap="square" rtlCol="0">
                  <a:spAutoFit/>
                </a:bodyPr>
                <a:lstStyle/>
                <a:p>
                  <a:pPr algn="ctr"/>
                  <a:r>
                    <a:rPr lang="en-US" sz="2800" b="1" dirty="0">
                      <a:solidFill>
                        <a:srgbClr val="C00000"/>
                      </a:solidFill>
                      <a:latin typeface="UTM Avo" panose="02040603050506020204" pitchFamily="18"/>
                      <a:cs typeface="Arial" panose="020B0604020202020204" pitchFamily="34" charset="0"/>
                    </a:rPr>
                    <a:t>TÌNH HUỐNG 1</a:t>
                  </a:r>
                </a:p>
              </p:txBody>
            </p:sp>
          </p:grpSp>
        </p:grpSp>
        <p:pic>
          <p:nvPicPr>
            <p:cNvPr id="10" name="Picture 9">
              <a:extLst>
                <a:ext uri="{FF2B5EF4-FFF2-40B4-BE49-F238E27FC236}">
                  <a16:creationId xmlns:a16="http://schemas.microsoft.com/office/drawing/2014/main" id="{75B26D16-D4E3-8C6D-EAFD-F08524D142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71710" y="4986967"/>
              <a:ext cx="4144473" cy="4127961"/>
            </a:xfrm>
            <a:prstGeom prst="rect">
              <a:avLst/>
            </a:prstGeom>
          </p:spPr>
        </p:pic>
      </p:grpSp>
    </p:spTree>
    <p:extLst>
      <p:ext uri="{BB962C8B-B14F-4D97-AF65-F5344CB8AC3E}">
        <p14:creationId xmlns:p14="http://schemas.microsoft.com/office/powerpoint/2010/main" val="132762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reeform 7">
            <a:extLst>
              <a:ext uri="{FF2B5EF4-FFF2-40B4-BE49-F238E27FC236}">
                <a16:creationId xmlns:a16="http://schemas.microsoft.com/office/drawing/2014/main" id="{A9638875-299F-22D1-D54F-9DD5CC2B9B51}"/>
              </a:ext>
            </a:extLst>
          </p:cNvPr>
          <p:cNvSpPr/>
          <p:nvPr/>
        </p:nvSpPr>
        <p:spPr>
          <a:xfrm>
            <a:off x="5147302" y="2827791"/>
            <a:ext cx="6565743" cy="3465130"/>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5">
              <a:lumMod val="20000"/>
              <a:lumOff val="80000"/>
            </a:schemeClr>
          </a:solidFill>
        </p:spPr>
        <p:txBody>
          <a:bodyPr/>
          <a:lstStyle/>
          <a:p>
            <a:endParaRPr lang="en-US" sz="700">
              <a:latin typeface="UTM Avo" panose="02040603050506020204" pitchFamily="18"/>
              <a:cs typeface="Arial" panose="020B0604020202020204" pitchFamily="34" charset="0"/>
            </a:endParaRPr>
          </a:p>
        </p:txBody>
      </p:sp>
      <p:sp>
        <p:nvSpPr>
          <p:cNvPr id="4" name="TextBox 9">
            <a:extLst>
              <a:ext uri="{FF2B5EF4-FFF2-40B4-BE49-F238E27FC236}">
                <a16:creationId xmlns:a16="http://schemas.microsoft.com/office/drawing/2014/main" id="{C3148BC1-AE1B-191A-1B90-4A05F3F66B26}"/>
              </a:ext>
            </a:extLst>
          </p:cNvPr>
          <p:cNvSpPr txBox="1"/>
          <p:nvPr/>
        </p:nvSpPr>
        <p:spPr>
          <a:xfrm>
            <a:off x="5593085" y="3163606"/>
            <a:ext cx="5754609" cy="2701509"/>
          </a:xfrm>
          <a:prstGeom prst="rect">
            <a:avLst/>
          </a:prstGeom>
        </p:spPr>
        <p:txBody>
          <a:bodyPr wrap="square" lIns="0" tIns="0" rIns="0" bIns="0" rtlCol="0" anchor="t">
            <a:spAutoFit/>
          </a:bodyPr>
          <a:lstStyle/>
          <a:p>
            <a:pPr algn="just">
              <a:lnSpc>
                <a:spcPct val="150000"/>
              </a:lnSpc>
            </a:pPr>
            <a:r>
              <a:rPr lang="vi-VN" sz="2400" dirty="0">
                <a:latin typeface="UTM Avo" panose="02040603050506020204" pitchFamily="18"/>
                <a:cs typeface="Arial" panose="020B0604020202020204" pitchFamily="34" charset="0"/>
              </a:rPr>
              <a:t>Em có thể khuyên Hạnh nên chủ động làm quen với nhiều bạn mới, bắt đầu từ các bạn ngồi gần trong lớp, sau đó là cả lớp, rồi đến các bạn ở lớp khác, ở trường khác, ở khu phố,...</a:t>
            </a:r>
            <a:endParaRPr lang="vi-VN" sz="2400" i="1" dirty="0">
              <a:solidFill>
                <a:srgbClr val="FF0000"/>
              </a:solidFill>
              <a:latin typeface="UTM Avo" panose="02040603050506020204" pitchFamily="18"/>
              <a:cs typeface="Arial" panose="020B0604020202020204" pitchFamily="34" charset="0"/>
            </a:endParaRPr>
          </a:p>
        </p:txBody>
      </p:sp>
      <p:grpSp>
        <p:nvGrpSpPr>
          <p:cNvPr id="5" name="Group 4">
            <a:extLst>
              <a:ext uri="{FF2B5EF4-FFF2-40B4-BE49-F238E27FC236}">
                <a16:creationId xmlns:a16="http://schemas.microsoft.com/office/drawing/2014/main" id="{337F44F7-215C-F926-604D-003936F249F4}"/>
              </a:ext>
            </a:extLst>
          </p:cNvPr>
          <p:cNvGrpSpPr/>
          <p:nvPr/>
        </p:nvGrpSpPr>
        <p:grpSpPr>
          <a:xfrm>
            <a:off x="3783334" y="1532238"/>
            <a:ext cx="5055917" cy="713845"/>
            <a:chOff x="4834930" y="84191"/>
            <a:chExt cx="7359542" cy="950517"/>
          </a:xfrm>
          <a:solidFill>
            <a:srgbClr val="F68120"/>
          </a:solidFill>
        </p:grpSpPr>
        <p:sp>
          <p:nvSpPr>
            <p:cNvPr id="6" name="Round Same Side Corner Rectangle 11">
              <a:extLst>
                <a:ext uri="{FF2B5EF4-FFF2-40B4-BE49-F238E27FC236}">
                  <a16:creationId xmlns:a16="http://schemas.microsoft.com/office/drawing/2014/main" id="{2D2A6FDD-1569-2998-C5C0-FEEF766F6E47}"/>
                </a:ext>
              </a:extLst>
            </p:cNvPr>
            <p:cNvSpPr/>
            <p:nvPr/>
          </p:nvSpPr>
          <p:spPr>
            <a:xfrm flipV="1">
              <a:off x="4834930" y="84191"/>
              <a:ext cx="7359542" cy="950517"/>
            </a:xfrm>
            <a:prstGeom prst="round2SameRect">
              <a:avLst>
                <a:gd name="adj1" fmla="val 37720"/>
                <a:gd name="adj2" fmla="val 0"/>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UTM Avo" panose="02040603050506020204" pitchFamily="18"/>
                <a:cs typeface="Arial" panose="020B0604020202020204" pitchFamily="34" charset="0"/>
              </a:endParaRPr>
            </a:p>
          </p:txBody>
        </p:sp>
        <p:sp>
          <p:nvSpPr>
            <p:cNvPr id="7" name="TextBox 6">
              <a:extLst>
                <a:ext uri="{FF2B5EF4-FFF2-40B4-BE49-F238E27FC236}">
                  <a16:creationId xmlns:a16="http://schemas.microsoft.com/office/drawing/2014/main" id="{EEA02920-2032-E968-6807-C1DFE27486AF}"/>
                </a:ext>
              </a:extLst>
            </p:cNvPr>
            <p:cNvSpPr txBox="1"/>
            <p:nvPr/>
          </p:nvSpPr>
          <p:spPr>
            <a:xfrm>
              <a:off x="5254230" y="277036"/>
              <a:ext cx="6403317" cy="696691"/>
            </a:xfrm>
            <a:prstGeom prst="rect">
              <a:avLst/>
            </a:prstGeom>
            <a:grpFill/>
          </p:spPr>
          <p:txBody>
            <a:bodyPr wrap="square" rtlCol="0">
              <a:spAutoFit/>
            </a:bodyPr>
            <a:lstStyle/>
            <a:p>
              <a:pPr algn="ctr"/>
              <a:r>
                <a:rPr lang="en-US" sz="2800" b="1" dirty="0">
                  <a:solidFill>
                    <a:schemeClr val="bg1"/>
                  </a:solidFill>
                  <a:latin typeface="UTM Avo" panose="02040603050506020204" pitchFamily="18"/>
                  <a:cs typeface="Arial" panose="020B0604020202020204" pitchFamily="34" charset="0"/>
                </a:rPr>
                <a:t>GỢI </a:t>
              </a:r>
              <a:r>
                <a:rPr lang="en-US" sz="2800" b="1" dirty="0" err="1">
                  <a:solidFill>
                    <a:schemeClr val="bg1"/>
                  </a:solidFill>
                  <a:latin typeface="UTM Avo" panose="02040603050506020204" pitchFamily="18"/>
                  <a:cs typeface="Arial" panose="020B0604020202020204" pitchFamily="34" charset="0"/>
                </a:rPr>
                <a:t>Ý</a:t>
              </a:r>
              <a:r>
                <a:rPr lang="en-US" sz="2800" b="1" dirty="0">
                  <a:solidFill>
                    <a:schemeClr val="bg1"/>
                  </a:solidFill>
                  <a:latin typeface="UTM Avo" panose="02040603050506020204" pitchFamily="18"/>
                  <a:cs typeface="Arial" panose="020B0604020202020204" pitchFamily="34" charset="0"/>
                </a:rPr>
                <a:t> TRẢ LỜI</a:t>
              </a:r>
            </a:p>
          </p:txBody>
        </p:sp>
      </p:grpSp>
      <p:grpSp>
        <p:nvGrpSpPr>
          <p:cNvPr id="8" name="Group 7">
            <a:extLst>
              <a:ext uri="{FF2B5EF4-FFF2-40B4-BE49-F238E27FC236}">
                <a16:creationId xmlns:a16="http://schemas.microsoft.com/office/drawing/2014/main" id="{DC0ED578-983B-BEF4-23FE-44E2F68271AD}"/>
              </a:ext>
            </a:extLst>
          </p:cNvPr>
          <p:cNvGrpSpPr/>
          <p:nvPr/>
        </p:nvGrpSpPr>
        <p:grpSpPr>
          <a:xfrm>
            <a:off x="478955" y="2390911"/>
            <a:ext cx="4216400" cy="4246900"/>
            <a:chOff x="756941" y="3078653"/>
            <a:chExt cx="6324600" cy="6370350"/>
          </a:xfrm>
        </p:grpSpPr>
        <p:grpSp>
          <p:nvGrpSpPr>
            <p:cNvPr id="9" name="Group 8">
              <a:extLst>
                <a:ext uri="{FF2B5EF4-FFF2-40B4-BE49-F238E27FC236}">
                  <a16:creationId xmlns:a16="http://schemas.microsoft.com/office/drawing/2014/main" id="{DD9527B7-1E7D-68D0-1DB5-608E78622AF6}"/>
                </a:ext>
              </a:extLst>
            </p:cNvPr>
            <p:cNvGrpSpPr/>
            <p:nvPr/>
          </p:nvGrpSpPr>
          <p:grpSpPr>
            <a:xfrm>
              <a:off x="756941" y="3078653"/>
              <a:ext cx="6324600" cy="6370350"/>
              <a:chOff x="812040" y="2781045"/>
              <a:chExt cx="6324600" cy="6370350"/>
            </a:xfrm>
          </p:grpSpPr>
          <p:sp>
            <p:nvSpPr>
              <p:cNvPr id="11" name="Freeform 7">
                <a:extLst>
                  <a:ext uri="{FF2B5EF4-FFF2-40B4-BE49-F238E27FC236}">
                    <a16:creationId xmlns:a16="http://schemas.microsoft.com/office/drawing/2014/main" id="{7D3D4A09-E5C8-8438-1422-777A6C614AC1}"/>
                  </a:ext>
                </a:extLst>
              </p:cNvPr>
              <p:cNvSpPr/>
              <p:nvPr/>
            </p:nvSpPr>
            <p:spPr>
              <a:xfrm>
                <a:off x="812040" y="2781045"/>
                <a:ext cx="6324600" cy="637035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60000"/>
                  <a:lumOff val="40000"/>
                </a:schemeClr>
              </a:solidFill>
            </p:spPr>
            <p:txBody>
              <a:bodyPr/>
              <a:lstStyle/>
              <a:p>
                <a:endParaRPr lang="en-US" sz="700">
                  <a:latin typeface="UTM Avo" panose="02040603050506020204" pitchFamily="18"/>
                  <a:cs typeface="Arial" panose="020B0604020202020204" pitchFamily="34" charset="0"/>
                </a:endParaRPr>
              </a:p>
            </p:txBody>
          </p:sp>
          <p:grpSp>
            <p:nvGrpSpPr>
              <p:cNvPr id="12" name="Group 11">
                <a:extLst>
                  <a:ext uri="{FF2B5EF4-FFF2-40B4-BE49-F238E27FC236}">
                    <a16:creationId xmlns:a16="http://schemas.microsoft.com/office/drawing/2014/main" id="{9044A5C5-3D5E-1A61-A4C8-7CB8E794BF5D}"/>
                  </a:ext>
                </a:extLst>
              </p:cNvPr>
              <p:cNvGrpSpPr/>
              <p:nvPr/>
            </p:nvGrpSpPr>
            <p:grpSpPr>
              <a:xfrm>
                <a:off x="1075815" y="3284516"/>
                <a:ext cx="5826740" cy="1070767"/>
                <a:chOff x="1426698" y="3996022"/>
                <a:chExt cx="5826740" cy="1070767"/>
              </a:xfrm>
            </p:grpSpPr>
            <p:sp>
              <p:nvSpPr>
                <p:cNvPr id="13" name="Freeform 10">
                  <a:extLst>
                    <a:ext uri="{FF2B5EF4-FFF2-40B4-BE49-F238E27FC236}">
                      <a16:creationId xmlns:a16="http://schemas.microsoft.com/office/drawing/2014/main" id="{197EFF3F-99FC-C6DC-3EAE-558676FE41CC}"/>
                    </a:ext>
                  </a:extLst>
                </p:cNvPr>
                <p:cNvSpPr/>
                <p:nvPr/>
              </p:nvSpPr>
              <p:spPr>
                <a:xfrm>
                  <a:off x="1426698" y="3996022"/>
                  <a:ext cx="5826740" cy="1070767"/>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sz="700">
                    <a:latin typeface="UTM Avo" panose="02040603050506020204" pitchFamily="18"/>
                    <a:cs typeface="Arial" panose="020B0604020202020204" pitchFamily="34" charset="0"/>
                  </a:endParaRPr>
                </a:p>
              </p:txBody>
            </p:sp>
            <p:sp>
              <p:nvSpPr>
                <p:cNvPr id="14" name="TextBox 13">
                  <a:extLst>
                    <a:ext uri="{FF2B5EF4-FFF2-40B4-BE49-F238E27FC236}">
                      <a16:creationId xmlns:a16="http://schemas.microsoft.com/office/drawing/2014/main" id="{20CF4A2E-A01B-53A2-1D42-F18FE362B937}"/>
                    </a:ext>
                  </a:extLst>
                </p:cNvPr>
                <p:cNvSpPr txBox="1"/>
                <p:nvPr/>
              </p:nvSpPr>
              <p:spPr>
                <a:xfrm>
                  <a:off x="1426698" y="4147870"/>
                  <a:ext cx="5826740" cy="784830"/>
                </a:xfrm>
                <a:prstGeom prst="rect">
                  <a:avLst/>
                </a:prstGeom>
                <a:noFill/>
              </p:spPr>
              <p:txBody>
                <a:bodyPr wrap="square" rtlCol="0">
                  <a:spAutoFit/>
                </a:bodyPr>
                <a:lstStyle/>
                <a:p>
                  <a:pPr algn="ctr"/>
                  <a:r>
                    <a:rPr lang="en-US" sz="2800" b="1" dirty="0">
                      <a:solidFill>
                        <a:srgbClr val="C00000"/>
                      </a:solidFill>
                      <a:latin typeface="UTM Avo" panose="02040603050506020204" pitchFamily="18"/>
                      <a:cs typeface="Arial" panose="020B0604020202020204" pitchFamily="34" charset="0"/>
                    </a:rPr>
                    <a:t>TÌNH HUỐNG 2</a:t>
                  </a:r>
                </a:p>
              </p:txBody>
            </p:sp>
          </p:grpSp>
        </p:grpSp>
        <p:pic>
          <p:nvPicPr>
            <p:cNvPr id="10" name="Picture 9">
              <a:extLst>
                <a:ext uri="{FF2B5EF4-FFF2-40B4-BE49-F238E27FC236}">
                  <a16:creationId xmlns:a16="http://schemas.microsoft.com/office/drawing/2014/main" id="{75B26D16-D4E3-8C6D-EAFD-F08524D142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39846" y="5313118"/>
              <a:ext cx="4923312" cy="3271620"/>
            </a:xfrm>
            <a:prstGeom prst="rect">
              <a:avLst/>
            </a:prstGeom>
          </p:spPr>
        </p:pic>
      </p:grpSp>
    </p:spTree>
    <p:extLst>
      <p:ext uri="{BB962C8B-B14F-4D97-AF65-F5344CB8AC3E}">
        <p14:creationId xmlns:p14="http://schemas.microsoft.com/office/powerpoint/2010/main" val="243960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600E4F-EA52-715B-C4D8-D3531A2F2136}"/>
              </a:ext>
            </a:extLst>
          </p:cNvPr>
          <p:cNvSpPr txBox="1"/>
          <p:nvPr/>
        </p:nvSpPr>
        <p:spPr>
          <a:xfrm>
            <a:off x="1327240" y="1430893"/>
            <a:ext cx="9696208" cy="482055"/>
          </a:xfrm>
          <a:prstGeom prst="rect">
            <a:avLst/>
          </a:prstGeom>
        </p:spPr>
        <p:txBody>
          <a:bodyPr wrap="square" lIns="0" tIns="0" rIns="0" bIns="0" rtlCol="0" anchor="t">
            <a:spAutoFit/>
          </a:bodyPr>
          <a:lstStyle/>
          <a:p>
            <a:pPr algn="ctr">
              <a:lnSpc>
                <a:spcPct val="150000"/>
              </a:lnSpc>
            </a:pPr>
            <a:r>
              <a:rPr lang="vi-VN" sz="2400" b="1" dirty="0">
                <a:latin typeface="UTM Avo" panose="02040603050506020204" pitchFamily="18"/>
                <a:ea typeface="Calibri" panose="020F0502020204030204" pitchFamily="34" charset="0"/>
                <a:cs typeface="Arial" panose="020B0604020202020204" pitchFamily="34" charset="0"/>
              </a:rPr>
              <a:t>HOẠT ĐỘNG 3: EM LÀM QUEN BẠN MỚI</a:t>
            </a:r>
          </a:p>
        </p:txBody>
      </p:sp>
      <p:grpSp>
        <p:nvGrpSpPr>
          <p:cNvPr id="15" name="Group 14">
            <a:extLst>
              <a:ext uri="{FF2B5EF4-FFF2-40B4-BE49-F238E27FC236}">
                <a16:creationId xmlns:a16="http://schemas.microsoft.com/office/drawing/2014/main" id="{1717D608-BD5A-D2F2-2C69-D662DE445E27}"/>
              </a:ext>
            </a:extLst>
          </p:cNvPr>
          <p:cNvGrpSpPr/>
          <p:nvPr/>
        </p:nvGrpSpPr>
        <p:grpSpPr>
          <a:xfrm>
            <a:off x="517897" y="2141575"/>
            <a:ext cx="10505551" cy="1854125"/>
            <a:chOff x="513524" y="1845633"/>
            <a:chExt cx="15758327" cy="2781187"/>
          </a:xfrm>
        </p:grpSpPr>
        <p:sp>
          <p:nvSpPr>
            <p:cNvPr id="16" name="TextBox 15">
              <a:extLst>
                <a:ext uri="{FF2B5EF4-FFF2-40B4-BE49-F238E27FC236}">
                  <a16:creationId xmlns:a16="http://schemas.microsoft.com/office/drawing/2014/main" id="{B6A78053-81E6-658B-678F-032A14E8FD30}"/>
                </a:ext>
              </a:extLst>
            </p:cNvPr>
            <p:cNvSpPr txBox="1"/>
            <p:nvPr/>
          </p:nvSpPr>
          <p:spPr>
            <a:xfrm>
              <a:off x="2226235" y="1845633"/>
              <a:ext cx="14045616" cy="2781187"/>
            </a:xfrm>
            <a:prstGeom prst="roundRect">
              <a:avLst/>
            </a:prstGeom>
            <a:solidFill>
              <a:schemeClr val="accent6">
                <a:lumMod val="40000"/>
                <a:lumOff val="6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2400" b="1" dirty="0">
                  <a:solidFill>
                    <a:schemeClr val="tx2">
                      <a:lumMod val="50000"/>
                    </a:schemeClr>
                  </a:solidFill>
                  <a:latin typeface="UTM Avo" panose="02040603050506020204" pitchFamily="18"/>
                  <a:cs typeface="Arial" panose="020B0604020202020204" pitchFamily="34" charset="0"/>
                </a:rPr>
                <a:t>HOẠT ĐỘNG NHÓM: </a:t>
              </a:r>
              <a:r>
                <a:rPr lang="en-US" sz="2400" dirty="0" err="1">
                  <a:latin typeface="UTM Avo" panose="02040603050506020204" pitchFamily="18"/>
                  <a:cs typeface="Arial" panose="020B0604020202020204" pitchFamily="34" charset="0"/>
                </a:rPr>
                <a:t>Cả</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lớp</a:t>
              </a:r>
              <a:r>
                <a:rPr lang="en-US" sz="2400" dirty="0">
                  <a:latin typeface="UTM Avo" panose="02040603050506020204" pitchFamily="18"/>
                  <a:cs typeface="Arial" panose="020B0604020202020204" pitchFamily="34" charset="0"/>
                </a:rPr>
                <a:t> chia </a:t>
              </a:r>
              <a:r>
                <a:rPr lang="en-US" sz="2400" dirty="0" err="1">
                  <a:latin typeface="UTM Avo" panose="02040603050506020204" pitchFamily="18"/>
                  <a:cs typeface="Arial" panose="020B0604020202020204" pitchFamily="34" charset="0"/>
                </a:rPr>
                <a:t>thành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các</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nhóm</a:t>
              </a:r>
              <a:r>
                <a:rPr lang="en-US" sz="2400" dirty="0">
                  <a:latin typeface="UTM Avo" panose="02040603050506020204" pitchFamily="18"/>
                  <a:cs typeface="Arial" panose="020B0604020202020204" pitchFamily="34" charset="0"/>
                </a:rPr>
                <a:t> (5 HS/</a:t>
              </a:r>
              <a:r>
                <a:rPr lang="en-US" sz="2400" dirty="0" err="1">
                  <a:latin typeface="UTM Avo" panose="02040603050506020204" pitchFamily="18"/>
                  <a:cs typeface="Arial" panose="020B0604020202020204" pitchFamily="34" charset="0"/>
                </a:rPr>
                <a:t>nhóm</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mỗi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nhóm</a:t>
              </a:r>
              <a:r>
                <a:rPr lang="en-US" sz="2400" dirty="0">
                  <a:latin typeface="UTM Avo" panose="02040603050506020204" pitchFamily="18"/>
                  <a:cs typeface="Arial" panose="020B0604020202020204" pitchFamily="34" charset="0"/>
                </a:rPr>
                <a:t> </a:t>
              </a:r>
              <a:r>
                <a:rPr lang="vi-VN" sz="2400" dirty="0">
                  <a:latin typeface="UTM Avo" panose="02040603050506020204" pitchFamily="18"/>
                  <a:cs typeface="Arial" panose="020B0604020202020204" pitchFamily="34" charset="0"/>
                </a:rPr>
                <a:t>sắm vai tình huống làm quen và thiết lập quan hệ với bạn mới theo ba bước gợi ý</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sau</a:t>
              </a:r>
              <a:r>
                <a:rPr lang="en-US" sz="2400" dirty="0">
                  <a:latin typeface="UTM Avo" panose="02040603050506020204" pitchFamily="18"/>
                  <a:cs typeface="Arial" panose="020B0604020202020204" pitchFamily="34" charset="0"/>
                </a:rPr>
                <a:t>:</a:t>
              </a:r>
              <a:endParaRPr lang="vi-VN" sz="2400" dirty="0">
                <a:latin typeface="UTM Avo" panose="02040603050506020204" pitchFamily="18"/>
                <a:cs typeface="Arial" panose="020B0604020202020204" pitchFamily="34" charset="0"/>
              </a:endParaRPr>
            </a:p>
          </p:txBody>
        </p:sp>
        <p:pic>
          <p:nvPicPr>
            <p:cNvPr id="17" name="Picture 9">
              <a:extLst>
                <a:ext uri="{FF2B5EF4-FFF2-40B4-BE49-F238E27FC236}">
                  <a16:creationId xmlns:a16="http://schemas.microsoft.com/office/drawing/2014/main" id="{0384C468-F9BE-889F-E14B-3C6FB97A63A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3524" y="2484793"/>
              <a:ext cx="1437688" cy="1615380"/>
            </a:xfrm>
            <a:prstGeom prst="rect">
              <a:avLst/>
            </a:prstGeom>
          </p:spPr>
        </p:pic>
      </p:grpSp>
      <p:grpSp>
        <p:nvGrpSpPr>
          <p:cNvPr id="18" name="Group 17">
            <a:extLst>
              <a:ext uri="{FF2B5EF4-FFF2-40B4-BE49-F238E27FC236}">
                <a16:creationId xmlns:a16="http://schemas.microsoft.com/office/drawing/2014/main" id="{B52C0FA6-6F6C-F6A7-007A-B2642CA5E227}"/>
              </a:ext>
            </a:extLst>
          </p:cNvPr>
          <p:cNvGrpSpPr/>
          <p:nvPr/>
        </p:nvGrpSpPr>
        <p:grpSpPr>
          <a:xfrm>
            <a:off x="1858177" y="3995700"/>
            <a:ext cx="9010120" cy="562398"/>
            <a:chOff x="3029863" y="1823688"/>
            <a:chExt cx="12362538" cy="1262412"/>
          </a:xfrm>
        </p:grpSpPr>
        <p:cxnSp>
          <p:nvCxnSpPr>
            <p:cNvPr id="19" name="Straight Connector 18">
              <a:extLst>
                <a:ext uri="{FF2B5EF4-FFF2-40B4-BE49-F238E27FC236}">
                  <a16:creationId xmlns:a16="http://schemas.microsoft.com/office/drawing/2014/main" id="{0943B10B-20F1-CBEE-A7FD-21E74A22D883}"/>
                </a:ext>
              </a:extLst>
            </p:cNvPr>
            <p:cNvCxnSpPr>
              <a:cxnSpLocks/>
            </p:cNvCxnSpPr>
            <p:nvPr/>
          </p:nvCxnSpPr>
          <p:spPr>
            <a:xfrm>
              <a:off x="9144000" y="1823688"/>
              <a:ext cx="0" cy="12624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BA7260A-8BC5-4FC0-FA2B-6BBF021B15B3}"/>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60EE72-7FC4-3C45-B810-E5EE814E58D8}"/>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043F971-7D6A-47D0-B817-4A97AB26C109}"/>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4BA5A4D8-91BC-F5F1-BE97-A7462A1663BE}"/>
              </a:ext>
            </a:extLst>
          </p:cNvPr>
          <p:cNvSpPr/>
          <p:nvPr/>
        </p:nvSpPr>
        <p:spPr>
          <a:xfrm>
            <a:off x="226424" y="4549269"/>
            <a:ext cx="3834972" cy="2126154"/>
          </a:xfrm>
          <a:prstGeom prst="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chemeClr val="tx1"/>
                </a:solidFill>
                <a:latin typeface="UTM Avo" panose="02040603050506020204" pitchFamily="18"/>
                <a:cs typeface="Arial" panose="020B0604020202020204" pitchFamily="34" charset="0"/>
              </a:rPr>
              <a:t>Bước 1: </a:t>
            </a:r>
            <a:endParaRPr lang="en-US" sz="2000" b="1" dirty="0">
              <a:solidFill>
                <a:schemeClr val="tx1"/>
              </a:solidFill>
              <a:latin typeface="UTM Avo" panose="02040603050506020204" pitchFamily="18"/>
              <a:cs typeface="Arial" panose="020B0604020202020204" pitchFamily="34" charset="0"/>
            </a:endParaRPr>
          </a:p>
          <a:p>
            <a:pPr algn="just">
              <a:lnSpc>
                <a:spcPct val="150000"/>
              </a:lnSpc>
            </a:pPr>
            <a:r>
              <a:rPr lang="vi-VN" sz="2000" dirty="0">
                <a:solidFill>
                  <a:schemeClr val="tx1"/>
                </a:solidFill>
                <a:latin typeface="UTM Avo" panose="02040603050506020204" pitchFamily="18"/>
                <a:cs typeface="Arial" panose="020B0604020202020204" pitchFamily="34" charset="0"/>
              </a:rPr>
              <a:t>Miệng cười tươi, ánh mắt thân thiện và nói lời xin chào. </a:t>
            </a:r>
          </a:p>
        </p:txBody>
      </p:sp>
      <p:sp>
        <p:nvSpPr>
          <p:cNvPr id="24" name="Rectangle 23">
            <a:extLst>
              <a:ext uri="{FF2B5EF4-FFF2-40B4-BE49-F238E27FC236}">
                <a16:creationId xmlns:a16="http://schemas.microsoft.com/office/drawing/2014/main" id="{3EA7FACB-D241-2458-4CFD-DA8B8BE843A7}"/>
              </a:ext>
            </a:extLst>
          </p:cNvPr>
          <p:cNvSpPr/>
          <p:nvPr/>
        </p:nvSpPr>
        <p:spPr>
          <a:xfrm>
            <a:off x="4582121" y="4528683"/>
            <a:ext cx="3391311" cy="2126154"/>
          </a:xfrm>
          <a:prstGeom prst="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chemeClr val="tx1"/>
                </a:solidFill>
                <a:latin typeface="UTM Avo" panose="02040603050506020204" pitchFamily="18"/>
                <a:cs typeface="Arial" panose="020B0604020202020204" pitchFamily="34" charset="0"/>
              </a:rPr>
              <a:t>Bước 2: </a:t>
            </a:r>
            <a:endParaRPr lang="en-US" sz="2000" b="1" dirty="0">
              <a:solidFill>
                <a:schemeClr val="tx1"/>
              </a:solidFill>
              <a:latin typeface="UTM Avo" panose="02040603050506020204" pitchFamily="18"/>
              <a:cs typeface="Arial" panose="020B0604020202020204" pitchFamily="34" charset="0"/>
            </a:endParaRPr>
          </a:p>
          <a:p>
            <a:pPr algn="just">
              <a:lnSpc>
                <a:spcPct val="150000"/>
              </a:lnSpc>
            </a:pPr>
            <a:r>
              <a:rPr lang="vi-VN" sz="2000" dirty="0">
                <a:solidFill>
                  <a:schemeClr val="tx1"/>
                </a:solidFill>
                <a:latin typeface="UTM Avo" panose="02040603050506020204" pitchFamily="18"/>
                <a:cs typeface="Arial" panose="020B0604020202020204" pitchFamily="34" charset="0"/>
              </a:rPr>
              <a:t>Chủ động giới thiệu về bản thân mình.</a:t>
            </a:r>
          </a:p>
        </p:txBody>
      </p:sp>
      <p:sp>
        <p:nvSpPr>
          <p:cNvPr id="25" name="Rectangle 24">
            <a:extLst>
              <a:ext uri="{FF2B5EF4-FFF2-40B4-BE49-F238E27FC236}">
                <a16:creationId xmlns:a16="http://schemas.microsoft.com/office/drawing/2014/main" id="{FA9C17A1-6266-9A6B-B7CD-3984AAAD6B4C}"/>
              </a:ext>
            </a:extLst>
          </p:cNvPr>
          <p:cNvSpPr/>
          <p:nvPr/>
        </p:nvSpPr>
        <p:spPr>
          <a:xfrm>
            <a:off x="8494157" y="4516895"/>
            <a:ext cx="3543499" cy="2158527"/>
          </a:xfrm>
          <a:prstGeom prst="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chemeClr val="tx1"/>
                </a:solidFill>
                <a:latin typeface="UTM Avo" panose="02040603050506020204" pitchFamily="18"/>
                <a:cs typeface="Arial" panose="020B0604020202020204" pitchFamily="34" charset="0"/>
              </a:rPr>
              <a:t>Bước 3: </a:t>
            </a:r>
            <a:endParaRPr lang="en-US" sz="2000" b="1" dirty="0">
              <a:solidFill>
                <a:schemeClr val="tx1"/>
              </a:solidFill>
              <a:latin typeface="UTM Avo" panose="02040603050506020204" pitchFamily="18"/>
              <a:cs typeface="Arial" panose="020B0604020202020204" pitchFamily="34" charset="0"/>
            </a:endParaRPr>
          </a:p>
          <a:p>
            <a:pPr algn="just">
              <a:lnSpc>
                <a:spcPct val="150000"/>
              </a:lnSpc>
            </a:pPr>
            <a:r>
              <a:rPr lang="vi-VN" sz="2000" dirty="0">
                <a:solidFill>
                  <a:schemeClr val="tx1"/>
                </a:solidFill>
                <a:latin typeface="UTM Avo" panose="02040603050506020204" pitchFamily="18"/>
                <a:cs typeface="Arial" panose="020B0604020202020204" pitchFamily="34" charset="0"/>
              </a:rPr>
              <a:t>Chọn một chủ đề để nói chuyện nhằm thể hiện sự quan tâm, chia sẻ với bạn</a:t>
            </a:r>
            <a:endParaRPr lang="en-US" sz="2000" dirty="0">
              <a:solidFill>
                <a:schemeClr val="tx1"/>
              </a:solidFill>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294989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up)">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0-#ppt_w/2"/>
                                          </p:val>
                                        </p:tav>
                                        <p:tav tm="100000">
                                          <p:val>
                                            <p:strVal val="#ppt_x"/>
                                          </p:val>
                                        </p:tav>
                                      </p:tavLst>
                                    </p:anim>
                                    <p:anim calcmode="lin" valueType="num">
                                      <p:cBhvr additive="base">
                                        <p:cTn id="24" dur="500" fill="hold"/>
                                        <p:tgtEl>
                                          <p:spTgt spid="23"/>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ppt_x"/>
                                          </p:val>
                                        </p:tav>
                                        <p:tav tm="100000">
                                          <p:val>
                                            <p:strVal val="#ppt_x"/>
                                          </p:val>
                                        </p:tav>
                                      </p:tavLst>
                                    </p:anim>
                                    <p:anim calcmode="lin" valueType="num">
                                      <p:cBhvr additive="base">
                                        <p:cTn id="29" dur="500" fill="hold"/>
                                        <p:tgtEl>
                                          <p:spTgt spid="24"/>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 presetClass="entr" presetSubtype="2" fill="hold" grpId="0" nodeType="after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1+#ppt_w/2"/>
                                          </p:val>
                                        </p:tav>
                                        <p:tav tm="100000">
                                          <p:val>
                                            <p:strVal val="#ppt_x"/>
                                          </p:val>
                                        </p:tav>
                                      </p:tavLst>
                                    </p:anim>
                                    <p:anim calcmode="lin" valueType="num">
                                      <p:cBhvr additive="base">
                                        <p:cTn id="34"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animBg="1"/>
      <p:bldP spid="24"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reeform 13">
            <a:extLst>
              <a:ext uri="{FF2B5EF4-FFF2-40B4-BE49-F238E27FC236}">
                <a16:creationId xmlns:a16="http://schemas.microsoft.com/office/drawing/2014/main" id="{C36EA09A-765F-CF37-63A7-6032E51A296E}"/>
              </a:ext>
            </a:extLst>
          </p:cNvPr>
          <p:cNvSpPr/>
          <p:nvPr/>
        </p:nvSpPr>
        <p:spPr>
          <a:xfrm>
            <a:off x="0" y="5765800"/>
            <a:ext cx="1235011" cy="1092200"/>
          </a:xfrm>
          <a:custGeom>
            <a:avLst/>
            <a:gdLst/>
            <a:ahLst/>
            <a:cxnLst/>
            <a:rect l="l" t="t" r="r" b="b"/>
            <a:pathLst>
              <a:path w="5514773" h="4298834">
                <a:moveTo>
                  <a:pt x="0" y="0"/>
                </a:moveTo>
                <a:lnTo>
                  <a:pt x="5514773" y="0"/>
                </a:lnTo>
                <a:lnTo>
                  <a:pt x="5514773" y="4298834"/>
                </a:lnTo>
                <a:lnTo>
                  <a:pt x="0" y="4298834"/>
                </a:lnTo>
                <a:lnTo>
                  <a:pt x="0" y="0"/>
                </a:lnTo>
                <a:close/>
              </a:path>
            </a:pathLst>
          </a:custGeom>
          <a:blipFill>
            <a:blip r:embed="rId3">
              <a:extLst>
                <a:ext uri="{96DAC541-7B7A-43D3-8B79-37D633B846F1}">
                  <asvg:svgBlip xmlns:asvg="http://schemas.microsoft.com/office/drawing/2016/SVG/main" r:embed="rId4"/>
                </a:ext>
              </a:extLst>
            </a:blip>
            <a:stretch>
              <a:fillRect l="-82610" t="-6852" b="-35462"/>
            </a:stretch>
          </a:blipFill>
        </p:spPr>
        <p:txBody>
          <a:bodyPr/>
          <a:lstStyle/>
          <a:p>
            <a:endParaRPr lang="en-US" sz="700" dirty="0">
              <a:latin typeface="UTM Avo" panose="02040603050506020204" pitchFamily="18"/>
            </a:endParaRPr>
          </a:p>
        </p:txBody>
      </p:sp>
      <p:sp>
        <p:nvSpPr>
          <p:cNvPr id="4" name="Freeform 43">
            <a:extLst>
              <a:ext uri="{FF2B5EF4-FFF2-40B4-BE49-F238E27FC236}">
                <a16:creationId xmlns:a16="http://schemas.microsoft.com/office/drawing/2014/main" id="{4D88F1D0-C0A1-4BF3-9689-2D7762F7ECE9}"/>
              </a:ext>
            </a:extLst>
          </p:cNvPr>
          <p:cNvSpPr/>
          <p:nvPr/>
        </p:nvSpPr>
        <p:spPr>
          <a:xfrm rot="1484825">
            <a:off x="10580630" y="1749893"/>
            <a:ext cx="1497551" cy="872323"/>
          </a:xfrm>
          <a:custGeom>
            <a:avLst/>
            <a:gdLst/>
            <a:ahLst/>
            <a:cxnLst/>
            <a:rect l="l" t="t" r="r" b="b"/>
            <a:pathLst>
              <a:path w="2246326" h="1308485">
                <a:moveTo>
                  <a:pt x="0" y="0"/>
                </a:moveTo>
                <a:lnTo>
                  <a:pt x="2246326" y="0"/>
                </a:lnTo>
                <a:lnTo>
                  <a:pt x="2246326" y="1308485"/>
                </a:lnTo>
                <a:lnTo>
                  <a:pt x="0" y="13084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700">
              <a:latin typeface="UTM Avo" panose="02040603050506020204" pitchFamily="18"/>
            </a:endParaRPr>
          </a:p>
        </p:txBody>
      </p:sp>
      <p:grpSp>
        <p:nvGrpSpPr>
          <p:cNvPr id="5" name="Group 4">
            <a:extLst>
              <a:ext uri="{FF2B5EF4-FFF2-40B4-BE49-F238E27FC236}">
                <a16:creationId xmlns:a16="http://schemas.microsoft.com/office/drawing/2014/main" id="{1F0A6F0F-264E-8045-1CD2-46AF24950A74}"/>
              </a:ext>
            </a:extLst>
          </p:cNvPr>
          <p:cNvGrpSpPr/>
          <p:nvPr/>
        </p:nvGrpSpPr>
        <p:grpSpPr>
          <a:xfrm>
            <a:off x="412748" y="2895608"/>
            <a:ext cx="3174871" cy="1280777"/>
            <a:chOff x="1676400" y="3429000"/>
            <a:chExt cx="4572000" cy="2498602"/>
          </a:xfrm>
        </p:grpSpPr>
        <p:sp>
          <p:nvSpPr>
            <p:cNvPr id="6" name="Rectangle: Rounded Corners 5">
              <a:extLst>
                <a:ext uri="{FF2B5EF4-FFF2-40B4-BE49-F238E27FC236}">
                  <a16:creationId xmlns:a16="http://schemas.microsoft.com/office/drawing/2014/main" id="{1B4F57B9-819D-2DF5-C751-BE950F04FF7F}"/>
                </a:ext>
              </a:extLst>
            </p:cNvPr>
            <p:cNvSpPr/>
            <p:nvPr/>
          </p:nvSpPr>
          <p:spPr>
            <a:xfrm>
              <a:off x="1828800" y="3581400"/>
              <a:ext cx="4419600" cy="2346202"/>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UTM Avo" panose="02040603050506020204" pitchFamily="18"/>
                <a:cs typeface="Arial" panose="020B0604020202020204" pitchFamily="34" charset="0"/>
              </a:endParaRPr>
            </a:p>
          </p:txBody>
        </p:sp>
        <p:sp>
          <p:nvSpPr>
            <p:cNvPr id="7" name="Rectangle: Rounded Corners 6">
              <a:extLst>
                <a:ext uri="{FF2B5EF4-FFF2-40B4-BE49-F238E27FC236}">
                  <a16:creationId xmlns:a16="http://schemas.microsoft.com/office/drawing/2014/main" id="{D79F39E7-7B76-4B95-C53A-5D7A699B224A}"/>
                </a:ext>
              </a:extLst>
            </p:cNvPr>
            <p:cNvSpPr/>
            <p:nvPr/>
          </p:nvSpPr>
          <p:spPr>
            <a:xfrm>
              <a:off x="1676400" y="3429000"/>
              <a:ext cx="4419600" cy="2302196"/>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a:cs typeface="Arial" panose="020B0604020202020204" pitchFamily="34" charset="0"/>
                </a:rPr>
                <a:t>Sở thích</a:t>
              </a:r>
              <a:endParaRPr lang="en-US" sz="2400" dirty="0">
                <a:solidFill>
                  <a:schemeClr val="tx1"/>
                </a:solidFill>
                <a:latin typeface="UTM Avo" panose="02040603050506020204" pitchFamily="18"/>
                <a:cs typeface="Arial" panose="020B0604020202020204" pitchFamily="34" charset="0"/>
              </a:endParaRPr>
            </a:p>
          </p:txBody>
        </p:sp>
      </p:grpSp>
      <p:grpSp>
        <p:nvGrpSpPr>
          <p:cNvPr id="8" name="Group 7">
            <a:extLst>
              <a:ext uri="{FF2B5EF4-FFF2-40B4-BE49-F238E27FC236}">
                <a16:creationId xmlns:a16="http://schemas.microsoft.com/office/drawing/2014/main" id="{A3462A0D-398F-8DF5-BC8E-66ABB59DDBE5}"/>
              </a:ext>
            </a:extLst>
          </p:cNvPr>
          <p:cNvGrpSpPr/>
          <p:nvPr/>
        </p:nvGrpSpPr>
        <p:grpSpPr>
          <a:xfrm>
            <a:off x="8382773" y="2895608"/>
            <a:ext cx="3372349" cy="1302147"/>
            <a:chOff x="1676400" y="3360744"/>
            <a:chExt cx="4572000" cy="2430456"/>
          </a:xfrm>
        </p:grpSpPr>
        <p:sp>
          <p:nvSpPr>
            <p:cNvPr id="9" name="Rectangle: Rounded Corners 10">
              <a:extLst>
                <a:ext uri="{FF2B5EF4-FFF2-40B4-BE49-F238E27FC236}">
                  <a16:creationId xmlns:a16="http://schemas.microsoft.com/office/drawing/2014/main" id="{16621A15-258C-24C6-03DA-2C24C8891764}"/>
                </a:ext>
              </a:extLst>
            </p:cNvPr>
            <p:cNvSpPr/>
            <p:nvPr/>
          </p:nvSpPr>
          <p:spPr>
            <a:xfrm>
              <a:off x="1828800" y="3581400"/>
              <a:ext cx="4419600" cy="22098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UTM Avo" panose="02040603050506020204" pitchFamily="18"/>
                <a:cs typeface="Arial" panose="020B0604020202020204" pitchFamily="34" charset="0"/>
              </a:endParaRPr>
            </a:p>
          </p:txBody>
        </p:sp>
        <p:sp>
          <p:nvSpPr>
            <p:cNvPr id="10" name="Rectangle: Rounded Corners 11">
              <a:extLst>
                <a:ext uri="{FF2B5EF4-FFF2-40B4-BE49-F238E27FC236}">
                  <a16:creationId xmlns:a16="http://schemas.microsoft.com/office/drawing/2014/main" id="{50BDA201-3EAB-184D-C675-832FFC99504D}"/>
                </a:ext>
              </a:extLst>
            </p:cNvPr>
            <p:cNvSpPr/>
            <p:nvPr/>
          </p:nvSpPr>
          <p:spPr>
            <a:xfrm>
              <a:off x="1676400" y="3360744"/>
              <a:ext cx="4419600" cy="2278056"/>
            </a:xfrm>
            <a:prstGeom prst="round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a:cs typeface="Arial" panose="020B0604020202020204" pitchFamily="34" charset="0"/>
                </a:rPr>
                <a:t>Môn học yêu thích</a:t>
              </a:r>
              <a:endParaRPr lang="en-US" sz="2400" dirty="0">
                <a:solidFill>
                  <a:schemeClr val="tx1"/>
                </a:solidFill>
                <a:latin typeface="UTM Avo" panose="02040603050506020204" pitchFamily="18"/>
                <a:cs typeface="Arial" panose="020B0604020202020204" pitchFamily="34" charset="0"/>
              </a:endParaRPr>
            </a:p>
          </p:txBody>
        </p:sp>
      </p:grpSp>
      <p:grpSp>
        <p:nvGrpSpPr>
          <p:cNvPr id="11" name="Group 10">
            <a:extLst>
              <a:ext uri="{FF2B5EF4-FFF2-40B4-BE49-F238E27FC236}">
                <a16:creationId xmlns:a16="http://schemas.microsoft.com/office/drawing/2014/main" id="{E1F50765-F4D7-ACDD-B40D-31C8FC4D057E}"/>
              </a:ext>
            </a:extLst>
          </p:cNvPr>
          <p:cNvGrpSpPr/>
          <p:nvPr/>
        </p:nvGrpSpPr>
        <p:grpSpPr>
          <a:xfrm>
            <a:off x="4363388" y="2895608"/>
            <a:ext cx="3352799" cy="1265577"/>
            <a:chOff x="1676400" y="3429000"/>
            <a:chExt cx="4572000" cy="2362200"/>
          </a:xfrm>
        </p:grpSpPr>
        <p:sp>
          <p:nvSpPr>
            <p:cNvPr id="12" name="Rectangle: Rounded Corners 16">
              <a:extLst>
                <a:ext uri="{FF2B5EF4-FFF2-40B4-BE49-F238E27FC236}">
                  <a16:creationId xmlns:a16="http://schemas.microsoft.com/office/drawing/2014/main" id="{1A9C48C5-4768-911E-B710-E65A956E7647}"/>
                </a:ext>
              </a:extLst>
            </p:cNvPr>
            <p:cNvSpPr/>
            <p:nvPr/>
          </p:nvSpPr>
          <p:spPr>
            <a:xfrm>
              <a:off x="1828800" y="3581400"/>
              <a:ext cx="4419600" cy="2209800"/>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UTM Avo" panose="02040603050506020204" pitchFamily="18"/>
                <a:cs typeface="Arial" panose="020B0604020202020204" pitchFamily="34" charset="0"/>
              </a:endParaRPr>
            </a:p>
          </p:txBody>
        </p:sp>
        <p:sp>
          <p:nvSpPr>
            <p:cNvPr id="13" name="Rectangle: Rounded Corners 17">
              <a:extLst>
                <a:ext uri="{FF2B5EF4-FFF2-40B4-BE49-F238E27FC236}">
                  <a16:creationId xmlns:a16="http://schemas.microsoft.com/office/drawing/2014/main" id="{D19C5F31-68EF-E840-02BA-F68283F87497}"/>
                </a:ext>
              </a:extLst>
            </p:cNvPr>
            <p:cNvSpPr/>
            <p:nvPr/>
          </p:nvSpPr>
          <p:spPr>
            <a:xfrm>
              <a:off x="1676400" y="3429000"/>
              <a:ext cx="4419600" cy="2209800"/>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a:cs typeface="Arial" panose="020B0604020202020204" pitchFamily="34" charset="0"/>
                </a:rPr>
                <a:t>Ước mơ</a:t>
              </a:r>
              <a:endParaRPr lang="en-US" sz="2400" dirty="0">
                <a:solidFill>
                  <a:schemeClr val="tx1"/>
                </a:solidFill>
                <a:latin typeface="UTM Avo" panose="02040603050506020204" pitchFamily="18"/>
                <a:cs typeface="Arial" panose="020B0604020202020204" pitchFamily="34" charset="0"/>
              </a:endParaRPr>
            </a:p>
          </p:txBody>
        </p:sp>
      </p:grpSp>
      <p:grpSp>
        <p:nvGrpSpPr>
          <p:cNvPr id="14" name="Group 13">
            <a:extLst>
              <a:ext uri="{FF2B5EF4-FFF2-40B4-BE49-F238E27FC236}">
                <a16:creationId xmlns:a16="http://schemas.microsoft.com/office/drawing/2014/main" id="{FDA17F81-CEC0-EBAB-3DE7-6F5AE3475357}"/>
              </a:ext>
            </a:extLst>
          </p:cNvPr>
          <p:cNvGrpSpPr/>
          <p:nvPr/>
        </p:nvGrpSpPr>
        <p:grpSpPr>
          <a:xfrm>
            <a:off x="4363388" y="4662932"/>
            <a:ext cx="3273858" cy="1321367"/>
            <a:chOff x="1676400" y="3429000"/>
            <a:chExt cx="4572000" cy="2362200"/>
          </a:xfrm>
        </p:grpSpPr>
        <p:sp>
          <p:nvSpPr>
            <p:cNvPr id="26" name="Rectangle: Rounded Corners 21">
              <a:extLst>
                <a:ext uri="{FF2B5EF4-FFF2-40B4-BE49-F238E27FC236}">
                  <a16:creationId xmlns:a16="http://schemas.microsoft.com/office/drawing/2014/main" id="{F5F06FAE-7247-B187-EEBD-E0D341065A2D}"/>
                </a:ext>
              </a:extLst>
            </p:cNvPr>
            <p:cNvSpPr/>
            <p:nvPr/>
          </p:nvSpPr>
          <p:spPr>
            <a:xfrm>
              <a:off x="1828800" y="3581400"/>
              <a:ext cx="4419600" cy="220980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UTM Avo" panose="02040603050506020204" pitchFamily="18"/>
                <a:cs typeface="Arial" panose="020B0604020202020204" pitchFamily="34" charset="0"/>
              </a:endParaRPr>
            </a:p>
          </p:txBody>
        </p:sp>
        <p:sp>
          <p:nvSpPr>
            <p:cNvPr id="27" name="Rectangle: Rounded Corners 22">
              <a:extLst>
                <a:ext uri="{FF2B5EF4-FFF2-40B4-BE49-F238E27FC236}">
                  <a16:creationId xmlns:a16="http://schemas.microsoft.com/office/drawing/2014/main" id="{AF3D1492-4991-9A26-A433-7AF721ECBC55}"/>
                </a:ext>
              </a:extLst>
            </p:cNvPr>
            <p:cNvSpPr/>
            <p:nvPr/>
          </p:nvSpPr>
          <p:spPr>
            <a:xfrm>
              <a:off x="1676400" y="3429000"/>
              <a:ext cx="4419600" cy="2209800"/>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a:cs typeface="Arial" panose="020B0604020202020204" pitchFamily="34" charset="0"/>
                </a:rPr>
                <a:t>Món ăn yêu thích</a:t>
              </a:r>
              <a:endParaRPr lang="en-US" sz="2400" dirty="0">
                <a:solidFill>
                  <a:schemeClr val="tx1"/>
                </a:solidFill>
                <a:latin typeface="UTM Avo" panose="02040603050506020204" pitchFamily="18"/>
                <a:cs typeface="Arial" panose="020B0604020202020204" pitchFamily="34" charset="0"/>
              </a:endParaRPr>
            </a:p>
          </p:txBody>
        </p:sp>
      </p:grpSp>
      <p:grpSp>
        <p:nvGrpSpPr>
          <p:cNvPr id="28" name="Group 27">
            <a:extLst>
              <a:ext uri="{FF2B5EF4-FFF2-40B4-BE49-F238E27FC236}">
                <a16:creationId xmlns:a16="http://schemas.microsoft.com/office/drawing/2014/main" id="{0F286387-EDDA-C8B4-DD4E-E76425D43FFF}"/>
              </a:ext>
            </a:extLst>
          </p:cNvPr>
          <p:cNvGrpSpPr/>
          <p:nvPr/>
        </p:nvGrpSpPr>
        <p:grpSpPr>
          <a:xfrm>
            <a:off x="422889" y="4617465"/>
            <a:ext cx="3164729" cy="1353389"/>
            <a:chOff x="1676400" y="3429000"/>
            <a:chExt cx="4572000" cy="2498602"/>
          </a:xfrm>
        </p:grpSpPr>
        <p:sp>
          <p:nvSpPr>
            <p:cNvPr id="29" name="Rectangle: Rounded Corners 26">
              <a:extLst>
                <a:ext uri="{FF2B5EF4-FFF2-40B4-BE49-F238E27FC236}">
                  <a16:creationId xmlns:a16="http://schemas.microsoft.com/office/drawing/2014/main" id="{6222BEBD-90E7-0E9D-B580-92CB81E6B985}"/>
                </a:ext>
              </a:extLst>
            </p:cNvPr>
            <p:cNvSpPr/>
            <p:nvPr/>
          </p:nvSpPr>
          <p:spPr>
            <a:xfrm>
              <a:off x="1828800" y="3581400"/>
              <a:ext cx="4419600" cy="2346202"/>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UTM Avo" panose="02040603050506020204" pitchFamily="18"/>
                <a:cs typeface="Arial" panose="020B0604020202020204" pitchFamily="34" charset="0"/>
              </a:endParaRPr>
            </a:p>
          </p:txBody>
        </p:sp>
        <p:sp>
          <p:nvSpPr>
            <p:cNvPr id="30" name="Rectangle: Rounded Corners 27">
              <a:extLst>
                <a:ext uri="{FF2B5EF4-FFF2-40B4-BE49-F238E27FC236}">
                  <a16:creationId xmlns:a16="http://schemas.microsoft.com/office/drawing/2014/main" id="{77036365-4D24-B577-A415-2C0739703713}"/>
                </a:ext>
              </a:extLst>
            </p:cNvPr>
            <p:cNvSpPr/>
            <p:nvPr/>
          </p:nvSpPr>
          <p:spPr>
            <a:xfrm>
              <a:off x="1676400" y="3429000"/>
              <a:ext cx="4419601" cy="2302196"/>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chemeClr val="tx1"/>
                  </a:solidFill>
                  <a:latin typeface="UTM Avo" panose="02040603050506020204" pitchFamily="18"/>
                  <a:cs typeface="Arial" panose="020B0604020202020204" pitchFamily="34" charset="0"/>
                </a:rPr>
                <a:t>Môn thể thao đang chơi</a:t>
              </a:r>
              <a:endParaRPr lang="en-US" sz="2400" dirty="0">
                <a:solidFill>
                  <a:schemeClr val="tx1"/>
                </a:solidFill>
                <a:latin typeface="UTM Avo" panose="02040603050506020204" pitchFamily="18"/>
                <a:cs typeface="Arial" panose="020B0604020202020204" pitchFamily="34" charset="0"/>
              </a:endParaRPr>
            </a:p>
          </p:txBody>
        </p:sp>
      </p:grpSp>
      <p:grpSp>
        <p:nvGrpSpPr>
          <p:cNvPr id="31" name="Group 30">
            <a:extLst>
              <a:ext uri="{FF2B5EF4-FFF2-40B4-BE49-F238E27FC236}">
                <a16:creationId xmlns:a16="http://schemas.microsoft.com/office/drawing/2014/main" id="{2AD537EF-939A-7BBF-8A8E-3D42B192B116}"/>
              </a:ext>
            </a:extLst>
          </p:cNvPr>
          <p:cNvGrpSpPr/>
          <p:nvPr/>
        </p:nvGrpSpPr>
        <p:grpSpPr>
          <a:xfrm>
            <a:off x="8372741" y="4660598"/>
            <a:ext cx="3382381" cy="1323011"/>
            <a:chOff x="1676400" y="3429000"/>
            <a:chExt cx="4572000" cy="2362200"/>
          </a:xfrm>
        </p:grpSpPr>
        <p:sp>
          <p:nvSpPr>
            <p:cNvPr id="32" name="Rectangle: Rounded Corners 31">
              <a:extLst>
                <a:ext uri="{FF2B5EF4-FFF2-40B4-BE49-F238E27FC236}">
                  <a16:creationId xmlns:a16="http://schemas.microsoft.com/office/drawing/2014/main" id="{41C04F60-2E21-A109-2A0A-F10008CD60B5}"/>
                </a:ext>
              </a:extLst>
            </p:cNvPr>
            <p:cNvSpPr/>
            <p:nvPr/>
          </p:nvSpPr>
          <p:spPr>
            <a:xfrm>
              <a:off x="1828800" y="3581400"/>
              <a:ext cx="4419600" cy="220980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UTM Avo" panose="02040603050506020204" pitchFamily="18"/>
                <a:cs typeface="Arial" panose="020B0604020202020204" pitchFamily="34" charset="0"/>
              </a:endParaRPr>
            </a:p>
          </p:txBody>
        </p:sp>
        <p:sp>
          <p:nvSpPr>
            <p:cNvPr id="33" name="Rectangle: Rounded Corners 32">
              <a:extLst>
                <a:ext uri="{FF2B5EF4-FFF2-40B4-BE49-F238E27FC236}">
                  <a16:creationId xmlns:a16="http://schemas.microsoft.com/office/drawing/2014/main" id="{7504C32D-D21C-EC02-B52F-9304F6B888C7}"/>
                </a:ext>
              </a:extLst>
            </p:cNvPr>
            <p:cNvSpPr/>
            <p:nvPr/>
          </p:nvSpPr>
          <p:spPr>
            <a:xfrm>
              <a:off x="1676400" y="3429000"/>
              <a:ext cx="4419600" cy="2209800"/>
            </a:xfrm>
            <a:prstGeom prst="roundRect">
              <a:avLst/>
            </a:prstGeom>
            <a:solidFill>
              <a:srgbClr val="FFFDB5"/>
            </a:solidFill>
            <a:ln>
              <a:solidFill>
                <a:srgbClr val="FFFD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chemeClr val="tx1"/>
                  </a:solidFill>
                  <a:latin typeface="UTM Avo" panose="02040603050506020204" pitchFamily="18"/>
                  <a:cs typeface="Arial" panose="020B0604020202020204" pitchFamily="34" charset="0"/>
                </a:rPr>
                <a:t>Trò chơi yêu thích</a:t>
              </a:r>
              <a:endParaRPr lang="en-US" sz="2400" dirty="0">
                <a:solidFill>
                  <a:schemeClr val="tx1"/>
                </a:solidFill>
                <a:latin typeface="UTM Avo" panose="02040603050506020204" pitchFamily="18"/>
                <a:cs typeface="Arial" panose="020B0604020202020204" pitchFamily="34" charset="0"/>
              </a:endParaRPr>
            </a:p>
          </p:txBody>
        </p:sp>
      </p:grpSp>
      <p:grpSp>
        <p:nvGrpSpPr>
          <p:cNvPr id="34" name="Group 33">
            <a:extLst>
              <a:ext uri="{FF2B5EF4-FFF2-40B4-BE49-F238E27FC236}">
                <a16:creationId xmlns:a16="http://schemas.microsoft.com/office/drawing/2014/main" id="{26229C70-DAF4-7E12-E492-F261FDF73B57}"/>
              </a:ext>
            </a:extLst>
          </p:cNvPr>
          <p:cNvGrpSpPr/>
          <p:nvPr/>
        </p:nvGrpSpPr>
        <p:grpSpPr>
          <a:xfrm>
            <a:off x="-1572789" y="1582783"/>
            <a:ext cx="8394763" cy="1152538"/>
            <a:chOff x="3467284" y="49480"/>
            <a:chExt cx="12592144" cy="1728807"/>
          </a:xfrm>
        </p:grpSpPr>
        <p:grpSp>
          <p:nvGrpSpPr>
            <p:cNvPr id="35" name="Group 18">
              <a:extLst>
                <a:ext uri="{FF2B5EF4-FFF2-40B4-BE49-F238E27FC236}">
                  <a16:creationId xmlns:a16="http://schemas.microsoft.com/office/drawing/2014/main" id="{AF7333D5-AD4E-BAF6-146E-4A742F77B5AC}"/>
                </a:ext>
              </a:extLst>
            </p:cNvPr>
            <p:cNvGrpSpPr/>
            <p:nvPr/>
          </p:nvGrpSpPr>
          <p:grpSpPr>
            <a:xfrm>
              <a:off x="3467284" y="49480"/>
              <a:ext cx="12592144" cy="1728807"/>
              <a:chOff x="0" y="-108803"/>
              <a:chExt cx="3436482" cy="515203"/>
            </a:xfrm>
          </p:grpSpPr>
          <p:sp>
            <p:nvSpPr>
              <p:cNvPr id="37" name="Freeform 19">
                <a:extLst>
                  <a:ext uri="{FF2B5EF4-FFF2-40B4-BE49-F238E27FC236}">
                    <a16:creationId xmlns:a16="http://schemas.microsoft.com/office/drawing/2014/main" id="{EB76EFFD-FD6D-CE56-8BA2-98B9A6764AE6}"/>
                  </a:ext>
                </a:extLst>
              </p:cNvPr>
              <p:cNvSpPr/>
              <p:nvPr/>
            </p:nvSpPr>
            <p:spPr>
              <a:xfrm>
                <a:off x="190882" y="-108803"/>
                <a:ext cx="3245600" cy="350086"/>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1">
                  <a:lumMod val="75000"/>
                </a:schemeClr>
              </a:solidFill>
            </p:spPr>
            <p:txBody>
              <a:bodyPr/>
              <a:lstStyle/>
              <a:p>
                <a:endParaRPr lang="en-US" sz="700">
                  <a:latin typeface="UTM Avo" panose="02040603050506020204" pitchFamily="18"/>
                </a:endParaRPr>
              </a:p>
            </p:txBody>
          </p:sp>
          <p:sp>
            <p:nvSpPr>
              <p:cNvPr id="38" name="TextBox 20">
                <a:extLst>
                  <a:ext uri="{FF2B5EF4-FFF2-40B4-BE49-F238E27FC236}">
                    <a16:creationId xmlns:a16="http://schemas.microsoft.com/office/drawing/2014/main" id="{A07C99C1-4A6E-C38E-E639-17BA6CAB6D6D}"/>
                  </a:ext>
                </a:extLst>
              </p:cNvPr>
              <p:cNvSpPr txBox="1"/>
              <p:nvPr/>
            </p:nvSpPr>
            <p:spPr>
              <a:xfrm>
                <a:off x="0" y="-38100"/>
                <a:ext cx="812800" cy="444500"/>
              </a:xfrm>
              <a:prstGeom prst="rect">
                <a:avLst/>
              </a:prstGeom>
            </p:spPr>
            <p:txBody>
              <a:bodyPr lIns="33867" tIns="33867" rIns="33867" bIns="33867" rtlCol="0" anchor="ctr"/>
              <a:lstStyle/>
              <a:p>
                <a:pPr algn="ctr">
                  <a:lnSpc>
                    <a:spcPts val="1773"/>
                  </a:lnSpc>
                  <a:spcBef>
                    <a:spcPct val="0"/>
                  </a:spcBef>
                </a:pPr>
                <a:endParaRPr sz="700">
                  <a:latin typeface="UTM Avo" panose="02040603050506020204" pitchFamily="18"/>
                </a:endParaRPr>
              </a:p>
            </p:txBody>
          </p:sp>
        </p:grpSp>
        <p:sp>
          <p:nvSpPr>
            <p:cNvPr id="36" name="TextBox 35">
              <a:extLst>
                <a:ext uri="{FF2B5EF4-FFF2-40B4-BE49-F238E27FC236}">
                  <a16:creationId xmlns:a16="http://schemas.microsoft.com/office/drawing/2014/main" id="{1875A0C8-98EF-55D3-05BF-1A2190FBF904}"/>
                </a:ext>
              </a:extLst>
            </p:cNvPr>
            <p:cNvSpPr txBox="1"/>
            <p:nvPr/>
          </p:nvSpPr>
          <p:spPr>
            <a:xfrm>
              <a:off x="5554682" y="286731"/>
              <a:ext cx="9116787" cy="784830"/>
            </a:xfrm>
            <a:prstGeom prst="rect">
              <a:avLst/>
            </a:prstGeom>
            <a:noFill/>
          </p:spPr>
          <p:txBody>
            <a:bodyPr wrap="square" rtlCol="0">
              <a:spAutoFit/>
            </a:bodyPr>
            <a:lstStyle/>
            <a:p>
              <a:pPr algn="ctr"/>
              <a:r>
                <a:rPr lang="en-US" sz="2800" b="1" dirty="0" err="1">
                  <a:solidFill>
                    <a:schemeClr val="bg1"/>
                  </a:solidFill>
                  <a:latin typeface="UTM Avo" panose="02040603050506020204" pitchFamily="18"/>
                  <a:cs typeface="Arial" panose="020B0604020202020204" pitchFamily="34" charset="0"/>
                </a:rPr>
                <a:t>Gợi</a:t>
              </a:r>
              <a:r>
                <a:rPr lang="en-US" sz="2800" b="1" dirty="0">
                  <a:solidFill>
                    <a:schemeClr val="bg1"/>
                  </a:solidFill>
                  <a:latin typeface="UTM Avo" panose="02040603050506020204" pitchFamily="18"/>
                  <a:cs typeface="Arial" panose="020B0604020202020204" pitchFamily="34" charset="0"/>
                </a:rPr>
                <a:t> </a:t>
              </a:r>
              <a:r>
                <a:rPr lang="en-US" sz="2800" b="1" dirty="0" err="1">
                  <a:solidFill>
                    <a:schemeClr val="bg1"/>
                  </a:solidFill>
                  <a:latin typeface="UTM Avo" panose="02040603050506020204" pitchFamily="18"/>
                  <a:cs typeface="Arial" panose="020B0604020202020204" pitchFamily="34" charset="0"/>
                </a:rPr>
                <a:t>ý</a:t>
              </a:r>
              <a:r>
                <a:rPr lang="en-US" sz="2800" b="1" dirty="0">
                  <a:solidFill>
                    <a:schemeClr val="bg1"/>
                  </a:solidFill>
                  <a:latin typeface="UTM Avo" panose="02040603050506020204" pitchFamily="18"/>
                  <a:cs typeface="Arial" panose="020B0604020202020204" pitchFamily="34" charset="0"/>
                </a:rPr>
                <a:t> </a:t>
              </a:r>
              <a:r>
                <a:rPr lang="en-US" sz="2800" b="1" dirty="0" err="1">
                  <a:solidFill>
                    <a:schemeClr val="bg1"/>
                  </a:solidFill>
                  <a:latin typeface="UTM Avo" panose="02040603050506020204" pitchFamily="18"/>
                  <a:cs typeface="Arial" panose="020B0604020202020204" pitchFamily="34" charset="0"/>
                </a:rPr>
                <a:t>một</a:t>
              </a:r>
              <a:r>
                <a:rPr lang="en-US" sz="2800" b="1" dirty="0">
                  <a:solidFill>
                    <a:schemeClr val="bg1"/>
                  </a:solidFill>
                  <a:latin typeface="UTM Avo" panose="02040603050506020204" pitchFamily="18"/>
                  <a:cs typeface="Arial" panose="020B0604020202020204" pitchFamily="34" charset="0"/>
                </a:rPr>
                <a:t> </a:t>
              </a:r>
              <a:r>
                <a:rPr lang="en-US" sz="2800" b="1" dirty="0" err="1">
                  <a:solidFill>
                    <a:schemeClr val="bg1"/>
                  </a:solidFill>
                  <a:latin typeface="UTM Avo" panose="02040603050506020204" pitchFamily="18"/>
                  <a:cs typeface="Arial" panose="020B0604020202020204" pitchFamily="34" charset="0"/>
                </a:rPr>
                <a:t>số</a:t>
              </a:r>
              <a:r>
                <a:rPr lang="en-US" sz="2800" b="1" dirty="0">
                  <a:solidFill>
                    <a:schemeClr val="bg1"/>
                  </a:solidFill>
                  <a:latin typeface="UTM Avo" panose="02040603050506020204" pitchFamily="18"/>
                  <a:cs typeface="Arial" panose="020B0604020202020204" pitchFamily="34" charset="0"/>
                </a:rPr>
                <a:t> </a:t>
              </a:r>
              <a:r>
                <a:rPr lang="en-US" sz="2800" b="1" dirty="0" err="1">
                  <a:solidFill>
                    <a:schemeClr val="bg1"/>
                  </a:solidFill>
                  <a:latin typeface="UTM Avo" panose="02040603050506020204" pitchFamily="18"/>
                  <a:cs typeface="Arial" panose="020B0604020202020204" pitchFamily="34" charset="0"/>
                </a:rPr>
                <a:t>chủ</a:t>
              </a:r>
              <a:r>
                <a:rPr lang="en-US" sz="2800" b="1" dirty="0">
                  <a:solidFill>
                    <a:schemeClr val="bg1"/>
                  </a:solidFill>
                  <a:latin typeface="UTM Avo" panose="02040603050506020204" pitchFamily="18"/>
                  <a:cs typeface="Arial" panose="020B0604020202020204" pitchFamily="34" charset="0"/>
                </a:rPr>
                <a:t> </a:t>
              </a:r>
              <a:r>
                <a:rPr lang="en-US" sz="2800" b="1" dirty="0" err="1">
                  <a:solidFill>
                    <a:schemeClr val="bg1"/>
                  </a:solidFill>
                  <a:latin typeface="UTM Avo" panose="02040603050506020204" pitchFamily="18"/>
                  <a:cs typeface="Arial" panose="020B0604020202020204" pitchFamily="34" charset="0"/>
                </a:rPr>
                <a:t>đề</a:t>
              </a:r>
              <a:endParaRPr lang="en-US" sz="2800" b="1" dirty="0">
                <a:solidFill>
                  <a:schemeClr val="bg1"/>
                </a:solidFill>
                <a:latin typeface="UTM Avo" panose="02040603050506020204" pitchFamily="18"/>
                <a:cs typeface="Arial" panose="020B0604020202020204" pitchFamily="34" charset="0"/>
              </a:endParaRPr>
            </a:p>
          </p:txBody>
        </p:sp>
      </p:grpSp>
    </p:spTree>
    <p:extLst>
      <p:ext uri="{BB962C8B-B14F-4D97-AF65-F5344CB8AC3E}">
        <p14:creationId xmlns:p14="http://schemas.microsoft.com/office/powerpoint/2010/main" val="135829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childTnLst>
                          </p:cTn>
                        </p:par>
                        <p:par>
                          <p:cTn id="29" fill="hold">
                            <p:stCondLst>
                              <p:cond delay="2000"/>
                            </p:stCondLst>
                            <p:childTnLst>
                              <p:par>
                                <p:cTn id="30" presetID="2" presetClass="entr" presetSubtype="4"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2" presetClass="entr" presetSubtype="4" fill="hold" nodeType="after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6E499E8C-9135-1D37-45AE-78CB87C2C0A0}"/>
              </a:ext>
            </a:extLst>
          </p:cNvPr>
          <p:cNvPicPr>
            <a:picLocks noChangeAspect="1"/>
          </p:cNvPicPr>
          <p:nvPr/>
        </p:nvPicPr>
        <p:blipFill>
          <a:blip r:embed="rId4"/>
          <a:stretch>
            <a:fillRect/>
          </a:stretch>
        </p:blipFill>
        <p:spPr>
          <a:xfrm>
            <a:off x="4790832" y="3429000"/>
            <a:ext cx="2610336" cy="1444169"/>
          </a:xfrm>
          <a:prstGeom prst="rect">
            <a:avLst/>
          </a:prstGeom>
        </p:spPr>
      </p:pic>
    </p:spTree>
    <p:extLst>
      <p:ext uri="{BB962C8B-B14F-4D97-AF65-F5344CB8AC3E}">
        <p14:creationId xmlns:p14="http://schemas.microsoft.com/office/powerpoint/2010/main" val="1768833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9B95DA-FA27-C91C-07A0-A64C0FDE5D32}"/>
              </a:ext>
            </a:extLst>
          </p:cNvPr>
          <p:cNvSpPr txBox="1"/>
          <p:nvPr/>
        </p:nvSpPr>
        <p:spPr>
          <a:xfrm>
            <a:off x="0" y="1487592"/>
            <a:ext cx="12192000" cy="480901"/>
          </a:xfrm>
          <a:prstGeom prst="rect">
            <a:avLst/>
          </a:prstGeom>
        </p:spPr>
        <p:txBody>
          <a:bodyPr wrap="square" lIns="0" tIns="0" rIns="0" bIns="0" rtlCol="0" anchor="t">
            <a:spAutoFit/>
          </a:bodyPr>
          <a:lstStyle/>
          <a:p>
            <a:pPr algn="ctr">
              <a:lnSpc>
                <a:spcPct val="150000"/>
              </a:lnSpc>
              <a:spcAft>
                <a:spcPts val="667"/>
              </a:spcAft>
            </a:pPr>
            <a:r>
              <a:rPr lang="vi-VN" sz="2400" b="1" dirty="0">
                <a:latin typeface="UTM Avo" panose="02040603050506020204" pitchFamily="18"/>
                <a:ea typeface="Calibri" panose="020F0502020204030204" pitchFamily="34" charset="0"/>
                <a:cs typeface="Arial" panose="020B0604020202020204" pitchFamily="34" charset="0"/>
              </a:rPr>
              <a:t>Hoạt động 1: Chia sẻ về cách em thiết lập quan hệ với bạn bè</a:t>
            </a:r>
            <a:endParaRPr lang="en-US" sz="2400" dirty="0">
              <a:latin typeface="UTM Avo" panose="02040603050506020204" pitchFamily="18"/>
              <a:ea typeface="Calibri" panose="020F0502020204030204" pitchFamily="34" charset="0"/>
              <a:cs typeface="Arial" panose="020B0604020202020204" pitchFamily="34" charset="0"/>
            </a:endParaRPr>
          </a:p>
        </p:txBody>
      </p:sp>
      <p:sp>
        <p:nvSpPr>
          <p:cNvPr id="8" name="Freeform 5">
            <a:extLst>
              <a:ext uri="{FF2B5EF4-FFF2-40B4-BE49-F238E27FC236}">
                <a16:creationId xmlns:a16="http://schemas.microsoft.com/office/drawing/2014/main" id="{5CF3CCD4-EDBC-4078-08E5-6D639B150669}"/>
              </a:ext>
            </a:extLst>
          </p:cNvPr>
          <p:cNvSpPr/>
          <p:nvPr/>
        </p:nvSpPr>
        <p:spPr>
          <a:xfrm flipH="1" flipV="1">
            <a:off x="6348250" y="5743466"/>
            <a:ext cx="547234" cy="986007"/>
          </a:xfrm>
          <a:custGeom>
            <a:avLst/>
            <a:gdLst/>
            <a:ahLst/>
            <a:cxnLst/>
            <a:rect l="l" t="t" r="r" b="b"/>
            <a:pathLst>
              <a:path w="820851" h="1479010">
                <a:moveTo>
                  <a:pt x="820850" y="1479010"/>
                </a:moveTo>
                <a:lnTo>
                  <a:pt x="0" y="1479010"/>
                </a:lnTo>
                <a:lnTo>
                  <a:pt x="0" y="0"/>
                </a:lnTo>
                <a:lnTo>
                  <a:pt x="820850" y="0"/>
                </a:lnTo>
                <a:lnTo>
                  <a:pt x="820850" y="147901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800">
              <a:solidFill>
                <a:prstClr val="black"/>
              </a:solidFill>
              <a:latin typeface="UTM Avo" panose="02040603050506020204" pitchFamily="18"/>
              <a:cs typeface="Arial" panose="020B0604020202020204" pitchFamily="34" charset="0"/>
            </a:endParaRPr>
          </a:p>
        </p:txBody>
      </p:sp>
      <p:grpSp>
        <p:nvGrpSpPr>
          <p:cNvPr id="9" name="Group 8">
            <a:extLst>
              <a:ext uri="{FF2B5EF4-FFF2-40B4-BE49-F238E27FC236}">
                <a16:creationId xmlns:a16="http://schemas.microsoft.com/office/drawing/2014/main" id="{41638BCC-5FB3-BA69-609C-6AE2F33F2EC5}"/>
              </a:ext>
            </a:extLst>
          </p:cNvPr>
          <p:cNvGrpSpPr/>
          <p:nvPr/>
        </p:nvGrpSpPr>
        <p:grpSpPr>
          <a:xfrm>
            <a:off x="3440680" y="2220686"/>
            <a:ext cx="6197600" cy="3775693"/>
            <a:chOff x="7028355" y="3176835"/>
            <a:chExt cx="9296400" cy="5998575"/>
          </a:xfrm>
        </p:grpSpPr>
        <p:sp>
          <p:nvSpPr>
            <p:cNvPr id="10" name="Speech Bubble: Rectangle with Corners Rounded 7">
              <a:extLst>
                <a:ext uri="{FF2B5EF4-FFF2-40B4-BE49-F238E27FC236}">
                  <a16:creationId xmlns:a16="http://schemas.microsoft.com/office/drawing/2014/main" id="{8A6D397D-386E-6C80-6A54-B0D3FF3E9D15}"/>
                </a:ext>
              </a:extLst>
            </p:cNvPr>
            <p:cNvSpPr/>
            <p:nvPr/>
          </p:nvSpPr>
          <p:spPr>
            <a:xfrm>
              <a:off x="7028355" y="3771900"/>
              <a:ext cx="9296400" cy="5403510"/>
            </a:xfrm>
            <a:prstGeom prst="wedgeRoundRectCallout">
              <a:avLst>
                <a:gd name="adj1" fmla="val -62492"/>
                <a:gd name="adj2" fmla="val 40579"/>
                <a:gd name="adj3" fmla="val 16667"/>
              </a:avLst>
            </a:prstGeom>
            <a:solidFill>
              <a:srgbClr val="8064A2">
                <a:lumMod val="20000"/>
                <a:lumOff val="80000"/>
              </a:srgbClr>
            </a:solidFill>
            <a:ln w="25400" cap="flat" cmpd="sng" algn="ctr">
              <a:noFill/>
              <a:prstDash val="solid"/>
            </a:ln>
            <a:effectLst/>
          </p:spPr>
          <p:txBody>
            <a:bodyPr rtlCol="0" anchor="ctr"/>
            <a:lstStyle/>
            <a:p>
              <a:pPr marL="0" marR="0" lvl="0" indent="0" algn="just" defTabSz="609630" eaLnBrk="1" fontAlgn="auto" latinLnBrk="0" hangingPunct="1">
                <a:lnSpc>
                  <a:spcPct val="150000"/>
                </a:lnSpc>
                <a:spcBef>
                  <a:spcPts val="0"/>
                </a:spcBef>
                <a:spcAft>
                  <a:spcPts val="0"/>
                </a:spcAft>
                <a:buClrTx/>
                <a:buSzTx/>
                <a:buFontTx/>
                <a:buNone/>
                <a:tabLst/>
                <a:defRPr/>
              </a:pPr>
              <a:r>
                <a:rPr kumimoji="0" lang="en-US" sz="2667"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Các em ghi</a:t>
              </a:r>
              <a:r>
                <a:rPr kumimoji="0" lang="vi-VN" sz="2667"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 lại một lần có cơ hội làm quen với bạn mới và vận dụng kiến thức đã học để làm quen với bạn mới ấy vào một tấm bìa màu.</a:t>
              </a:r>
              <a:endParaRPr kumimoji="0" lang="vi-VN" sz="2667"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pic>
          <p:nvPicPr>
            <p:cNvPr id="11" name="Picture 2">
              <a:extLst>
                <a:ext uri="{FF2B5EF4-FFF2-40B4-BE49-F238E27FC236}">
                  <a16:creationId xmlns:a16="http://schemas.microsoft.com/office/drawing/2014/main" id="{213687B4-E013-936F-128A-2B480EBB171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236685" y="3176835"/>
              <a:ext cx="879740" cy="904405"/>
            </a:xfrm>
            <a:prstGeom prst="rect">
              <a:avLst/>
            </a:prstGeom>
          </p:spPr>
        </p:pic>
      </p:grpSp>
      <p:pic>
        <p:nvPicPr>
          <p:cNvPr id="12" name="Picture 3">
            <a:extLst>
              <a:ext uri="{FF2B5EF4-FFF2-40B4-BE49-F238E27FC236}">
                <a16:creationId xmlns:a16="http://schemas.microsoft.com/office/drawing/2014/main" id="{4B519A5B-C86B-D7D4-5910-62B48ADF388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40280" y="3950280"/>
            <a:ext cx="2184400" cy="2885284"/>
          </a:xfrm>
          <a:prstGeom prst="rect">
            <a:avLst/>
          </a:prstGeom>
        </p:spPr>
      </p:pic>
    </p:spTree>
    <p:extLst>
      <p:ext uri="{BB962C8B-B14F-4D97-AF65-F5344CB8AC3E}">
        <p14:creationId xmlns:p14="http://schemas.microsoft.com/office/powerpoint/2010/main" val="170986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right)">
                                      <p:cBhvr>
                                        <p:cTn id="14" dur="500"/>
                                        <p:tgtEl>
                                          <p:spTgt spid="9"/>
                                        </p:tgtEl>
                                      </p:cBhvr>
                                    </p:animEffect>
                                  </p:childTnLst>
                                </p:cTn>
                              </p:par>
                              <p:par>
                                <p:cTn id="15" presetID="2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9B95DA-FA27-C91C-07A0-A64C0FDE5D32}"/>
              </a:ext>
            </a:extLst>
          </p:cNvPr>
          <p:cNvSpPr txBox="1"/>
          <p:nvPr/>
        </p:nvSpPr>
        <p:spPr>
          <a:xfrm>
            <a:off x="0" y="1430893"/>
            <a:ext cx="12192000" cy="480901"/>
          </a:xfrm>
          <a:prstGeom prst="rect">
            <a:avLst/>
          </a:prstGeom>
        </p:spPr>
        <p:txBody>
          <a:bodyPr wrap="square" lIns="0" tIns="0" rIns="0" bIns="0" rtlCol="0" anchor="t">
            <a:spAutoFit/>
          </a:bodyPr>
          <a:lstStyle/>
          <a:p>
            <a:pPr algn="ctr">
              <a:lnSpc>
                <a:spcPct val="150000"/>
              </a:lnSpc>
              <a:spcAft>
                <a:spcPts val="667"/>
              </a:spcAft>
            </a:pPr>
            <a:r>
              <a:rPr lang="vi-VN" sz="2400" b="1" dirty="0">
                <a:latin typeface="UTM Avo" panose="02040603050506020204" pitchFamily="18"/>
                <a:ea typeface="Calibri" panose="020F0502020204030204" pitchFamily="34" charset="0"/>
                <a:cs typeface="Arial" panose="020B0604020202020204" pitchFamily="34" charset="0"/>
              </a:rPr>
              <a:t>Hoạt động 2: Làm quen với các bạn mới ở trường và nơi em sống</a:t>
            </a:r>
            <a:endParaRPr lang="en-US" sz="2400" dirty="0">
              <a:latin typeface="UTM Avo" panose="02040603050506020204" pitchFamily="18"/>
              <a:ea typeface="Calibri" panose="020F0502020204030204" pitchFamily="34" charset="0"/>
              <a:cs typeface="Arial" panose="020B0604020202020204" pitchFamily="34" charset="0"/>
            </a:endParaRPr>
          </a:p>
        </p:txBody>
      </p:sp>
      <p:sp>
        <p:nvSpPr>
          <p:cNvPr id="3" name="Freeform 13">
            <a:extLst>
              <a:ext uri="{FF2B5EF4-FFF2-40B4-BE49-F238E27FC236}">
                <a16:creationId xmlns:a16="http://schemas.microsoft.com/office/drawing/2014/main" id="{3B025272-51E1-F43E-C3E2-3B9AEE8EA182}"/>
              </a:ext>
            </a:extLst>
          </p:cNvPr>
          <p:cNvSpPr/>
          <p:nvPr/>
        </p:nvSpPr>
        <p:spPr>
          <a:xfrm>
            <a:off x="0" y="5791711"/>
            <a:ext cx="1235011" cy="1092200"/>
          </a:xfrm>
          <a:custGeom>
            <a:avLst/>
            <a:gdLst/>
            <a:ahLst/>
            <a:cxnLst/>
            <a:rect l="l" t="t" r="r" b="b"/>
            <a:pathLst>
              <a:path w="5514773" h="4298834">
                <a:moveTo>
                  <a:pt x="0" y="0"/>
                </a:moveTo>
                <a:lnTo>
                  <a:pt x="5514773" y="0"/>
                </a:lnTo>
                <a:lnTo>
                  <a:pt x="5514773" y="4298834"/>
                </a:lnTo>
                <a:lnTo>
                  <a:pt x="0" y="4298834"/>
                </a:lnTo>
                <a:lnTo>
                  <a:pt x="0" y="0"/>
                </a:lnTo>
                <a:close/>
              </a:path>
            </a:pathLst>
          </a:custGeom>
          <a:blipFill>
            <a:blip r:embed="rId3">
              <a:extLst>
                <a:ext uri="{96DAC541-7B7A-43D3-8B79-37D633B846F1}">
                  <asvg:svgBlip xmlns:asvg="http://schemas.microsoft.com/office/drawing/2016/SVG/main" r:embed="rId4"/>
                </a:ext>
              </a:extLst>
            </a:blip>
            <a:stretch>
              <a:fillRect l="-82610" t="-6852" b="-35462"/>
            </a:stretch>
          </a:blipFill>
        </p:spPr>
        <p:txBody>
          <a:bodyPr/>
          <a:lstStyle/>
          <a:p>
            <a:endParaRPr lang="en-US" sz="800">
              <a:latin typeface="UTM Avo" panose="02040603050506020204" pitchFamily="18"/>
            </a:endParaRPr>
          </a:p>
        </p:txBody>
      </p:sp>
      <p:grpSp>
        <p:nvGrpSpPr>
          <p:cNvPr id="4" name="Group 3">
            <a:extLst>
              <a:ext uri="{FF2B5EF4-FFF2-40B4-BE49-F238E27FC236}">
                <a16:creationId xmlns:a16="http://schemas.microsoft.com/office/drawing/2014/main" id="{0A2768FF-3BB5-B4AF-66BC-2472031479E7}"/>
              </a:ext>
            </a:extLst>
          </p:cNvPr>
          <p:cNvGrpSpPr/>
          <p:nvPr/>
        </p:nvGrpSpPr>
        <p:grpSpPr>
          <a:xfrm>
            <a:off x="7653073" y="2361438"/>
            <a:ext cx="3362161" cy="1744327"/>
            <a:chOff x="10806359" y="3390899"/>
            <a:chExt cx="5043241" cy="2616491"/>
          </a:xfrm>
        </p:grpSpPr>
        <p:grpSp>
          <p:nvGrpSpPr>
            <p:cNvPr id="5" name="Group 4">
              <a:extLst>
                <a:ext uri="{FF2B5EF4-FFF2-40B4-BE49-F238E27FC236}">
                  <a16:creationId xmlns:a16="http://schemas.microsoft.com/office/drawing/2014/main" id="{7D32F64B-B44F-E262-131C-C0B04FC06B02}"/>
                </a:ext>
              </a:extLst>
            </p:cNvPr>
            <p:cNvGrpSpPr/>
            <p:nvPr/>
          </p:nvGrpSpPr>
          <p:grpSpPr>
            <a:xfrm>
              <a:off x="10806359" y="3390899"/>
              <a:ext cx="5043241" cy="2616491"/>
              <a:chOff x="10439400" y="2639894"/>
              <a:chExt cx="5945482" cy="1436806"/>
            </a:xfrm>
          </p:grpSpPr>
          <p:sp>
            <p:nvSpPr>
              <p:cNvPr id="7" name="Rectangle 6">
                <a:extLst>
                  <a:ext uri="{FF2B5EF4-FFF2-40B4-BE49-F238E27FC236}">
                    <a16:creationId xmlns:a16="http://schemas.microsoft.com/office/drawing/2014/main" id="{BEFD437F-A22E-D45F-70CF-2FF041B6F710}"/>
                  </a:ext>
                </a:extLst>
              </p:cNvPr>
              <p:cNvSpPr/>
              <p:nvPr/>
            </p:nvSpPr>
            <p:spPr>
              <a:xfrm>
                <a:off x="10439400" y="2639894"/>
                <a:ext cx="5715000" cy="1273426"/>
              </a:xfrm>
              <a:prstGeom prst="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33">
                  <a:latin typeface="UTM Avo" panose="02040603050506020204" pitchFamily="18"/>
                  <a:cs typeface="Arial" panose="020B0604020202020204" pitchFamily="34" charset="0"/>
                </a:endParaRPr>
              </a:p>
            </p:txBody>
          </p:sp>
          <p:sp>
            <p:nvSpPr>
              <p:cNvPr id="13" name="Rectangle 12">
                <a:extLst>
                  <a:ext uri="{FF2B5EF4-FFF2-40B4-BE49-F238E27FC236}">
                    <a16:creationId xmlns:a16="http://schemas.microsoft.com/office/drawing/2014/main" id="{0D494498-A6DD-E7E6-7E44-DCDCD20D185D}"/>
                  </a:ext>
                </a:extLst>
              </p:cNvPr>
              <p:cNvSpPr/>
              <p:nvPr/>
            </p:nvSpPr>
            <p:spPr>
              <a:xfrm>
                <a:off x="10669882" y="2803274"/>
                <a:ext cx="5715000" cy="1273426"/>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33">
                  <a:latin typeface="UTM Avo" panose="02040603050506020204" pitchFamily="18"/>
                  <a:cs typeface="Arial" panose="020B0604020202020204" pitchFamily="34" charset="0"/>
                </a:endParaRPr>
              </a:p>
            </p:txBody>
          </p:sp>
        </p:grpSp>
        <p:sp>
          <p:nvSpPr>
            <p:cNvPr id="6" name="TextBox 5">
              <a:extLst>
                <a:ext uri="{FF2B5EF4-FFF2-40B4-BE49-F238E27FC236}">
                  <a16:creationId xmlns:a16="http://schemas.microsoft.com/office/drawing/2014/main" id="{2210756C-0267-7646-0437-C9832AEE514C}"/>
                </a:ext>
              </a:extLst>
            </p:cNvPr>
            <p:cNvSpPr txBox="1"/>
            <p:nvPr/>
          </p:nvSpPr>
          <p:spPr>
            <a:xfrm>
              <a:off x="11238132" y="4493963"/>
              <a:ext cx="4513714" cy="754149"/>
            </a:xfrm>
            <a:prstGeom prst="rect">
              <a:avLst/>
            </a:prstGeom>
            <a:noFill/>
          </p:spPr>
          <p:txBody>
            <a:bodyPr wrap="square">
              <a:spAutoFit/>
            </a:bodyPr>
            <a:lstStyle/>
            <a:p>
              <a:pPr algn="ctr"/>
              <a:r>
                <a:rPr lang="en-US" sz="2667">
                  <a:solidFill>
                    <a:srgbClr val="000000"/>
                  </a:solidFill>
                  <a:latin typeface="UTM Avo" panose="02040603050506020204" pitchFamily="18"/>
                  <a:ea typeface="Calibri" panose="020F0502020204030204" pitchFamily="34" charset="0"/>
                  <a:cs typeface="Arial" panose="020B0604020202020204" pitchFamily="34" charset="0"/>
                </a:rPr>
                <a:t>Ở trường học</a:t>
              </a:r>
              <a:endParaRPr lang="en-US" sz="2667" dirty="0">
                <a:latin typeface="UTM Avo" panose="02040603050506020204" pitchFamily="18"/>
                <a:cs typeface="Arial" panose="020B0604020202020204" pitchFamily="34" charset="0"/>
              </a:endParaRPr>
            </a:p>
          </p:txBody>
        </p:sp>
      </p:grpSp>
      <p:pic>
        <p:nvPicPr>
          <p:cNvPr id="14" name="Picture 4">
            <a:extLst>
              <a:ext uri="{FF2B5EF4-FFF2-40B4-BE49-F238E27FC236}">
                <a16:creationId xmlns:a16="http://schemas.microsoft.com/office/drawing/2014/main" id="{DBB975D3-6B29-DADF-BBB4-D3DC2EDBC77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6441738" y="6264947"/>
            <a:ext cx="951606" cy="340199"/>
          </a:xfrm>
          <a:prstGeom prst="rect">
            <a:avLst/>
          </a:prstGeom>
        </p:spPr>
      </p:pic>
      <p:grpSp>
        <p:nvGrpSpPr>
          <p:cNvPr id="15" name="Group 14">
            <a:extLst>
              <a:ext uri="{FF2B5EF4-FFF2-40B4-BE49-F238E27FC236}">
                <a16:creationId xmlns:a16="http://schemas.microsoft.com/office/drawing/2014/main" id="{38342801-6D23-7295-FBB3-9DEC83664419}"/>
              </a:ext>
            </a:extLst>
          </p:cNvPr>
          <p:cNvGrpSpPr/>
          <p:nvPr/>
        </p:nvGrpSpPr>
        <p:grpSpPr>
          <a:xfrm>
            <a:off x="667995" y="2204018"/>
            <a:ext cx="5589285" cy="3760370"/>
            <a:chOff x="836273" y="3157570"/>
            <a:chExt cx="8383927" cy="5640554"/>
          </a:xfrm>
        </p:grpSpPr>
        <p:sp>
          <p:nvSpPr>
            <p:cNvPr id="16" name="Freeform 5">
              <a:extLst>
                <a:ext uri="{FF2B5EF4-FFF2-40B4-BE49-F238E27FC236}">
                  <a16:creationId xmlns:a16="http://schemas.microsoft.com/office/drawing/2014/main" id="{8BCDE7C9-0F62-5E9D-03A0-DECA35A8BB97}"/>
                </a:ext>
              </a:extLst>
            </p:cNvPr>
            <p:cNvSpPr/>
            <p:nvPr/>
          </p:nvSpPr>
          <p:spPr>
            <a:xfrm>
              <a:off x="836273" y="3688871"/>
              <a:ext cx="8383927" cy="5109253"/>
            </a:xfrm>
            <a:custGeom>
              <a:avLst/>
              <a:gdLst/>
              <a:ahLst/>
              <a:cxnLst/>
              <a:rect l="l" t="t" r="r" b="b"/>
              <a:pathLst>
                <a:path w="2140210" h="1544802">
                  <a:moveTo>
                    <a:pt x="48589" y="0"/>
                  </a:moveTo>
                  <a:lnTo>
                    <a:pt x="2091622" y="0"/>
                  </a:lnTo>
                  <a:cubicBezTo>
                    <a:pt x="2104508" y="0"/>
                    <a:pt x="2116867" y="5119"/>
                    <a:pt x="2125979" y="14231"/>
                  </a:cubicBezTo>
                  <a:cubicBezTo>
                    <a:pt x="2135091" y="23343"/>
                    <a:pt x="2140210" y="35702"/>
                    <a:pt x="2140210" y="48589"/>
                  </a:cubicBezTo>
                  <a:lnTo>
                    <a:pt x="2140210" y="1496213"/>
                  </a:lnTo>
                  <a:cubicBezTo>
                    <a:pt x="2140210" y="1509099"/>
                    <a:pt x="2135091" y="1521458"/>
                    <a:pt x="2125979" y="1530570"/>
                  </a:cubicBezTo>
                  <a:cubicBezTo>
                    <a:pt x="2116867" y="1539682"/>
                    <a:pt x="2104508" y="1544802"/>
                    <a:pt x="2091622" y="1544802"/>
                  </a:cubicBezTo>
                  <a:lnTo>
                    <a:pt x="48589" y="1544802"/>
                  </a:lnTo>
                  <a:cubicBezTo>
                    <a:pt x="35702" y="1544802"/>
                    <a:pt x="23343" y="1539682"/>
                    <a:pt x="14231" y="1530570"/>
                  </a:cubicBezTo>
                  <a:cubicBezTo>
                    <a:pt x="5119" y="1521458"/>
                    <a:pt x="0" y="1509099"/>
                    <a:pt x="0" y="1496213"/>
                  </a:cubicBezTo>
                  <a:lnTo>
                    <a:pt x="0" y="48589"/>
                  </a:lnTo>
                  <a:cubicBezTo>
                    <a:pt x="0" y="35702"/>
                    <a:pt x="5119" y="23343"/>
                    <a:pt x="14231" y="14231"/>
                  </a:cubicBezTo>
                  <a:cubicBezTo>
                    <a:pt x="23343" y="5119"/>
                    <a:pt x="35702" y="0"/>
                    <a:pt x="48589" y="0"/>
                  </a:cubicBezTo>
                  <a:close/>
                </a:path>
              </a:pathLst>
            </a:custGeom>
            <a:solidFill>
              <a:schemeClr val="accent5">
                <a:lumMod val="20000"/>
                <a:lumOff val="80000"/>
              </a:schemeClr>
            </a:solidFill>
          </p:spPr>
          <p:txBody>
            <a:bodyPr/>
            <a:lstStyle/>
            <a:p>
              <a:endParaRPr lang="en-US" sz="800">
                <a:latin typeface="UTM Avo" panose="02040603050506020204" pitchFamily="18"/>
              </a:endParaRPr>
            </a:p>
          </p:txBody>
        </p:sp>
        <p:grpSp>
          <p:nvGrpSpPr>
            <p:cNvPr id="17" name="Group 16">
              <a:extLst>
                <a:ext uri="{FF2B5EF4-FFF2-40B4-BE49-F238E27FC236}">
                  <a16:creationId xmlns:a16="http://schemas.microsoft.com/office/drawing/2014/main" id="{F02F749A-071E-8C39-44EE-E5C799CFBB6E}"/>
                </a:ext>
              </a:extLst>
            </p:cNvPr>
            <p:cNvGrpSpPr/>
            <p:nvPr/>
          </p:nvGrpSpPr>
          <p:grpSpPr>
            <a:xfrm>
              <a:off x="2602994" y="3157570"/>
              <a:ext cx="4850484" cy="1062601"/>
              <a:chOff x="5571362" y="620326"/>
              <a:chExt cx="4850484" cy="1062601"/>
            </a:xfrm>
          </p:grpSpPr>
          <p:pic>
            <p:nvPicPr>
              <p:cNvPr id="19" name="Picture 9">
                <a:extLst>
                  <a:ext uri="{FF2B5EF4-FFF2-40B4-BE49-F238E27FC236}">
                    <a16:creationId xmlns:a16="http://schemas.microsoft.com/office/drawing/2014/main" id="{B120D368-A7AE-1348-43B0-491346A019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769421" y="620326"/>
                <a:ext cx="4652425" cy="1062601"/>
              </a:xfrm>
              <a:prstGeom prst="rect">
                <a:avLst/>
              </a:prstGeom>
            </p:spPr>
          </p:pic>
          <p:sp>
            <p:nvSpPr>
              <p:cNvPr id="20" name="TextBox 19">
                <a:extLst>
                  <a:ext uri="{FF2B5EF4-FFF2-40B4-BE49-F238E27FC236}">
                    <a16:creationId xmlns:a16="http://schemas.microsoft.com/office/drawing/2014/main" id="{94287944-407D-541A-341F-633A9C6D097B}"/>
                  </a:ext>
                </a:extLst>
              </p:cNvPr>
              <p:cNvSpPr txBox="1"/>
              <p:nvPr/>
            </p:nvSpPr>
            <p:spPr>
              <a:xfrm>
                <a:off x="5571362" y="714020"/>
                <a:ext cx="4850484" cy="815512"/>
              </a:xfrm>
              <a:prstGeom prst="rect">
                <a:avLst/>
              </a:prstGeom>
              <a:noFill/>
            </p:spPr>
            <p:txBody>
              <a:bodyPr wrap="square" rtlCol="0">
                <a:spAutoFit/>
              </a:bodyPr>
              <a:lstStyle/>
              <a:p>
                <a:pPr algn="ctr"/>
                <a:r>
                  <a:rPr lang="en-US" sz="2933" b="1">
                    <a:solidFill>
                      <a:schemeClr val="bg1"/>
                    </a:solidFill>
                    <a:latin typeface="UTM Avo" panose="02040603050506020204" pitchFamily="18"/>
                    <a:cs typeface="Arial" panose="020B0604020202020204" pitchFamily="34" charset="0"/>
                  </a:rPr>
                  <a:t>Yêu cầu</a:t>
                </a:r>
                <a:endParaRPr lang="en-US" sz="2933" b="1" dirty="0">
                  <a:solidFill>
                    <a:schemeClr val="bg1"/>
                  </a:solidFill>
                  <a:latin typeface="UTM Avo" panose="02040603050506020204" pitchFamily="18"/>
                  <a:cs typeface="Arial" panose="020B0604020202020204" pitchFamily="34" charset="0"/>
                </a:endParaRPr>
              </a:p>
            </p:txBody>
          </p:sp>
        </p:grpSp>
        <p:sp>
          <p:nvSpPr>
            <p:cNvPr id="18" name="TextBox 17">
              <a:extLst>
                <a:ext uri="{FF2B5EF4-FFF2-40B4-BE49-F238E27FC236}">
                  <a16:creationId xmlns:a16="http://schemas.microsoft.com/office/drawing/2014/main" id="{06F1B880-089D-9F00-9C20-5BA217F73C28}"/>
                </a:ext>
              </a:extLst>
            </p:cNvPr>
            <p:cNvSpPr txBox="1"/>
            <p:nvPr/>
          </p:nvSpPr>
          <p:spPr>
            <a:xfrm>
              <a:off x="1398588" y="4520381"/>
              <a:ext cx="7259295" cy="3718517"/>
            </a:xfrm>
            <a:prstGeom prst="rect">
              <a:avLst/>
            </a:prstGeom>
            <a:noFill/>
          </p:spPr>
          <p:txBody>
            <a:bodyPr wrap="square">
              <a:spAutoFit/>
            </a:bodyPr>
            <a:lstStyle/>
            <a:p>
              <a:pPr algn="just">
                <a:lnSpc>
                  <a:spcPct val="150000"/>
                </a:lnSpc>
              </a:pPr>
              <a:r>
                <a:rPr lang="vi-VN" sz="2667" dirty="0">
                  <a:latin typeface="UTM Avo" panose="02040603050506020204" pitchFamily="18"/>
                  <a:ea typeface="Calibri" panose="020F0502020204030204" pitchFamily="34" charset="0"/>
                  <a:cs typeface="Arial" panose="020B0604020202020204" pitchFamily="34" charset="0"/>
                </a:rPr>
                <a:t>Em hãy </a:t>
              </a:r>
              <a:r>
                <a:rPr lang="en-US" sz="2667" dirty="0">
                  <a:latin typeface="UTM Avo" panose="02040603050506020204" pitchFamily="18"/>
                  <a:ea typeface="Calibri" panose="020F0502020204030204" pitchFamily="34" charset="0"/>
                  <a:cs typeface="Arial" panose="020B0604020202020204" pitchFamily="34" charset="0"/>
                </a:rPr>
                <a:t>v</a:t>
              </a:r>
              <a:r>
                <a:rPr lang="vi-VN" sz="2667" dirty="0">
                  <a:latin typeface="UTM Avo" panose="02040603050506020204" pitchFamily="18"/>
                  <a:ea typeface="Calibri" panose="020F0502020204030204" pitchFamily="34" charset="0"/>
                  <a:cs typeface="Arial" panose="020B0604020202020204" pitchFamily="34" charset="0"/>
                </a:rPr>
                <a:t>iết nhật kí ghi chép lại việc làm quen và thiết lập quan hệ bạn bè với các bạn mới theo 2 nhóm</a:t>
              </a:r>
              <a:r>
                <a:rPr lang="en-US" sz="2667" dirty="0">
                  <a:latin typeface="UTM Avo" panose="02040603050506020204" pitchFamily="18"/>
                  <a:ea typeface="Calibri" panose="020F0502020204030204" pitchFamily="34" charset="0"/>
                  <a:cs typeface="Arial" panose="020B0604020202020204" pitchFamily="34" charset="0"/>
                </a:rPr>
                <a:t>:</a:t>
              </a:r>
              <a:endParaRPr lang="en-US" sz="2667" i="1" dirty="0">
                <a:solidFill>
                  <a:srgbClr val="FF0000"/>
                </a:solidFill>
                <a:latin typeface="UTM Avo" panose="02040603050506020204" pitchFamily="18"/>
                <a:cs typeface="Arial" panose="020B0604020202020204" pitchFamily="34" charset="0"/>
              </a:endParaRPr>
            </a:p>
          </p:txBody>
        </p:sp>
      </p:grpSp>
      <p:grpSp>
        <p:nvGrpSpPr>
          <p:cNvPr id="21" name="Group 20">
            <a:extLst>
              <a:ext uri="{FF2B5EF4-FFF2-40B4-BE49-F238E27FC236}">
                <a16:creationId xmlns:a16="http://schemas.microsoft.com/office/drawing/2014/main" id="{B6D052EF-FB10-92E8-216B-5848ACA24200}"/>
              </a:ext>
            </a:extLst>
          </p:cNvPr>
          <p:cNvGrpSpPr/>
          <p:nvPr/>
        </p:nvGrpSpPr>
        <p:grpSpPr>
          <a:xfrm>
            <a:off x="7653073" y="4418409"/>
            <a:ext cx="3362161" cy="1744327"/>
            <a:chOff x="10806359" y="3390899"/>
            <a:chExt cx="5043241" cy="2616491"/>
          </a:xfrm>
        </p:grpSpPr>
        <p:grpSp>
          <p:nvGrpSpPr>
            <p:cNvPr id="22" name="Group 21">
              <a:extLst>
                <a:ext uri="{FF2B5EF4-FFF2-40B4-BE49-F238E27FC236}">
                  <a16:creationId xmlns:a16="http://schemas.microsoft.com/office/drawing/2014/main" id="{B01B9BFB-A78E-0245-64C6-39E2E3A11AA5}"/>
                </a:ext>
              </a:extLst>
            </p:cNvPr>
            <p:cNvGrpSpPr/>
            <p:nvPr/>
          </p:nvGrpSpPr>
          <p:grpSpPr>
            <a:xfrm>
              <a:off x="10806359" y="3390899"/>
              <a:ext cx="5043241" cy="2616491"/>
              <a:chOff x="10439400" y="2639894"/>
              <a:chExt cx="5945482" cy="1436806"/>
            </a:xfrm>
          </p:grpSpPr>
          <p:sp>
            <p:nvSpPr>
              <p:cNvPr id="24" name="Rectangle 23">
                <a:extLst>
                  <a:ext uri="{FF2B5EF4-FFF2-40B4-BE49-F238E27FC236}">
                    <a16:creationId xmlns:a16="http://schemas.microsoft.com/office/drawing/2014/main" id="{CFD25210-0D8D-CEFD-2434-F272FA816E76}"/>
                  </a:ext>
                </a:extLst>
              </p:cNvPr>
              <p:cNvSpPr/>
              <p:nvPr/>
            </p:nvSpPr>
            <p:spPr>
              <a:xfrm>
                <a:off x="10439400" y="2639894"/>
                <a:ext cx="5715000" cy="1273426"/>
              </a:xfrm>
              <a:prstGeom prst="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33">
                  <a:latin typeface="UTM Avo" panose="02040603050506020204" pitchFamily="18"/>
                  <a:cs typeface="Arial" panose="020B0604020202020204" pitchFamily="34" charset="0"/>
                </a:endParaRPr>
              </a:p>
            </p:txBody>
          </p:sp>
          <p:sp>
            <p:nvSpPr>
              <p:cNvPr id="25" name="Rectangle 24">
                <a:extLst>
                  <a:ext uri="{FF2B5EF4-FFF2-40B4-BE49-F238E27FC236}">
                    <a16:creationId xmlns:a16="http://schemas.microsoft.com/office/drawing/2014/main" id="{B7FA20F7-6A77-1581-9E28-B115F8A14465}"/>
                  </a:ext>
                </a:extLst>
              </p:cNvPr>
              <p:cNvSpPr/>
              <p:nvPr/>
            </p:nvSpPr>
            <p:spPr>
              <a:xfrm>
                <a:off x="10669882" y="2803274"/>
                <a:ext cx="5715000" cy="1273426"/>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33">
                  <a:latin typeface="UTM Avo" panose="02040603050506020204" pitchFamily="18"/>
                  <a:cs typeface="Arial" panose="020B0604020202020204" pitchFamily="34" charset="0"/>
                </a:endParaRPr>
              </a:p>
            </p:txBody>
          </p:sp>
        </p:grpSp>
        <p:sp>
          <p:nvSpPr>
            <p:cNvPr id="23" name="TextBox 22">
              <a:extLst>
                <a:ext uri="{FF2B5EF4-FFF2-40B4-BE49-F238E27FC236}">
                  <a16:creationId xmlns:a16="http://schemas.microsoft.com/office/drawing/2014/main" id="{AB55D9DA-BCA8-3D1B-DF54-B595C2FCEEC1}"/>
                </a:ext>
              </a:extLst>
            </p:cNvPr>
            <p:cNvSpPr txBox="1"/>
            <p:nvPr/>
          </p:nvSpPr>
          <p:spPr>
            <a:xfrm>
              <a:off x="11238132" y="4493963"/>
              <a:ext cx="4513714" cy="754149"/>
            </a:xfrm>
            <a:prstGeom prst="rect">
              <a:avLst/>
            </a:prstGeom>
            <a:noFill/>
          </p:spPr>
          <p:txBody>
            <a:bodyPr wrap="square">
              <a:spAutoFit/>
            </a:bodyPr>
            <a:lstStyle/>
            <a:p>
              <a:pPr algn="ctr"/>
              <a:r>
                <a:rPr lang="en-US" sz="2667">
                  <a:solidFill>
                    <a:srgbClr val="000000"/>
                  </a:solidFill>
                  <a:latin typeface="UTM Avo" panose="02040603050506020204" pitchFamily="18"/>
                  <a:ea typeface="Calibri" panose="020F0502020204030204" pitchFamily="34" charset="0"/>
                  <a:cs typeface="Arial" panose="020B0604020202020204" pitchFamily="34" charset="0"/>
                </a:rPr>
                <a:t>Ở nơi sống</a:t>
              </a:r>
              <a:endParaRPr lang="en-US" sz="2667" dirty="0">
                <a:latin typeface="UTM Avo" panose="02040603050506020204" pitchFamily="18"/>
                <a:cs typeface="Arial" panose="020B0604020202020204" pitchFamily="34" charset="0"/>
              </a:endParaRPr>
            </a:p>
          </p:txBody>
        </p:sp>
      </p:grpSp>
    </p:spTree>
    <p:extLst>
      <p:ext uri="{BB962C8B-B14F-4D97-AF65-F5344CB8AC3E}">
        <p14:creationId xmlns:p14="http://schemas.microsoft.com/office/powerpoint/2010/main" val="296194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500"/>
                            </p:stCondLst>
                            <p:childTnLst>
                              <p:par>
                                <p:cTn id="21" presetID="22" presetClass="entr" presetSubtype="2"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right)">
                                      <p:cBhvr>
                                        <p:cTn id="23" dur="500"/>
                                        <p:tgtEl>
                                          <p:spTgt spid="4"/>
                                        </p:tgtEl>
                                      </p:cBhvr>
                                    </p:animEffect>
                                  </p:childTnLst>
                                </p:cTn>
                              </p:par>
                            </p:childTnLst>
                          </p:cTn>
                        </p:par>
                        <p:par>
                          <p:cTn id="24" fill="hold">
                            <p:stCondLst>
                              <p:cond delay="1000"/>
                            </p:stCondLst>
                            <p:childTnLst>
                              <p:par>
                                <p:cTn id="25" presetID="22" presetClass="entr" presetSubtype="2"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righ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Freeform 7">
            <a:extLst>
              <a:ext uri="{FF2B5EF4-FFF2-40B4-BE49-F238E27FC236}">
                <a16:creationId xmlns:a16="http://schemas.microsoft.com/office/drawing/2014/main" id="{E660DE11-4950-5173-4A08-70E77B0453FC}"/>
              </a:ext>
            </a:extLst>
          </p:cNvPr>
          <p:cNvSpPr/>
          <p:nvPr/>
        </p:nvSpPr>
        <p:spPr>
          <a:xfrm>
            <a:off x="5153845" y="1698436"/>
            <a:ext cx="6495812" cy="4894657"/>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5">
              <a:lumMod val="20000"/>
              <a:lumOff val="80000"/>
            </a:schemeClr>
          </a:solidFill>
        </p:spPr>
        <p:txBody>
          <a:bodyPr/>
          <a:lstStyle/>
          <a:p>
            <a:endParaRPr lang="en-US" sz="800">
              <a:latin typeface="UTM Avo" panose="02040603050506020204" pitchFamily="18"/>
              <a:cs typeface="Arial" panose="020B0604020202020204" pitchFamily="34" charset="0"/>
            </a:endParaRPr>
          </a:p>
        </p:txBody>
      </p:sp>
      <p:sp>
        <p:nvSpPr>
          <p:cNvPr id="11" name="TextBox 9">
            <a:extLst>
              <a:ext uri="{FF2B5EF4-FFF2-40B4-BE49-F238E27FC236}">
                <a16:creationId xmlns:a16="http://schemas.microsoft.com/office/drawing/2014/main" id="{F833EF2A-7EAC-3081-571D-CFC262C08AA9}"/>
              </a:ext>
            </a:extLst>
          </p:cNvPr>
          <p:cNvSpPr txBox="1"/>
          <p:nvPr/>
        </p:nvSpPr>
        <p:spPr>
          <a:xfrm>
            <a:off x="5520427" y="1963992"/>
            <a:ext cx="5768853" cy="4363502"/>
          </a:xfrm>
          <a:prstGeom prst="rect">
            <a:avLst/>
          </a:prstGeom>
        </p:spPr>
        <p:txBody>
          <a:bodyPr wrap="square" lIns="0" tIns="0" rIns="0" bIns="0" rtlCol="0" anchor="t">
            <a:spAutoFit/>
          </a:bodyPr>
          <a:lstStyle/>
          <a:p>
            <a:pPr marL="381019" indent="-381019" algn="just">
              <a:lnSpc>
                <a:spcPct val="150000"/>
              </a:lnSpc>
              <a:buFont typeface="Wingdings" panose="05000000000000000000" pitchFamily="2" charset="2"/>
              <a:buChar char="§"/>
            </a:pPr>
            <a:r>
              <a:rPr lang="vi-VN" sz="2400" dirty="0">
                <a:latin typeface="UTM Avo" panose="02040603050506020204" pitchFamily="18"/>
                <a:cs typeface="Arial" panose="020B0604020202020204" pitchFamily="34" charset="0"/>
              </a:rPr>
              <a:t>Chọn một học sinh làm quản trò. </a:t>
            </a:r>
          </a:p>
          <a:p>
            <a:pPr marL="381019" indent="-381019" algn="just">
              <a:lnSpc>
                <a:spcPct val="150000"/>
              </a:lnSpc>
              <a:buFont typeface="Wingdings" panose="05000000000000000000" pitchFamily="2" charset="2"/>
              <a:buChar char="§"/>
            </a:pPr>
            <a:r>
              <a:rPr lang="vi-VN" sz="2400" dirty="0">
                <a:latin typeface="UTM Avo" panose="02040603050506020204" pitchFamily="18"/>
                <a:cs typeface="Arial" panose="020B0604020202020204" pitchFamily="34" charset="0"/>
              </a:rPr>
              <a:t>Quản trò sẽ hô to khẩu hiệu </a:t>
            </a:r>
            <a:r>
              <a:rPr lang="vi-VN" sz="2400" i="1" dirty="0">
                <a:latin typeface="UTM Avo" panose="02040603050506020204" pitchFamily="18"/>
                <a:cs typeface="Arial" panose="020B0604020202020204" pitchFamily="34" charset="0"/>
              </a:rPr>
              <a:t>“Bắn tên, bắn tên”.</a:t>
            </a:r>
            <a:r>
              <a:rPr lang="vi-VN" sz="2400" dirty="0">
                <a:latin typeface="UTM Avo" panose="02040603050506020204" pitchFamily="18"/>
                <a:cs typeface="Arial" panose="020B0604020202020204" pitchFamily="34" charset="0"/>
              </a:rPr>
              <a:t> Cả lớp hãy đồng thanh đáp lại </a:t>
            </a:r>
            <a:r>
              <a:rPr lang="vi-VN" sz="2400" i="1" dirty="0">
                <a:latin typeface="UTM Avo" panose="02040603050506020204" pitchFamily="18"/>
                <a:cs typeface="Arial" panose="020B0604020202020204" pitchFamily="34" charset="0"/>
              </a:rPr>
              <a:t>“Tên gì, tên gì?”. </a:t>
            </a:r>
          </a:p>
          <a:p>
            <a:pPr marL="381019" indent="-381019" algn="just">
              <a:lnSpc>
                <a:spcPct val="150000"/>
              </a:lnSpc>
              <a:buFont typeface="Wingdings" panose="05000000000000000000" pitchFamily="2" charset="2"/>
              <a:buChar char="§"/>
            </a:pPr>
            <a:r>
              <a:rPr lang="vi-VN" sz="2400" dirty="0">
                <a:latin typeface="UTM Avo" panose="02040603050506020204" pitchFamily="18"/>
                <a:cs typeface="Arial" panose="020B0604020202020204" pitchFamily="34" charset="0"/>
              </a:rPr>
              <a:t>Quản trò sẽ gọi tên một bạn. Bạn đó phải hô được tên kèm từ láy âm đầu mô tả đặc điểm của bản thân.</a:t>
            </a:r>
          </a:p>
          <a:p>
            <a:pPr marL="381019" indent="-381019" algn="just">
              <a:lnSpc>
                <a:spcPct val="150000"/>
              </a:lnSpc>
              <a:buFont typeface="Wingdings" panose="05000000000000000000" pitchFamily="2" charset="2"/>
              <a:buChar char="Ø"/>
            </a:pPr>
            <a:r>
              <a:rPr lang="vi-VN" sz="2400" b="1" dirty="0">
                <a:latin typeface="UTM Avo" panose="02040603050506020204" pitchFamily="18"/>
                <a:cs typeface="Arial" panose="020B0604020202020204" pitchFamily="34" charset="0"/>
              </a:rPr>
              <a:t>Ví dụ: </a:t>
            </a:r>
            <a:r>
              <a:rPr lang="vi-VN" sz="2400" i="1" dirty="0">
                <a:latin typeface="UTM Avo" panose="02040603050506020204" pitchFamily="18"/>
                <a:cs typeface="Arial" panose="020B0604020202020204" pitchFamily="34" charset="0"/>
              </a:rPr>
              <a:t>Vy vui vẻ, Huy hài hước,...</a:t>
            </a:r>
          </a:p>
        </p:txBody>
      </p:sp>
      <p:grpSp>
        <p:nvGrpSpPr>
          <p:cNvPr id="12" name="Group 11">
            <a:extLst>
              <a:ext uri="{FF2B5EF4-FFF2-40B4-BE49-F238E27FC236}">
                <a16:creationId xmlns:a16="http://schemas.microsoft.com/office/drawing/2014/main" id="{F1DAA35B-2357-AE45-CE6E-088032106C5F}"/>
              </a:ext>
            </a:extLst>
          </p:cNvPr>
          <p:cNvGrpSpPr/>
          <p:nvPr/>
        </p:nvGrpSpPr>
        <p:grpSpPr>
          <a:xfrm>
            <a:off x="514377" y="1831263"/>
            <a:ext cx="4275463" cy="4629003"/>
            <a:chOff x="792935" y="2411760"/>
            <a:chExt cx="6413194" cy="6943505"/>
          </a:xfrm>
        </p:grpSpPr>
        <p:sp>
          <p:nvSpPr>
            <p:cNvPr id="13" name="Freeform 7">
              <a:extLst>
                <a:ext uri="{FF2B5EF4-FFF2-40B4-BE49-F238E27FC236}">
                  <a16:creationId xmlns:a16="http://schemas.microsoft.com/office/drawing/2014/main" id="{B0B69642-F587-3D82-92D0-D1FBC295533F}"/>
                </a:ext>
              </a:extLst>
            </p:cNvPr>
            <p:cNvSpPr/>
            <p:nvPr/>
          </p:nvSpPr>
          <p:spPr>
            <a:xfrm>
              <a:off x="792935" y="2411760"/>
              <a:ext cx="6413194" cy="6943505"/>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60000"/>
                <a:lumOff val="40000"/>
              </a:schemeClr>
            </a:solidFill>
          </p:spPr>
          <p:txBody>
            <a:bodyPr/>
            <a:lstStyle/>
            <a:p>
              <a:endParaRPr lang="en-US" sz="800">
                <a:latin typeface="UTM Avo" panose="02040603050506020204" pitchFamily="18"/>
                <a:cs typeface="Arial" panose="020B0604020202020204" pitchFamily="34" charset="0"/>
              </a:endParaRPr>
            </a:p>
          </p:txBody>
        </p:sp>
        <p:grpSp>
          <p:nvGrpSpPr>
            <p:cNvPr id="14" name="Group 13">
              <a:extLst>
                <a:ext uri="{FF2B5EF4-FFF2-40B4-BE49-F238E27FC236}">
                  <a16:creationId xmlns:a16="http://schemas.microsoft.com/office/drawing/2014/main" id="{F2C8C600-D798-C1F2-A4E5-0885B94EA878}"/>
                </a:ext>
              </a:extLst>
            </p:cNvPr>
            <p:cNvGrpSpPr/>
            <p:nvPr/>
          </p:nvGrpSpPr>
          <p:grpSpPr>
            <a:xfrm>
              <a:off x="1060927" y="3042449"/>
              <a:ext cx="5841585" cy="1737274"/>
              <a:chOff x="1411853" y="3199063"/>
              <a:chExt cx="5841585" cy="1737274"/>
            </a:xfrm>
          </p:grpSpPr>
          <p:sp>
            <p:nvSpPr>
              <p:cNvPr id="16" name="Freeform 10">
                <a:extLst>
                  <a:ext uri="{FF2B5EF4-FFF2-40B4-BE49-F238E27FC236}">
                    <a16:creationId xmlns:a16="http://schemas.microsoft.com/office/drawing/2014/main" id="{BB85200A-C111-C93D-96E7-7B3634F5BF59}"/>
                  </a:ext>
                </a:extLst>
              </p:cNvPr>
              <p:cNvSpPr/>
              <p:nvPr/>
            </p:nvSpPr>
            <p:spPr>
              <a:xfrm>
                <a:off x="1426698" y="3199063"/>
                <a:ext cx="5826740" cy="1737274"/>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sz="800">
                  <a:latin typeface="UTM Avo" panose="02040603050506020204" pitchFamily="18"/>
                  <a:cs typeface="Arial" panose="020B0604020202020204" pitchFamily="34" charset="0"/>
                </a:endParaRPr>
              </a:p>
            </p:txBody>
          </p:sp>
          <p:sp>
            <p:nvSpPr>
              <p:cNvPr id="17" name="TextBox 16">
                <a:extLst>
                  <a:ext uri="{FF2B5EF4-FFF2-40B4-BE49-F238E27FC236}">
                    <a16:creationId xmlns:a16="http://schemas.microsoft.com/office/drawing/2014/main" id="{C32C08CD-12DB-AC67-EEBF-88F7FC0BC926}"/>
                  </a:ext>
                </a:extLst>
              </p:cNvPr>
              <p:cNvSpPr txBox="1"/>
              <p:nvPr/>
            </p:nvSpPr>
            <p:spPr>
              <a:xfrm>
                <a:off x="1411853" y="3682979"/>
                <a:ext cx="5826740" cy="815512"/>
              </a:xfrm>
              <a:prstGeom prst="rect">
                <a:avLst/>
              </a:prstGeom>
              <a:noFill/>
            </p:spPr>
            <p:txBody>
              <a:bodyPr wrap="square" rtlCol="0">
                <a:spAutoFit/>
              </a:bodyPr>
              <a:lstStyle/>
              <a:p>
                <a:pPr algn="ctr"/>
                <a:r>
                  <a:rPr lang="vi-VN" sz="2933" b="1">
                    <a:solidFill>
                      <a:srgbClr val="C00000"/>
                    </a:solidFill>
                    <a:latin typeface="UTM Avo" panose="02040603050506020204" pitchFamily="18"/>
                    <a:cs typeface="Arial" panose="020B0604020202020204" pitchFamily="34" charset="0"/>
                  </a:rPr>
                  <a:t>Trò chơi “Bắn tên”</a:t>
                </a:r>
                <a:endParaRPr lang="vi-VN" sz="2933" b="1" dirty="0">
                  <a:solidFill>
                    <a:srgbClr val="C00000"/>
                  </a:solidFill>
                  <a:latin typeface="UTM Avo" panose="02040603050506020204" pitchFamily="18"/>
                  <a:cs typeface="Arial" panose="020B0604020202020204" pitchFamily="34" charset="0"/>
                </a:endParaRPr>
              </a:p>
            </p:txBody>
          </p:sp>
        </p:grpSp>
        <p:pic>
          <p:nvPicPr>
            <p:cNvPr id="15" name="Picture 14" descr="A group of children sitting on a circle&#10;&#10;Description automatically generated">
              <a:extLst>
                <a:ext uri="{FF2B5EF4-FFF2-40B4-BE49-F238E27FC236}">
                  <a16:creationId xmlns:a16="http://schemas.microsoft.com/office/drawing/2014/main" id="{8C5118A2-0EDB-609C-9174-B45DE69DDD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834" t="33704" r="10354" b="2054"/>
            <a:stretch/>
          </p:blipFill>
          <p:spPr>
            <a:xfrm>
              <a:off x="1093584" y="5386630"/>
              <a:ext cx="5811895" cy="3294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258169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right)">
                                      <p:cBhvr>
                                        <p:cTn id="15" dur="500"/>
                                        <p:tgtEl>
                                          <p:spTgt spid="11">
                                            <p:txEl>
                                              <p:pRg st="0" end="0"/>
                                            </p:txEl>
                                          </p:spTgt>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wipe(right)">
                                      <p:cBhvr>
                                        <p:cTn id="19" dur="500"/>
                                        <p:tgtEl>
                                          <p:spTgt spid="11">
                                            <p:txEl>
                                              <p:pRg st="1" end="1"/>
                                            </p:txEl>
                                          </p:spTgt>
                                        </p:tgtEl>
                                      </p:cBhvr>
                                    </p:animEffect>
                                  </p:childTnLst>
                                </p:cTn>
                              </p:par>
                            </p:childTnLst>
                          </p:cTn>
                        </p:par>
                        <p:par>
                          <p:cTn id="20" fill="hold">
                            <p:stCondLst>
                              <p:cond delay="1000"/>
                            </p:stCondLst>
                            <p:childTnLst>
                              <p:par>
                                <p:cTn id="21" presetID="22" presetClass="entr" presetSubtype="2" fill="hold" grpId="0" nodeType="after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Effect transition="in" filter="wipe(right)">
                                      <p:cBhvr>
                                        <p:cTn id="23" dur="500"/>
                                        <p:tgtEl>
                                          <p:spTgt spid="11">
                                            <p:txEl>
                                              <p:pRg st="2" end="2"/>
                                            </p:txEl>
                                          </p:spTgt>
                                        </p:tgtEl>
                                      </p:cBhvr>
                                    </p:animEffect>
                                  </p:childTnLst>
                                </p:cTn>
                              </p:par>
                            </p:childTnLst>
                          </p:cTn>
                        </p:par>
                        <p:par>
                          <p:cTn id="24" fill="hold">
                            <p:stCondLst>
                              <p:cond delay="1500"/>
                            </p:stCondLst>
                            <p:childTnLst>
                              <p:par>
                                <p:cTn id="25" presetID="22" presetClass="entr" presetSubtype="2" fill="hold" grpId="0" nodeType="after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wipe(right)">
                                      <p:cBhvr>
                                        <p:cTn id="27"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EA29A0AE-DB94-F0B3-AD86-033A1B17C153}"/>
              </a:ext>
            </a:extLst>
          </p:cNvPr>
          <p:cNvPicPr>
            <a:picLocks noChangeAspect="1"/>
          </p:cNvPicPr>
          <p:nvPr/>
        </p:nvPicPr>
        <p:blipFill>
          <a:blip r:embed="rId4"/>
          <a:stretch>
            <a:fillRect/>
          </a:stretch>
        </p:blipFill>
        <p:spPr>
          <a:xfrm>
            <a:off x="4790832" y="3429000"/>
            <a:ext cx="2610336" cy="1444169"/>
          </a:xfrm>
          <a:prstGeom prst="rect">
            <a:avLst/>
          </a:prstGeom>
        </p:spPr>
      </p:pic>
    </p:spTree>
    <p:extLst>
      <p:ext uri="{BB962C8B-B14F-4D97-AF65-F5344CB8AC3E}">
        <p14:creationId xmlns:p14="http://schemas.microsoft.com/office/powerpoint/2010/main" val="38466187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val Callout 1">
            <a:extLst>
              <a:ext uri="{FF2B5EF4-FFF2-40B4-BE49-F238E27FC236}">
                <a16:creationId xmlns:a16="http://schemas.microsoft.com/office/drawing/2014/main" id="{527A1334-5D41-0498-0CAB-FDCF5D741CF3}"/>
              </a:ext>
            </a:extLst>
          </p:cNvPr>
          <p:cNvSpPr/>
          <p:nvPr/>
        </p:nvSpPr>
        <p:spPr>
          <a:xfrm>
            <a:off x="3045994" y="1558463"/>
            <a:ext cx="6525127" cy="3741073"/>
          </a:xfrm>
          <a:prstGeom prst="wedgeEllipseCallout">
            <a:avLst>
              <a:gd name="adj1" fmla="val -54167"/>
              <a:gd name="adj2" fmla="val 24515"/>
            </a:avLst>
          </a:prstGeom>
          <a:ln w="28575">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VN"/>
          </a:p>
        </p:txBody>
      </p:sp>
      <p:sp>
        <p:nvSpPr>
          <p:cNvPr id="3" name="TextBox 2">
            <a:extLst>
              <a:ext uri="{FF2B5EF4-FFF2-40B4-BE49-F238E27FC236}">
                <a16:creationId xmlns:a16="http://schemas.microsoft.com/office/drawing/2014/main" id="{C2E4E561-1B8C-F8B5-E65E-FF8538294B2E}"/>
              </a:ext>
            </a:extLst>
          </p:cNvPr>
          <p:cNvSpPr txBox="1"/>
          <p:nvPr/>
        </p:nvSpPr>
        <p:spPr>
          <a:xfrm>
            <a:off x="3045995" y="2644169"/>
            <a:ext cx="6525126" cy="1569660"/>
          </a:xfrm>
          <a:prstGeom prst="rect">
            <a:avLst/>
          </a:prstGeom>
          <a:noFill/>
        </p:spPr>
        <p:txBody>
          <a:bodyPr wrap="square">
            <a:spAutoFit/>
          </a:bodyPr>
          <a:lstStyle/>
          <a:p>
            <a:pPr algn="ctr"/>
            <a:r>
              <a:rPr lang="vi-VN" sz="2400" b="0" i="0" dirty="0">
                <a:solidFill>
                  <a:srgbClr val="000000"/>
                </a:solidFill>
                <a:effectLst/>
                <a:latin typeface="UTM Avo" panose="02040603050506020204" pitchFamily="18"/>
              </a:rPr>
              <a:t>”Tình bạn là lá, là hoa</a:t>
            </a:r>
          </a:p>
          <a:p>
            <a:pPr algn="ctr"/>
            <a:r>
              <a:rPr lang="vi-VN" sz="2400" dirty="0">
                <a:solidFill>
                  <a:srgbClr val="000000"/>
                </a:solidFill>
                <a:latin typeface="UTM Avo" panose="02040603050506020204" pitchFamily="18"/>
              </a:rPr>
              <a:t>Làm quen cùng bạn hát ca vui đời</a:t>
            </a:r>
          </a:p>
          <a:p>
            <a:pPr algn="ctr"/>
            <a:r>
              <a:rPr lang="vi-VN" sz="2400" dirty="0">
                <a:solidFill>
                  <a:srgbClr val="000000"/>
                </a:solidFill>
                <a:latin typeface="UTM Avo" panose="02040603050506020204" pitchFamily="18"/>
              </a:rPr>
              <a:t>Tình bạn trong sáng tuyệt vời</a:t>
            </a:r>
          </a:p>
          <a:p>
            <a:pPr algn="ctr"/>
            <a:r>
              <a:rPr lang="vi-VN" sz="2400" dirty="0">
                <a:solidFill>
                  <a:srgbClr val="000000"/>
                </a:solidFill>
                <a:latin typeface="UTM Avo" panose="02040603050506020204" pitchFamily="18"/>
              </a:rPr>
              <a:t>Lung linh hơn cả bầu trời đêm sao.”</a:t>
            </a:r>
            <a:endParaRPr lang="en-VN" sz="2400" dirty="0">
              <a:latin typeface="UTM Avo" panose="02040603050506020204" pitchFamily="18"/>
            </a:endParaRPr>
          </a:p>
        </p:txBody>
      </p:sp>
      <p:pic>
        <p:nvPicPr>
          <p:cNvPr id="4" name="Picture 2" descr="Hình ảnh đồ họa Giáo viên PNG, 37000+ nguồn tải về miễn phí.">
            <a:extLst>
              <a:ext uri="{FF2B5EF4-FFF2-40B4-BE49-F238E27FC236}">
                <a16:creationId xmlns:a16="http://schemas.microsoft.com/office/drawing/2014/main" id="{2350AAE0-2201-98B8-98FF-1D9A358D575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611" b="90000" l="10000" r="90000">
                        <a14:foregroundMark x1="34167" y1="8611" x2="34167" y2="8611"/>
                        <a14:foregroundMark x1="29722" y1="46111" x2="29722" y2="46111"/>
                        <a14:foregroundMark x1="43056" y1="48056" x2="43056" y2="48056"/>
                        <a14:foregroundMark x1="40833" y1="63889" x2="40833" y2="63889"/>
                        <a14:foregroundMark x1="39167" y1="61944" x2="39167" y2="61944"/>
                        <a14:foregroundMark x1="39722" y1="57222" x2="41389" y2="81389"/>
                      </a14:backgroundRemoval>
                    </a14:imgEffect>
                  </a14:imgLayer>
                </a14:imgProps>
              </a:ext>
              <a:ext uri="{28A0092B-C50C-407E-A947-70E740481C1C}">
                <a14:useLocalDpi xmlns:a14="http://schemas.microsoft.com/office/drawing/2010/main" val="0"/>
              </a:ext>
            </a:extLst>
          </a:blip>
          <a:srcRect/>
          <a:stretch>
            <a:fillRect/>
          </a:stretch>
        </p:blipFill>
        <p:spPr bwMode="auto">
          <a:xfrm>
            <a:off x="0" y="2839453"/>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8447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15">
            <a:extLst>
              <a:ext uri="{FF2B5EF4-FFF2-40B4-BE49-F238E27FC236}">
                <a16:creationId xmlns:a16="http://schemas.microsoft.com/office/drawing/2014/main" id="{FCF0ABCD-61DF-A608-CEBB-08FFF328CD07}"/>
              </a:ext>
            </a:extLst>
          </p:cNvPr>
          <p:cNvSpPr/>
          <p:nvPr/>
        </p:nvSpPr>
        <p:spPr>
          <a:xfrm>
            <a:off x="10968535" y="747949"/>
            <a:ext cx="1042452" cy="905973"/>
          </a:xfrm>
          <a:custGeom>
            <a:avLst/>
            <a:gdLst/>
            <a:ahLst/>
            <a:cxnLst/>
            <a:rect l="l" t="t" r="r" b="b"/>
            <a:pathLst>
              <a:path w="2232196" h="1880625">
                <a:moveTo>
                  <a:pt x="0" y="0"/>
                </a:moveTo>
                <a:lnTo>
                  <a:pt x="2232197" y="0"/>
                </a:lnTo>
                <a:lnTo>
                  <a:pt x="2232197" y="1880626"/>
                </a:lnTo>
                <a:lnTo>
                  <a:pt x="0" y="1880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a:latin typeface="UTM Avo" panose="02040603050506020204" pitchFamily="18"/>
              <a:cs typeface="Arial" panose="020B0604020202020204" pitchFamily="34" charset="0"/>
            </a:endParaRPr>
          </a:p>
        </p:txBody>
      </p:sp>
      <p:sp>
        <p:nvSpPr>
          <p:cNvPr id="3" name="Freeform 4">
            <a:extLst>
              <a:ext uri="{FF2B5EF4-FFF2-40B4-BE49-F238E27FC236}">
                <a16:creationId xmlns:a16="http://schemas.microsoft.com/office/drawing/2014/main" id="{5DE80F92-D224-014E-3C78-07DDD8EB396A}"/>
              </a:ext>
            </a:extLst>
          </p:cNvPr>
          <p:cNvSpPr/>
          <p:nvPr/>
        </p:nvSpPr>
        <p:spPr>
          <a:xfrm>
            <a:off x="606039" y="933728"/>
            <a:ext cx="7654443" cy="4927601"/>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chemeClr val="accent5">
              <a:lumMod val="20000"/>
              <a:lumOff val="80000"/>
            </a:schemeClr>
          </a:solidFill>
        </p:spPr>
        <p:txBody>
          <a:bodyPr/>
          <a:lstStyle/>
          <a:p>
            <a:endParaRPr lang="en-US" sz="800">
              <a:latin typeface="UTM Avo" panose="02040603050506020204" pitchFamily="18"/>
              <a:cs typeface="Arial" panose="020B0604020202020204" pitchFamily="34" charset="0"/>
            </a:endParaRPr>
          </a:p>
        </p:txBody>
      </p:sp>
      <p:sp>
        <p:nvSpPr>
          <p:cNvPr id="4" name="Oval 3">
            <a:extLst>
              <a:ext uri="{FF2B5EF4-FFF2-40B4-BE49-F238E27FC236}">
                <a16:creationId xmlns:a16="http://schemas.microsoft.com/office/drawing/2014/main" id="{672A14E2-B9A7-AB78-F334-4B6AFDFE3EB8}"/>
              </a:ext>
            </a:extLst>
          </p:cNvPr>
          <p:cNvSpPr/>
          <p:nvPr/>
        </p:nvSpPr>
        <p:spPr>
          <a:xfrm>
            <a:off x="7341738" y="1401250"/>
            <a:ext cx="4232049" cy="3992557"/>
          </a:xfrm>
          <a:prstGeom prst="ellipse">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latin typeface="UTM Avo" panose="02040603050506020204" pitchFamily="18"/>
              <a:cs typeface="Arial" panose="020B0604020202020204" pitchFamily="34" charset="0"/>
            </a:endParaRPr>
          </a:p>
        </p:txBody>
      </p:sp>
      <p:sp>
        <p:nvSpPr>
          <p:cNvPr id="5" name="TextBox 4">
            <a:extLst>
              <a:ext uri="{FF2B5EF4-FFF2-40B4-BE49-F238E27FC236}">
                <a16:creationId xmlns:a16="http://schemas.microsoft.com/office/drawing/2014/main" id="{A50B038E-A1E5-9E9A-299F-947E129F0301}"/>
              </a:ext>
            </a:extLst>
          </p:cNvPr>
          <p:cNvSpPr txBox="1"/>
          <p:nvPr/>
        </p:nvSpPr>
        <p:spPr>
          <a:xfrm>
            <a:off x="7425762" y="2531917"/>
            <a:ext cx="4063999" cy="1824923"/>
          </a:xfrm>
          <a:prstGeom prst="rect">
            <a:avLst/>
          </a:prstGeom>
          <a:noFill/>
        </p:spPr>
        <p:txBody>
          <a:bodyPr wrap="square" rtlCol="0">
            <a:spAutoFit/>
          </a:bodyPr>
          <a:lstStyle/>
          <a:p>
            <a:pPr algn="ctr">
              <a:lnSpc>
                <a:spcPct val="150000"/>
              </a:lnSpc>
            </a:pPr>
            <a:r>
              <a:rPr lang="en-US" sz="4000" b="1">
                <a:latin typeface="UTM Avo" panose="02040603050506020204" pitchFamily="18"/>
                <a:cs typeface="Arial" panose="020B0604020202020204" pitchFamily="34" charset="0"/>
              </a:rPr>
              <a:t>HƯỚNG DẪN VỀ NHÀ</a:t>
            </a:r>
            <a:endParaRPr lang="en-US" sz="4000" b="1" dirty="0">
              <a:latin typeface="UTM Avo" panose="02040603050506020204" pitchFamily="18"/>
              <a:cs typeface="Arial" panose="020B0604020202020204" pitchFamily="34" charset="0"/>
            </a:endParaRPr>
          </a:p>
        </p:txBody>
      </p:sp>
      <p:sp>
        <p:nvSpPr>
          <p:cNvPr id="6" name="TextBox 5">
            <a:extLst>
              <a:ext uri="{FF2B5EF4-FFF2-40B4-BE49-F238E27FC236}">
                <a16:creationId xmlns:a16="http://schemas.microsoft.com/office/drawing/2014/main" id="{DA0A1BF1-255B-04D5-3799-3F2F4D121A6B}"/>
              </a:ext>
            </a:extLst>
          </p:cNvPr>
          <p:cNvSpPr txBox="1"/>
          <p:nvPr/>
        </p:nvSpPr>
        <p:spPr>
          <a:xfrm>
            <a:off x="920511" y="1464193"/>
            <a:ext cx="6422798" cy="3710183"/>
          </a:xfrm>
          <a:prstGeom prst="rect">
            <a:avLst/>
          </a:prstGeom>
          <a:noFill/>
        </p:spPr>
        <p:txBody>
          <a:bodyPr wrap="square">
            <a:spAutoFit/>
          </a:bodyPr>
          <a:lstStyle/>
          <a:p>
            <a:pPr marL="381019" indent="-381019" algn="just">
              <a:lnSpc>
                <a:spcPct val="150000"/>
              </a:lnSpc>
              <a:buFont typeface="Wingdings" panose="05000000000000000000" pitchFamily="2" charset="2"/>
              <a:buChar char="§"/>
            </a:pPr>
            <a:r>
              <a:rPr lang="vi-VN" sz="2667" dirty="0">
                <a:latin typeface="UTM Avo" panose="02040603050506020204" pitchFamily="18"/>
                <a:ea typeface="Calibri" panose="020F0502020204030204" pitchFamily="34" charset="0"/>
                <a:cs typeface="Arial" panose="020B0604020202020204" pitchFamily="34" charset="0"/>
              </a:rPr>
              <a:t>Đọc lại bài học </a:t>
            </a:r>
            <a:r>
              <a:rPr lang="vi-VN" sz="2667" b="1" i="1" dirty="0">
                <a:latin typeface="UTM Avo" panose="02040603050506020204" pitchFamily="18"/>
                <a:ea typeface="Calibri" panose="020F0502020204030204" pitchFamily="34" charset="0"/>
                <a:cs typeface="Arial" panose="020B0604020202020204" pitchFamily="34" charset="0"/>
              </a:rPr>
              <a:t>Em làm quen với bạn bè.</a:t>
            </a:r>
          </a:p>
          <a:p>
            <a:pPr marL="381019" indent="-381019" algn="just">
              <a:lnSpc>
                <a:spcPct val="150000"/>
              </a:lnSpc>
              <a:buFont typeface="Wingdings" panose="05000000000000000000" pitchFamily="2" charset="2"/>
              <a:buChar char="§"/>
            </a:pPr>
            <a:r>
              <a:rPr lang="vi-VN" sz="2667" dirty="0">
                <a:latin typeface="UTM Avo" panose="02040603050506020204" pitchFamily="18"/>
                <a:ea typeface="Calibri" panose="020F0502020204030204" pitchFamily="34" charset="0"/>
                <a:cs typeface="Arial" panose="020B0604020202020204" pitchFamily="34" charset="0"/>
              </a:rPr>
              <a:t>Thực hành làm quen với bạn mới ở trường học và nơi em sống.</a:t>
            </a:r>
          </a:p>
          <a:p>
            <a:pPr marL="381019" indent="-381019" algn="just">
              <a:lnSpc>
                <a:spcPct val="150000"/>
              </a:lnSpc>
              <a:buFont typeface="Wingdings" panose="05000000000000000000" pitchFamily="2" charset="2"/>
              <a:buChar char="§"/>
            </a:pPr>
            <a:r>
              <a:rPr lang="vi-VN" sz="2667" dirty="0">
                <a:latin typeface="UTM Avo" panose="02040603050506020204" pitchFamily="18"/>
                <a:ea typeface="Calibri" panose="020F0502020204030204" pitchFamily="34" charset="0"/>
                <a:cs typeface="Arial" panose="020B0604020202020204" pitchFamily="34" charset="0"/>
              </a:rPr>
              <a:t>Đọc trước </a:t>
            </a:r>
            <a:r>
              <a:rPr lang="vi-VN" sz="2667" b="1" i="1" dirty="0">
                <a:latin typeface="UTM Avo" panose="02040603050506020204" pitchFamily="18"/>
                <a:ea typeface="Calibri" panose="020F0502020204030204" pitchFamily="34" charset="0"/>
                <a:cs typeface="Arial" panose="020B0604020202020204" pitchFamily="34" charset="0"/>
              </a:rPr>
              <a:t>Bài 10 – Em nuôi dưỡng quan hệ bạn bè</a:t>
            </a:r>
            <a:r>
              <a:rPr lang="vi-VN" sz="2667" i="1" dirty="0">
                <a:latin typeface="UTM Avo" panose="02040603050506020204" pitchFamily="18"/>
                <a:ea typeface="Calibri" panose="020F0502020204030204" pitchFamily="34" charset="0"/>
                <a:cs typeface="Arial" panose="020B0604020202020204" pitchFamily="34" charset="0"/>
              </a:rPr>
              <a:t> (SHS </a:t>
            </a:r>
            <a:r>
              <a:rPr lang="en-US" sz="2667" i="1" dirty="0">
                <a:latin typeface="UTM Avo" panose="02040603050506020204" pitchFamily="18"/>
                <a:ea typeface="Calibri" panose="020F0502020204030204" pitchFamily="34" charset="0"/>
                <a:cs typeface="Arial" panose="020B0604020202020204" pitchFamily="34" charset="0"/>
              </a:rPr>
              <a:t>– tr.47).</a:t>
            </a:r>
            <a:endParaRPr lang="vi-VN" sz="2667" i="1" dirty="0">
              <a:latin typeface="UTM Avo" panose="02040603050506020204" pitchFamily="18"/>
              <a:ea typeface="Calibri" panose="020F0502020204030204" pitchFamily="34" charset="0"/>
              <a:cs typeface="Arial" panose="020B0604020202020204" pitchFamily="34" charset="0"/>
            </a:endParaRPr>
          </a:p>
        </p:txBody>
      </p:sp>
      <p:pic>
        <p:nvPicPr>
          <p:cNvPr id="7" name="Picture 11">
            <a:extLst>
              <a:ext uri="{FF2B5EF4-FFF2-40B4-BE49-F238E27FC236}">
                <a16:creationId xmlns:a16="http://schemas.microsoft.com/office/drawing/2014/main" id="{3629B2A9-DC79-345A-468F-40B354BFB8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47407" y="1444200"/>
            <a:ext cx="3005797" cy="715926"/>
          </a:xfrm>
          <a:prstGeom prst="rect">
            <a:avLst/>
          </a:prstGeom>
        </p:spPr>
      </p:pic>
      <p:pic>
        <p:nvPicPr>
          <p:cNvPr id="8" name="Picture 7">
            <a:extLst>
              <a:ext uri="{FF2B5EF4-FFF2-40B4-BE49-F238E27FC236}">
                <a16:creationId xmlns:a16="http://schemas.microsoft.com/office/drawing/2014/main" id="{1F401CE3-3940-E10F-EF4E-24E131A4D0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341739" y="4491425"/>
            <a:ext cx="4515425" cy="2366575"/>
          </a:xfrm>
          <a:prstGeom prst="rect">
            <a:avLst/>
          </a:prstGeom>
        </p:spPr>
      </p:pic>
      <p:pic>
        <p:nvPicPr>
          <p:cNvPr id="9" name="Picture 10">
            <a:extLst>
              <a:ext uri="{FF2B5EF4-FFF2-40B4-BE49-F238E27FC236}">
                <a16:creationId xmlns:a16="http://schemas.microsoft.com/office/drawing/2014/main" id="{86F98553-BAA2-6773-2583-1189F3DB2E4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18242" y="5102430"/>
            <a:ext cx="847680" cy="928965"/>
          </a:xfrm>
          <a:prstGeom prst="rect">
            <a:avLst/>
          </a:prstGeom>
        </p:spPr>
      </p:pic>
      <p:sp>
        <p:nvSpPr>
          <p:cNvPr id="10" name="Freeform 16">
            <a:extLst>
              <a:ext uri="{FF2B5EF4-FFF2-40B4-BE49-F238E27FC236}">
                <a16:creationId xmlns:a16="http://schemas.microsoft.com/office/drawing/2014/main" id="{E357E574-6F2E-3B20-1872-935C3B3E160D}"/>
              </a:ext>
            </a:extLst>
          </p:cNvPr>
          <p:cNvSpPr/>
          <p:nvPr/>
        </p:nvSpPr>
        <p:spPr>
          <a:xfrm>
            <a:off x="411882" y="743605"/>
            <a:ext cx="660400" cy="466144"/>
          </a:xfrm>
          <a:custGeom>
            <a:avLst/>
            <a:gdLst/>
            <a:ahLst/>
            <a:cxnLst/>
            <a:rect l="l" t="t" r="r" b="b"/>
            <a:pathLst>
              <a:path w="1348396" h="1093633">
                <a:moveTo>
                  <a:pt x="0" y="0"/>
                </a:moveTo>
                <a:lnTo>
                  <a:pt x="1348396" y="0"/>
                </a:lnTo>
                <a:lnTo>
                  <a:pt x="1348396" y="1093632"/>
                </a:lnTo>
                <a:lnTo>
                  <a:pt x="0" y="1093632"/>
                </a:lnTo>
                <a:lnTo>
                  <a:pt x="0" y="0"/>
                </a:lnTo>
                <a:close/>
              </a:path>
            </a:pathLst>
          </a:custGeom>
          <a:blipFill>
            <a:blip r:embed="rId11">
              <a:extLst>
                <a:ext uri="{96DAC541-7B7A-43D3-8B79-37D633B846F1}">
                  <asvg:svgBlip xmlns:asvg="http://schemas.microsoft.com/office/drawing/2016/SVG/main" r:embed="rId12"/>
                </a:ext>
              </a:extLst>
            </a:blip>
            <a:stretch>
              <a:fillRect r="-46137"/>
            </a:stretch>
          </a:blipFill>
        </p:spPr>
        <p:txBody>
          <a:bodyPr/>
          <a:lstStyle/>
          <a:p>
            <a:endParaRPr lang="en-US" sz="800">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421258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D8207704-F8B5-965C-066A-ECF3036FA2DA}"/>
              </a:ext>
            </a:extLst>
          </p:cNvPr>
          <p:cNvPicPr>
            <a:picLocks noChangeAspect="1"/>
          </p:cNvPicPr>
          <p:nvPr/>
        </p:nvPicPr>
        <p:blipFill>
          <a:blip r:embed="rId4"/>
          <a:stretch>
            <a:fillRect/>
          </a:stretch>
        </p:blipFill>
        <p:spPr>
          <a:xfrm>
            <a:off x="4790832" y="3429000"/>
            <a:ext cx="2610336" cy="1444169"/>
          </a:xfrm>
          <a:prstGeom prst="rect">
            <a:avLst/>
          </a:prstGeom>
        </p:spPr>
      </p:pic>
    </p:spTree>
    <p:extLst>
      <p:ext uri="{BB962C8B-B14F-4D97-AF65-F5344CB8AC3E}">
        <p14:creationId xmlns:p14="http://schemas.microsoft.com/office/powerpoint/2010/main" val="132119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38E60C-74DA-C846-AD1C-8FAFB50ED289}"/>
              </a:ext>
            </a:extLst>
          </p:cNvPr>
          <p:cNvSpPr txBox="1"/>
          <p:nvPr/>
        </p:nvSpPr>
        <p:spPr>
          <a:xfrm>
            <a:off x="0" y="1473464"/>
            <a:ext cx="12192000" cy="574388"/>
          </a:xfrm>
          <a:prstGeom prst="rect">
            <a:avLst/>
          </a:prstGeom>
          <a:noFill/>
        </p:spPr>
        <p:txBody>
          <a:bodyPr wrap="square" rtlCol="0">
            <a:spAutoFit/>
          </a:bodyPr>
          <a:lstStyle/>
          <a:p>
            <a:pPr algn="ctr">
              <a:lnSpc>
                <a:spcPct val="150000"/>
              </a:lnSpc>
            </a:pPr>
            <a:r>
              <a:rPr lang="vi-VN" sz="2400" b="1" dirty="0">
                <a:latin typeface="UTM Avo" panose="02040603050506020204" pitchFamily="18"/>
                <a:ea typeface="Calibri" panose="020F0502020204030204" pitchFamily="34" charset="0"/>
                <a:cs typeface="Arial" panose="020B0604020202020204" pitchFamily="34" charset="0"/>
              </a:rPr>
              <a:t>HOẠT ĐỘNG </a:t>
            </a:r>
            <a:r>
              <a:rPr lang="en-US" sz="2400" b="1" dirty="0">
                <a:latin typeface="UTM Avo" panose="02040603050506020204" pitchFamily="18"/>
                <a:ea typeface="Calibri" panose="020F0502020204030204" pitchFamily="34" charset="0"/>
                <a:cs typeface="Arial" panose="020B0604020202020204" pitchFamily="34" charset="0"/>
              </a:rPr>
              <a:t>1</a:t>
            </a:r>
            <a:r>
              <a:rPr lang="vi-VN" sz="2400" b="1" dirty="0">
                <a:latin typeface="UTM Avo" panose="02040603050506020204" pitchFamily="18"/>
                <a:ea typeface="Calibri" panose="020F0502020204030204" pitchFamily="34" charset="0"/>
                <a:cs typeface="Arial" panose="020B0604020202020204" pitchFamily="34" charset="0"/>
              </a:rPr>
              <a:t>: KỂ CHUYỆN THEO TRANH VÀ TRẢ LỜI CÂU HỎI</a:t>
            </a:r>
          </a:p>
        </p:txBody>
      </p:sp>
      <p:sp>
        <p:nvSpPr>
          <p:cNvPr id="3" name="Speech Bubble: Rectangle with Corners Rounded 25">
            <a:extLst>
              <a:ext uri="{FF2B5EF4-FFF2-40B4-BE49-F238E27FC236}">
                <a16:creationId xmlns:a16="http://schemas.microsoft.com/office/drawing/2014/main" id="{89666909-49A3-547F-3BCB-22359A4AAF15}"/>
              </a:ext>
            </a:extLst>
          </p:cNvPr>
          <p:cNvSpPr/>
          <p:nvPr/>
        </p:nvSpPr>
        <p:spPr>
          <a:xfrm>
            <a:off x="956933" y="3795528"/>
            <a:ext cx="4826000" cy="1203431"/>
          </a:xfrm>
          <a:prstGeom prst="wedgeRoundRectCallout">
            <a:avLst>
              <a:gd name="adj1" fmla="val 56509"/>
              <a:gd name="adj2" fmla="val 35742"/>
              <a:gd name="adj3" fmla="val 16667"/>
            </a:avLst>
          </a:prstGeom>
          <a:solidFill>
            <a:schemeClr val="accent3">
              <a:lumMod val="20000"/>
              <a:lumOff val="80000"/>
            </a:schemeClr>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chemeClr val="tx1"/>
                </a:solidFill>
                <a:latin typeface="UTM Avo" panose="02040603050506020204" pitchFamily="18"/>
                <a:cs typeface="Arial" panose="020B0604020202020204" pitchFamily="34" charset="0"/>
              </a:rPr>
              <a:t>a. </a:t>
            </a:r>
            <a:r>
              <a:rPr lang="vi-VN" sz="2400">
                <a:solidFill>
                  <a:schemeClr val="tx1"/>
                </a:solidFill>
                <a:latin typeface="UTM Avo" panose="02040603050506020204" pitchFamily="18"/>
                <a:cs typeface="Arial" panose="020B0604020202020204" pitchFamily="34" charset="0"/>
              </a:rPr>
              <a:t>Hào đã chủ động thiết lập quan hệ bạn bè như thế nào</a:t>
            </a:r>
          </a:p>
        </p:txBody>
      </p:sp>
      <p:sp>
        <p:nvSpPr>
          <p:cNvPr id="4" name="Speech Bubble: Rectangle with Corners Rounded 26">
            <a:extLst>
              <a:ext uri="{FF2B5EF4-FFF2-40B4-BE49-F238E27FC236}">
                <a16:creationId xmlns:a16="http://schemas.microsoft.com/office/drawing/2014/main" id="{40FBFE6D-E33E-E3CD-CA0F-5715293DFC37}"/>
              </a:ext>
            </a:extLst>
          </p:cNvPr>
          <p:cNvSpPr/>
          <p:nvPr/>
        </p:nvSpPr>
        <p:spPr>
          <a:xfrm>
            <a:off x="956933" y="5274814"/>
            <a:ext cx="4826000" cy="1203431"/>
          </a:xfrm>
          <a:prstGeom prst="wedgeRoundRectCallout">
            <a:avLst>
              <a:gd name="adj1" fmla="val 56829"/>
              <a:gd name="adj2" fmla="val 5578"/>
              <a:gd name="adj3" fmla="val 16667"/>
            </a:avLst>
          </a:prstGeom>
          <a:solidFill>
            <a:srgbClr val="E8DDEF"/>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a:solidFill>
                  <a:schemeClr val="tx1"/>
                </a:solidFill>
                <a:latin typeface="UTM Avo" panose="02040603050506020204" pitchFamily="18"/>
                <a:cs typeface="Arial" panose="020B0604020202020204" pitchFamily="34" charset="0"/>
              </a:rPr>
              <a:t>b. </a:t>
            </a:r>
            <a:r>
              <a:rPr lang="vi-VN" sz="2400" dirty="0">
                <a:solidFill>
                  <a:schemeClr val="tx1"/>
                </a:solidFill>
                <a:latin typeface="UTM Avo" panose="02040603050506020204" pitchFamily="18"/>
                <a:cs typeface="Arial" panose="020B0604020202020204" pitchFamily="34" charset="0"/>
              </a:rPr>
              <a:t>Theo em, vì sao phải thiết lập quan hệ bạn bè?</a:t>
            </a:r>
            <a:endParaRPr lang="en-US" sz="2400" dirty="0">
              <a:solidFill>
                <a:schemeClr val="tx1"/>
              </a:solidFill>
              <a:latin typeface="UTM Avo" panose="02040603050506020204" pitchFamily="18"/>
              <a:cs typeface="Arial" panose="020B0604020202020204" pitchFamily="34" charset="0"/>
            </a:endParaRPr>
          </a:p>
        </p:txBody>
      </p:sp>
      <p:grpSp>
        <p:nvGrpSpPr>
          <p:cNvPr id="5" name="Group 4">
            <a:extLst>
              <a:ext uri="{FF2B5EF4-FFF2-40B4-BE49-F238E27FC236}">
                <a16:creationId xmlns:a16="http://schemas.microsoft.com/office/drawing/2014/main" id="{CD370001-BABD-9DBB-21B7-78D7C2E32766}"/>
              </a:ext>
            </a:extLst>
          </p:cNvPr>
          <p:cNvGrpSpPr/>
          <p:nvPr/>
        </p:nvGrpSpPr>
        <p:grpSpPr>
          <a:xfrm>
            <a:off x="1450904" y="2222813"/>
            <a:ext cx="6435147" cy="1206187"/>
            <a:chOff x="-6197583" y="628104"/>
            <a:chExt cx="18827313" cy="2571381"/>
          </a:xfrm>
        </p:grpSpPr>
        <p:sp>
          <p:nvSpPr>
            <p:cNvPr id="6" name="Arrow: Pentagon 23">
              <a:extLst>
                <a:ext uri="{FF2B5EF4-FFF2-40B4-BE49-F238E27FC236}">
                  <a16:creationId xmlns:a16="http://schemas.microsoft.com/office/drawing/2014/main" id="{96944E7E-3907-4A76-EF1E-CDC4AD914275}"/>
                </a:ext>
              </a:extLst>
            </p:cNvPr>
            <p:cNvSpPr/>
            <p:nvPr/>
          </p:nvSpPr>
          <p:spPr>
            <a:xfrm>
              <a:off x="-6197583" y="628104"/>
              <a:ext cx="18227278" cy="2571381"/>
            </a:xfrm>
            <a:prstGeom prst="homePlate">
              <a:avLst/>
            </a:prstGeom>
            <a:solidFill>
              <a:schemeClr val="accent5">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a:solidFill>
                    <a:schemeClr val="tx2">
                      <a:lumMod val="50000"/>
                    </a:schemeClr>
                  </a:solidFill>
                  <a:latin typeface="UTM Avo" panose="02040603050506020204" pitchFamily="18"/>
                  <a:cs typeface="Arial" panose="020B0604020202020204" pitchFamily="34" charset="0"/>
                </a:rPr>
                <a:t>Quan </a:t>
              </a:r>
              <a:r>
                <a:rPr lang="en-US" sz="2400" dirty="0" err="1">
                  <a:solidFill>
                    <a:schemeClr val="tx2">
                      <a:lumMod val="50000"/>
                    </a:schemeClr>
                  </a:solidFill>
                  <a:latin typeface="UTM Avo" panose="02040603050506020204" pitchFamily="18"/>
                  <a:cs typeface="Arial" panose="020B0604020202020204" pitchFamily="34" charset="0"/>
                </a:rPr>
                <a:t>sát</a:t>
              </a:r>
              <a:r>
                <a:rPr lang="en-US" sz="2400" dirty="0">
                  <a:solidFill>
                    <a:schemeClr val="tx2">
                      <a:lumMod val="50000"/>
                    </a:schemeClr>
                  </a:solidFill>
                  <a:latin typeface="UTM Avo" panose="02040603050506020204" pitchFamily="18"/>
                  <a:cs typeface="Arial" panose="020B0604020202020204" pitchFamily="34" charset="0"/>
                </a:rPr>
                <a:t> </a:t>
              </a:r>
              <a:r>
                <a:rPr lang="en-US" sz="2400" dirty="0" err="1">
                  <a:solidFill>
                    <a:schemeClr val="tx2">
                      <a:lumMod val="50000"/>
                    </a:schemeClr>
                  </a:solidFill>
                  <a:latin typeface="UTM Avo" panose="02040603050506020204" pitchFamily="18"/>
                  <a:cs typeface="Arial" panose="020B0604020202020204" pitchFamily="34" charset="0"/>
                </a:rPr>
                <a:t>tranh</a:t>
              </a:r>
              <a:r>
                <a:rPr lang="en-US" sz="2400" dirty="0">
                  <a:solidFill>
                    <a:schemeClr val="tx2">
                      <a:lumMod val="50000"/>
                    </a:schemeClr>
                  </a:solidFill>
                  <a:latin typeface="UTM Avo" panose="02040603050506020204" pitchFamily="18"/>
                  <a:cs typeface="Arial" panose="020B0604020202020204" pitchFamily="34" charset="0"/>
                </a:rPr>
                <a:t>, </a:t>
              </a:r>
              <a:r>
                <a:rPr lang="en-US" sz="2400" dirty="0" err="1">
                  <a:solidFill>
                    <a:schemeClr val="tx2">
                      <a:lumMod val="50000"/>
                    </a:schemeClr>
                  </a:solidFill>
                  <a:latin typeface="UTM Avo" panose="02040603050506020204" pitchFamily="18"/>
                  <a:cs typeface="Arial" panose="020B0604020202020204" pitchFamily="34" charset="0"/>
                </a:rPr>
                <a:t>kể</a:t>
              </a:r>
              <a:r>
                <a:rPr lang="en-US" sz="2400" dirty="0">
                  <a:solidFill>
                    <a:schemeClr val="tx2">
                      <a:lumMod val="50000"/>
                    </a:schemeClr>
                  </a:solidFill>
                  <a:latin typeface="UTM Avo" panose="02040603050506020204" pitchFamily="18"/>
                  <a:cs typeface="Arial" panose="020B0604020202020204" pitchFamily="34" charset="0"/>
                </a:rPr>
                <a:t> </a:t>
              </a:r>
              <a:r>
                <a:rPr lang="en-US" sz="2400" dirty="0" err="1">
                  <a:solidFill>
                    <a:schemeClr val="tx2">
                      <a:lumMod val="50000"/>
                    </a:schemeClr>
                  </a:solidFill>
                  <a:latin typeface="UTM Avo" panose="02040603050506020204" pitchFamily="18"/>
                  <a:cs typeface="Arial" panose="020B0604020202020204" pitchFamily="34" charset="0"/>
                </a:rPr>
                <a:t>lại</a:t>
              </a:r>
              <a:r>
                <a:rPr lang="en-US" sz="2400" dirty="0">
                  <a:solidFill>
                    <a:schemeClr val="tx2">
                      <a:lumMod val="50000"/>
                    </a:schemeClr>
                  </a:solidFill>
                  <a:latin typeface="UTM Avo" panose="02040603050506020204" pitchFamily="18"/>
                  <a:cs typeface="Arial" panose="020B0604020202020204" pitchFamily="34" charset="0"/>
                </a:rPr>
                <a:t> </a:t>
              </a:r>
              <a:r>
                <a:rPr lang="en-US" sz="2400" dirty="0" err="1">
                  <a:solidFill>
                    <a:schemeClr val="tx2">
                      <a:lumMod val="50000"/>
                    </a:schemeClr>
                  </a:solidFill>
                  <a:latin typeface="UTM Avo" panose="02040603050506020204" pitchFamily="18"/>
                  <a:cs typeface="Arial" panose="020B0604020202020204" pitchFamily="34" charset="0"/>
                </a:rPr>
                <a:t>câu</a:t>
              </a:r>
              <a:r>
                <a:rPr lang="en-US" sz="2400" dirty="0">
                  <a:solidFill>
                    <a:schemeClr val="tx2">
                      <a:lumMod val="50000"/>
                    </a:schemeClr>
                  </a:solidFill>
                  <a:latin typeface="UTM Avo" panose="02040603050506020204" pitchFamily="18"/>
                  <a:cs typeface="Arial" panose="020B0604020202020204" pitchFamily="34" charset="0"/>
                </a:rPr>
                <a:t> </a:t>
              </a:r>
              <a:r>
                <a:rPr lang="en-US" sz="2400" dirty="0" err="1">
                  <a:solidFill>
                    <a:schemeClr val="tx2">
                      <a:lumMod val="50000"/>
                    </a:schemeClr>
                  </a:solidFill>
                  <a:latin typeface="UTM Avo" panose="02040603050506020204" pitchFamily="18"/>
                  <a:cs typeface="Arial" panose="020B0604020202020204" pitchFamily="34" charset="0"/>
                </a:rPr>
                <a:t>chuyện</a:t>
              </a:r>
              <a:r>
                <a:rPr lang="en-US" sz="2400" dirty="0">
                  <a:solidFill>
                    <a:schemeClr val="tx2">
                      <a:lumMod val="50000"/>
                    </a:schemeClr>
                  </a:solidFill>
                  <a:latin typeface="UTM Avo" panose="02040603050506020204" pitchFamily="18"/>
                  <a:cs typeface="Arial" panose="020B0604020202020204" pitchFamily="34" charset="0"/>
                </a:rPr>
                <a:t> </a:t>
              </a:r>
              <a:r>
                <a:rPr lang="en-US" sz="2400" b="1" i="1" dirty="0" err="1">
                  <a:solidFill>
                    <a:schemeClr val="tx2">
                      <a:lumMod val="50000"/>
                    </a:schemeClr>
                  </a:solidFill>
                  <a:latin typeface="UTM Avo" panose="02040603050506020204" pitchFamily="18"/>
                  <a:cs typeface="Arial" panose="020B0604020202020204" pitchFamily="34" charset="0"/>
                </a:rPr>
                <a:t>Mình</a:t>
              </a:r>
              <a:r>
                <a:rPr lang="en-US" sz="2400" b="1" i="1" dirty="0">
                  <a:solidFill>
                    <a:schemeClr val="tx2">
                      <a:lumMod val="50000"/>
                    </a:schemeClr>
                  </a:solidFill>
                  <a:latin typeface="UTM Avo" panose="02040603050506020204" pitchFamily="18"/>
                  <a:cs typeface="Arial" panose="020B0604020202020204" pitchFamily="34" charset="0"/>
                </a:rPr>
                <a:t> </a:t>
              </a:r>
              <a:r>
                <a:rPr lang="en-US" sz="2400" b="1" i="1" dirty="0" err="1">
                  <a:solidFill>
                    <a:schemeClr val="tx2">
                      <a:lumMod val="50000"/>
                    </a:schemeClr>
                  </a:solidFill>
                  <a:latin typeface="UTM Avo" panose="02040603050506020204" pitchFamily="18"/>
                  <a:cs typeface="Arial" panose="020B0604020202020204" pitchFamily="34" charset="0"/>
                </a:rPr>
                <a:t>là</a:t>
              </a:r>
              <a:r>
                <a:rPr lang="en-US" sz="2400" b="1" i="1" dirty="0">
                  <a:solidFill>
                    <a:schemeClr val="tx2">
                      <a:lumMod val="50000"/>
                    </a:schemeClr>
                  </a:solidFill>
                  <a:latin typeface="UTM Avo" panose="02040603050506020204" pitchFamily="18"/>
                  <a:cs typeface="Arial" panose="020B0604020202020204" pitchFamily="34" charset="0"/>
                </a:rPr>
                <a:t> </a:t>
              </a:r>
              <a:r>
                <a:rPr lang="en-US" sz="2400" b="1" i="1" dirty="0" err="1">
                  <a:solidFill>
                    <a:schemeClr val="tx2">
                      <a:lumMod val="50000"/>
                    </a:schemeClr>
                  </a:solidFill>
                  <a:latin typeface="UTM Avo" panose="02040603050506020204" pitchFamily="18"/>
                  <a:cs typeface="Arial" panose="020B0604020202020204" pitchFamily="34" charset="0"/>
                </a:rPr>
                <a:t>bạn</a:t>
              </a:r>
              <a:r>
                <a:rPr lang="en-US" sz="2400" b="1" i="1" dirty="0">
                  <a:solidFill>
                    <a:schemeClr val="tx2">
                      <a:lumMod val="50000"/>
                    </a:schemeClr>
                  </a:solidFill>
                  <a:latin typeface="UTM Avo" panose="02040603050506020204" pitchFamily="18"/>
                  <a:cs typeface="Arial" panose="020B0604020202020204" pitchFamily="34" charset="0"/>
                </a:rPr>
                <a:t> </a:t>
              </a:r>
              <a:r>
                <a:rPr lang="en-US" sz="2400" b="1" i="1" dirty="0" err="1">
                  <a:solidFill>
                    <a:schemeClr val="tx2">
                      <a:lumMod val="50000"/>
                    </a:schemeClr>
                  </a:solidFill>
                  <a:latin typeface="UTM Avo" panose="02040603050506020204" pitchFamily="18"/>
                  <a:cs typeface="Arial" panose="020B0604020202020204" pitchFamily="34" charset="0"/>
                </a:rPr>
                <a:t>bè</a:t>
              </a:r>
              <a:r>
                <a:rPr lang="en-US" sz="2400" b="1" i="1" dirty="0">
                  <a:solidFill>
                    <a:schemeClr val="tx2">
                      <a:lumMod val="50000"/>
                    </a:schemeClr>
                  </a:solidFill>
                  <a:latin typeface="UTM Avo" panose="02040603050506020204" pitchFamily="18"/>
                  <a:cs typeface="Arial" panose="020B0604020202020204" pitchFamily="34" charset="0"/>
                </a:rPr>
                <a:t> </a:t>
              </a:r>
              <a:r>
                <a:rPr lang="en-US" sz="2400" dirty="0" err="1">
                  <a:solidFill>
                    <a:schemeClr val="tx2">
                      <a:lumMod val="50000"/>
                    </a:schemeClr>
                  </a:solidFill>
                  <a:latin typeface="UTM Avo" panose="02040603050506020204" pitchFamily="18"/>
                  <a:cs typeface="Arial" panose="020B0604020202020204" pitchFamily="34" charset="0"/>
                </a:rPr>
                <a:t>và</a:t>
              </a:r>
              <a:r>
                <a:rPr lang="en-US" sz="2400" dirty="0">
                  <a:solidFill>
                    <a:schemeClr val="tx2">
                      <a:lumMod val="50000"/>
                    </a:schemeClr>
                  </a:solidFill>
                  <a:latin typeface="UTM Avo" panose="02040603050506020204" pitchFamily="18"/>
                  <a:cs typeface="Arial" panose="020B0604020202020204" pitchFamily="34" charset="0"/>
                </a:rPr>
                <a:t> </a:t>
              </a:r>
              <a:r>
                <a:rPr lang="en-US" sz="2400" dirty="0" err="1">
                  <a:solidFill>
                    <a:schemeClr val="tx2">
                      <a:lumMod val="50000"/>
                    </a:schemeClr>
                  </a:solidFill>
                  <a:latin typeface="UTM Avo" panose="02040603050506020204" pitchFamily="18"/>
                  <a:cs typeface="Arial" panose="020B0604020202020204" pitchFamily="34" charset="0"/>
                </a:rPr>
                <a:t>trả</a:t>
              </a:r>
              <a:r>
                <a:rPr lang="en-US" sz="2400" dirty="0">
                  <a:solidFill>
                    <a:schemeClr val="tx2">
                      <a:lumMod val="50000"/>
                    </a:schemeClr>
                  </a:solidFill>
                  <a:latin typeface="UTM Avo" panose="02040603050506020204" pitchFamily="18"/>
                  <a:cs typeface="Arial" panose="020B0604020202020204" pitchFamily="34" charset="0"/>
                </a:rPr>
                <a:t> </a:t>
              </a:r>
              <a:r>
                <a:rPr lang="en-US" sz="2400" dirty="0" err="1">
                  <a:solidFill>
                    <a:schemeClr val="tx2">
                      <a:lumMod val="50000"/>
                    </a:schemeClr>
                  </a:solidFill>
                  <a:latin typeface="UTM Avo" panose="02040603050506020204" pitchFamily="18"/>
                  <a:cs typeface="Arial" panose="020B0604020202020204" pitchFamily="34" charset="0"/>
                </a:rPr>
                <a:t>lời</a:t>
              </a:r>
              <a:r>
                <a:rPr lang="en-US" sz="2400" dirty="0">
                  <a:solidFill>
                    <a:schemeClr val="tx2">
                      <a:lumMod val="50000"/>
                    </a:schemeClr>
                  </a:solidFill>
                  <a:latin typeface="UTM Avo" panose="02040603050506020204" pitchFamily="18"/>
                  <a:cs typeface="Arial" panose="020B0604020202020204" pitchFamily="34" charset="0"/>
                </a:rPr>
                <a:t> </a:t>
              </a:r>
              <a:r>
                <a:rPr lang="en-US" sz="2400" dirty="0" err="1">
                  <a:solidFill>
                    <a:schemeClr val="tx2">
                      <a:lumMod val="50000"/>
                    </a:schemeClr>
                  </a:solidFill>
                  <a:latin typeface="UTM Avo" panose="02040603050506020204" pitchFamily="18"/>
                  <a:cs typeface="Arial" panose="020B0604020202020204" pitchFamily="34" charset="0"/>
                </a:rPr>
                <a:t>câu</a:t>
              </a:r>
              <a:r>
                <a:rPr lang="en-US" sz="2400" dirty="0">
                  <a:solidFill>
                    <a:schemeClr val="tx2">
                      <a:lumMod val="50000"/>
                    </a:schemeClr>
                  </a:solidFill>
                  <a:latin typeface="UTM Avo" panose="02040603050506020204" pitchFamily="18"/>
                  <a:cs typeface="Arial" panose="020B0604020202020204" pitchFamily="34" charset="0"/>
                </a:rPr>
                <a:t> </a:t>
              </a:r>
              <a:r>
                <a:rPr lang="en-US" sz="2400" dirty="0" err="1">
                  <a:solidFill>
                    <a:schemeClr val="tx2">
                      <a:lumMod val="50000"/>
                    </a:schemeClr>
                  </a:solidFill>
                  <a:latin typeface="UTM Avo" panose="02040603050506020204" pitchFamily="18"/>
                  <a:cs typeface="Arial" panose="020B0604020202020204" pitchFamily="34" charset="0"/>
                </a:rPr>
                <a:t>hỏi</a:t>
              </a:r>
              <a:r>
                <a:rPr lang="en-US" sz="2400" dirty="0">
                  <a:solidFill>
                    <a:schemeClr val="tx2">
                      <a:lumMod val="50000"/>
                    </a:schemeClr>
                  </a:solidFill>
                  <a:latin typeface="UTM Avo" panose="02040603050506020204" pitchFamily="18"/>
                  <a:cs typeface="Arial" panose="020B0604020202020204" pitchFamily="34" charset="0"/>
                </a:rPr>
                <a:t>:</a:t>
              </a:r>
            </a:p>
          </p:txBody>
        </p:sp>
        <p:sp>
          <p:nvSpPr>
            <p:cNvPr id="7" name="Freeform 13">
              <a:extLst>
                <a:ext uri="{FF2B5EF4-FFF2-40B4-BE49-F238E27FC236}">
                  <a16:creationId xmlns:a16="http://schemas.microsoft.com/office/drawing/2014/main" id="{62C937C7-0D9D-DF9A-00D3-CB43841E627B}"/>
                </a:ext>
              </a:extLst>
            </p:cNvPr>
            <p:cNvSpPr/>
            <p:nvPr/>
          </p:nvSpPr>
          <p:spPr>
            <a:xfrm>
              <a:off x="11429657" y="1202774"/>
              <a:ext cx="1200073" cy="1147334"/>
            </a:xfrm>
            <a:custGeom>
              <a:avLst/>
              <a:gdLst/>
              <a:ahLst/>
              <a:cxnLst/>
              <a:rect l="l" t="t" r="r" b="b"/>
              <a:pathLst>
                <a:path w="1013848" h="1095079">
                  <a:moveTo>
                    <a:pt x="0" y="0"/>
                  </a:moveTo>
                  <a:lnTo>
                    <a:pt x="1013849" y="0"/>
                  </a:lnTo>
                  <a:lnTo>
                    <a:pt x="1013849" y="1095079"/>
                  </a:lnTo>
                  <a:lnTo>
                    <a:pt x="0" y="1095079"/>
                  </a:lnTo>
                  <a:lnTo>
                    <a:pt x="0" y="0"/>
                  </a:lnTo>
                  <a:close/>
                </a:path>
              </a:pathLst>
            </a:custGeom>
            <a:blipFill>
              <a:blip r:embed="rId3">
                <a:extLst>
                  <a:ext uri="{96DAC541-7B7A-43D3-8B79-37D633B846F1}">
                    <asvg:svgBlip xmlns:asvg="http://schemas.microsoft.com/office/drawing/2016/SVG/main" r:embed="rId4"/>
                  </a:ext>
                </a:extLst>
              </a:blip>
              <a:stretch>
                <a:fillRect r="-59722"/>
              </a:stretch>
            </a:blipFill>
          </p:spPr>
          <p:txBody>
            <a:bodyPr/>
            <a:lstStyle/>
            <a:p>
              <a:pPr>
                <a:lnSpc>
                  <a:spcPct val="150000"/>
                </a:lnSpc>
              </a:pPr>
              <a:endParaRPr lang="en-US" sz="2400">
                <a:latin typeface="UTM Avo" panose="02040603050506020204" pitchFamily="18"/>
              </a:endParaRPr>
            </a:p>
          </p:txBody>
        </p:sp>
      </p:grpSp>
      <p:pic>
        <p:nvPicPr>
          <p:cNvPr id="10" name="Picture 9">
            <a:extLst>
              <a:ext uri="{FF2B5EF4-FFF2-40B4-BE49-F238E27FC236}">
                <a16:creationId xmlns:a16="http://schemas.microsoft.com/office/drawing/2014/main" id="{56A76F87-F6A1-17CC-FE45-A820409119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9069" y="2599299"/>
            <a:ext cx="5053834" cy="5053834"/>
          </a:xfrm>
          <a:prstGeom prst="rect">
            <a:avLst/>
          </a:prstGeom>
        </p:spPr>
      </p:pic>
      <p:grpSp>
        <p:nvGrpSpPr>
          <p:cNvPr id="11" name="Group 10">
            <a:extLst>
              <a:ext uri="{FF2B5EF4-FFF2-40B4-BE49-F238E27FC236}">
                <a16:creationId xmlns:a16="http://schemas.microsoft.com/office/drawing/2014/main" id="{6B3FB5BD-CFE2-E531-8D63-9F402CD03B31}"/>
              </a:ext>
            </a:extLst>
          </p:cNvPr>
          <p:cNvGrpSpPr/>
          <p:nvPr/>
        </p:nvGrpSpPr>
        <p:grpSpPr>
          <a:xfrm>
            <a:off x="10688160" y="691970"/>
            <a:ext cx="1549485" cy="1355882"/>
            <a:chOff x="9985293" y="974151"/>
            <a:chExt cx="2374289" cy="1306079"/>
          </a:xfrm>
        </p:grpSpPr>
        <p:pic>
          <p:nvPicPr>
            <p:cNvPr id="12" name="Picture 2">
              <a:hlinkClick r:id="rId6"/>
              <a:extLst>
                <a:ext uri="{FF2B5EF4-FFF2-40B4-BE49-F238E27FC236}">
                  <a16:creationId xmlns:a16="http://schemas.microsoft.com/office/drawing/2014/main" id="{AE5CF49E-C890-D6AE-0E74-2E0D3BB9A17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20349" y="974151"/>
              <a:ext cx="1504178" cy="6619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3A72DC1-D5AC-CD75-B1A7-3A918604155A}"/>
                </a:ext>
              </a:extLst>
            </p:cNvPr>
            <p:cNvSpPr txBox="1"/>
            <p:nvPr/>
          </p:nvSpPr>
          <p:spPr>
            <a:xfrm>
              <a:off x="9985293" y="1716934"/>
              <a:ext cx="2374289" cy="563296"/>
            </a:xfrm>
            <a:prstGeom prst="rect">
              <a:avLst/>
            </a:prstGeom>
            <a:noFill/>
          </p:spPr>
          <p:txBody>
            <a:bodyPr wrap="square">
              <a:spAutoFit/>
            </a:bodyPr>
            <a:lstStyle/>
            <a:p>
              <a:pPr algn="ctr"/>
              <a:r>
                <a:rPr lang="en-US" sz="1600" dirty="0" err="1">
                  <a:latin typeface="UTM Avo" panose="02040603050506020204" pitchFamily="18" charset="0"/>
                  <a:cs typeface="Arial" panose="020B0604020202020204" pitchFamily="34" charset="0"/>
                </a:rPr>
                <a:t>Ấn</a:t>
              </a:r>
              <a:r>
                <a:rPr lang="en-US" sz="1600" dirty="0">
                  <a:latin typeface="UTM Avo" panose="02040603050506020204" pitchFamily="18" charset="0"/>
                  <a:cs typeface="Arial" panose="020B0604020202020204" pitchFamily="34" charset="0"/>
                </a:rPr>
                <a:t> </a:t>
              </a:r>
              <a:r>
                <a:rPr lang="en-US" sz="1600" dirty="0" err="1">
                  <a:latin typeface="UTM Avo" panose="02040603050506020204" pitchFamily="18" charset="0"/>
                  <a:cs typeface="Arial" panose="020B0604020202020204" pitchFamily="34" charset="0"/>
                </a:rPr>
                <a:t>vào</a:t>
              </a:r>
              <a:r>
                <a:rPr lang="en-US" sz="1600" dirty="0">
                  <a:latin typeface="UTM Avo" panose="02040603050506020204" pitchFamily="18" charset="0"/>
                  <a:cs typeface="Arial" panose="020B0604020202020204" pitchFamily="34" charset="0"/>
                </a:rPr>
                <a:t> </a:t>
              </a:r>
              <a:r>
                <a:rPr lang="en-US" sz="1600" dirty="0" err="1">
                  <a:latin typeface="UTM Avo" panose="02040603050506020204" pitchFamily="18" charset="0"/>
                  <a:cs typeface="Arial" panose="020B0604020202020204" pitchFamily="34" charset="0"/>
                </a:rPr>
                <a:t>để</a:t>
              </a:r>
              <a:endParaRPr lang="en-US" sz="1600" dirty="0">
                <a:latin typeface="UTM Avo" panose="02040603050506020204" pitchFamily="18" charset="0"/>
                <a:cs typeface="Arial" panose="020B0604020202020204" pitchFamily="34" charset="0"/>
              </a:endParaRPr>
            </a:p>
            <a:p>
              <a:pPr algn="ctr"/>
              <a:r>
                <a:rPr lang="vi-VN" sz="1600" b="1" dirty="0">
                  <a:latin typeface="UTM Avo" panose="02040603050506020204" pitchFamily="18" charset="0"/>
                  <a:cs typeface="Arial" panose="020B0604020202020204" pitchFamily="34" charset="0"/>
                </a:rPr>
                <a:t>xem </a:t>
              </a:r>
              <a:r>
                <a:rPr lang="en-US" sz="1600" b="1" dirty="0">
                  <a:latin typeface="UTM Avo" panose="02040603050506020204" pitchFamily="18" charset="0"/>
                  <a:cs typeface="Arial" panose="020B0604020202020204" pitchFamily="34" charset="0"/>
                </a:rPr>
                <a:t>video</a:t>
              </a:r>
              <a:endParaRPr lang="en-US" sz="1600" b="1" dirty="0">
                <a:latin typeface="UTM Avo" panose="02040603050506020204" pitchFamily="18" charset="0"/>
              </a:endParaRPr>
            </a:p>
          </p:txBody>
        </p:sp>
      </p:grpSp>
    </p:spTree>
    <p:extLst>
      <p:ext uri="{BB962C8B-B14F-4D97-AF65-F5344CB8AC3E}">
        <p14:creationId xmlns:p14="http://schemas.microsoft.com/office/powerpoint/2010/main" val="398809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right)">
                                      <p:cBhvr>
                                        <p:cTn id="17" dur="500"/>
                                        <p:tgtEl>
                                          <p:spTgt spid="3"/>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reeform 11">
            <a:extLst>
              <a:ext uri="{FF2B5EF4-FFF2-40B4-BE49-F238E27FC236}">
                <a16:creationId xmlns:a16="http://schemas.microsoft.com/office/drawing/2014/main" id="{B719F616-9D17-54AE-EF30-91190ED4490D}"/>
              </a:ext>
            </a:extLst>
          </p:cNvPr>
          <p:cNvSpPr/>
          <p:nvPr/>
        </p:nvSpPr>
        <p:spPr>
          <a:xfrm rot="-7694192">
            <a:off x="11583376" y="1674231"/>
            <a:ext cx="479713" cy="364582"/>
          </a:xfrm>
          <a:custGeom>
            <a:avLst/>
            <a:gdLst/>
            <a:ahLst/>
            <a:cxnLst/>
            <a:rect l="l" t="t" r="r" b="b"/>
            <a:pathLst>
              <a:path w="719569" h="546873">
                <a:moveTo>
                  <a:pt x="0" y="0"/>
                </a:moveTo>
                <a:lnTo>
                  <a:pt x="719569" y="0"/>
                </a:lnTo>
                <a:lnTo>
                  <a:pt x="719569" y="546873"/>
                </a:lnTo>
                <a:lnTo>
                  <a:pt x="0" y="5468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9" name="AutoShape 24">
            <a:extLst>
              <a:ext uri="{FF2B5EF4-FFF2-40B4-BE49-F238E27FC236}">
                <a16:creationId xmlns:a16="http://schemas.microsoft.com/office/drawing/2014/main" id="{F20574C0-3A78-B9B4-F248-B09E4EB7B540}"/>
              </a:ext>
            </a:extLst>
          </p:cNvPr>
          <p:cNvSpPr/>
          <p:nvPr/>
        </p:nvSpPr>
        <p:spPr>
          <a:xfrm>
            <a:off x="-1320800" y="1689899"/>
            <a:ext cx="14833600" cy="707839"/>
          </a:xfrm>
          <a:prstGeom prst="rect">
            <a:avLst/>
          </a:prstGeom>
          <a:solidFill>
            <a:srgbClr val="F79646">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sp>
        <p:nvSpPr>
          <p:cNvPr id="14" name="TextBox 13">
            <a:extLst>
              <a:ext uri="{FF2B5EF4-FFF2-40B4-BE49-F238E27FC236}">
                <a16:creationId xmlns:a16="http://schemas.microsoft.com/office/drawing/2014/main" id="{7506CAB8-8EF5-F0BF-F9C1-13C5B65AFBF8}"/>
              </a:ext>
            </a:extLst>
          </p:cNvPr>
          <p:cNvSpPr txBox="1"/>
          <p:nvPr/>
        </p:nvSpPr>
        <p:spPr>
          <a:xfrm>
            <a:off x="2203543" y="1769541"/>
            <a:ext cx="7784913" cy="523220"/>
          </a:xfrm>
          <a:prstGeom prst="rect">
            <a:avLst/>
          </a:prstGeom>
          <a:noFill/>
        </p:spPr>
        <p:txBody>
          <a:bodyPr wrap="square">
            <a:spAutoFit/>
          </a:bodyPr>
          <a:lstStyle/>
          <a:p>
            <a:pPr algn="ctr" defTabSz="609630">
              <a:spcAft>
                <a:spcPts val="667"/>
              </a:spcAft>
            </a:pPr>
            <a:r>
              <a:rPr lang="en-US" sz="2800" b="1" dirty="0">
                <a:solidFill>
                  <a:srgbClr val="C00000"/>
                </a:solidFill>
                <a:latin typeface="UTM Avo" panose="02040603050506020204" pitchFamily="18"/>
                <a:ea typeface="Calibri" panose="020F0502020204030204" pitchFamily="34" charset="0"/>
                <a:cs typeface="Arial" panose="020B0604020202020204" pitchFamily="34" charset="0"/>
              </a:rPr>
              <a:t>GỢI </a:t>
            </a:r>
            <a:r>
              <a:rPr lang="en-US" sz="2800" b="1" dirty="0" err="1">
                <a:solidFill>
                  <a:srgbClr val="C00000"/>
                </a:solidFill>
                <a:latin typeface="UTM Avo" panose="02040603050506020204" pitchFamily="18"/>
                <a:ea typeface="Calibri" panose="020F0502020204030204" pitchFamily="34" charset="0"/>
                <a:cs typeface="Arial" panose="020B0604020202020204" pitchFamily="34" charset="0"/>
              </a:rPr>
              <a:t>Ý</a:t>
            </a:r>
            <a:r>
              <a:rPr lang="en-US" sz="2800" b="1" dirty="0">
                <a:solidFill>
                  <a:srgbClr val="C00000"/>
                </a:solidFill>
                <a:latin typeface="UTM Avo" panose="02040603050506020204" pitchFamily="18"/>
                <a:ea typeface="Calibri" panose="020F0502020204030204" pitchFamily="34" charset="0"/>
                <a:cs typeface="Arial" panose="020B0604020202020204" pitchFamily="34" charset="0"/>
              </a:rPr>
              <a:t> CÂU TRẢ LỜI</a:t>
            </a:r>
            <a:endParaRPr lang="en-US" sz="2800" dirty="0">
              <a:solidFill>
                <a:srgbClr val="C00000"/>
              </a:solidFill>
              <a:latin typeface="UTM Avo" panose="02040603050506020204" pitchFamily="18"/>
              <a:ea typeface="Calibri" panose="020F050202020403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30F3CC6D-39A0-C029-4B36-9F3DB96F6F76}"/>
              </a:ext>
            </a:extLst>
          </p:cNvPr>
          <p:cNvGrpSpPr/>
          <p:nvPr/>
        </p:nvGrpSpPr>
        <p:grpSpPr>
          <a:xfrm rot="9038794">
            <a:off x="2263654" y="1516063"/>
            <a:ext cx="1443084" cy="1055510"/>
            <a:chOff x="15794001" y="8493661"/>
            <a:chExt cx="2246574" cy="1599902"/>
          </a:xfrm>
        </p:grpSpPr>
        <p:sp>
          <p:nvSpPr>
            <p:cNvPr id="16" name="Freeform 9">
              <a:extLst>
                <a:ext uri="{FF2B5EF4-FFF2-40B4-BE49-F238E27FC236}">
                  <a16:creationId xmlns:a16="http://schemas.microsoft.com/office/drawing/2014/main" id="{A5E0DFD5-A3BE-7A32-0065-0674B4866FE9}"/>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17" name="Freeform 11">
              <a:extLst>
                <a:ext uri="{FF2B5EF4-FFF2-40B4-BE49-F238E27FC236}">
                  <a16:creationId xmlns:a16="http://schemas.microsoft.com/office/drawing/2014/main" id="{F23D463F-C805-DC06-2F51-BEDCB27EB656}"/>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grpSp>
      <p:grpSp>
        <p:nvGrpSpPr>
          <p:cNvPr id="18" name="Group 17">
            <a:extLst>
              <a:ext uri="{FF2B5EF4-FFF2-40B4-BE49-F238E27FC236}">
                <a16:creationId xmlns:a16="http://schemas.microsoft.com/office/drawing/2014/main" id="{1F1ACB16-79AC-EB76-49B5-C6F7CEEE6B87}"/>
              </a:ext>
            </a:extLst>
          </p:cNvPr>
          <p:cNvGrpSpPr/>
          <p:nvPr/>
        </p:nvGrpSpPr>
        <p:grpSpPr>
          <a:xfrm rot="12526417" flipH="1">
            <a:off x="8197073" y="1477870"/>
            <a:ext cx="1502483" cy="1055510"/>
            <a:chOff x="15794001" y="8493661"/>
            <a:chExt cx="2246574" cy="1599902"/>
          </a:xfrm>
        </p:grpSpPr>
        <p:sp>
          <p:nvSpPr>
            <p:cNvPr id="19" name="Freeform 9">
              <a:extLst>
                <a:ext uri="{FF2B5EF4-FFF2-40B4-BE49-F238E27FC236}">
                  <a16:creationId xmlns:a16="http://schemas.microsoft.com/office/drawing/2014/main" id="{DA9D0F92-4D8E-F30A-8E11-968976A64DE6}"/>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sp>
          <p:nvSpPr>
            <p:cNvPr id="20" name="Freeform 11">
              <a:extLst>
                <a:ext uri="{FF2B5EF4-FFF2-40B4-BE49-F238E27FC236}">
                  <a16:creationId xmlns:a16="http://schemas.microsoft.com/office/drawing/2014/main" id="{06EF1FC8-FEF6-C177-76C2-0B2486195E0C}"/>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2800">
                <a:solidFill>
                  <a:prstClr val="black"/>
                </a:solidFill>
                <a:latin typeface="UTM Avo" panose="02040603050506020204" pitchFamily="18"/>
                <a:cs typeface="Arial" panose="020B0604020202020204" pitchFamily="34" charset="0"/>
              </a:endParaRPr>
            </a:p>
          </p:txBody>
        </p:sp>
      </p:grpSp>
      <p:sp>
        <p:nvSpPr>
          <p:cNvPr id="21" name="Freeform 18">
            <a:extLst>
              <a:ext uri="{FF2B5EF4-FFF2-40B4-BE49-F238E27FC236}">
                <a16:creationId xmlns:a16="http://schemas.microsoft.com/office/drawing/2014/main" id="{84EED5C5-8CE3-8D3D-D7BD-4E893BD77443}"/>
              </a:ext>
            </a:extLst>
          </p:cNvPr>
          <p:cNvSpPr/>
          <p:nvPr/>
        </p:nvSpPr>
        <p:spPr>
          <a:xfrm>
            <a:off x="11209018" y="6100559"/>
            <a:ext cx="1000391" cy="811379"/>
          </a:xfrm>
          <a:custGeom>
            <a:avLst/>
            <a:gdLst/>
            <a:ahLst/>
            <a:cxnLst/>
            <a:rect l="l" t="t" r="r" b="b"/>
            <a:pathLst>
              <a:path w="1500586" h="1217068">
                <a:moveTo>
                  <a:pt x="0" y="0"/>
                </a:moveTo>
                <a:lnTo>
                  <a:pt x="1500586" y="0"/>
                </a:lnTo>
                <a:lnTo>
                  <a:pt x="1500586" y="1217068"/>
                </a:lnTo>
                <a:lnTo>
                  <a:pt x="0" y="1217068"/>
                </a:lnTo>
                <a:lnTo>
                  <a:pt x="0" y="0"/>
                </a:lnTo>
                <a:close/>
              </a:path>
            </a:pathLst>
          </a:custGeom>
          <a:blipFill>
            <a:blip r:embed="rId9">
              <a:extLst>
                <a:ext uri="{96DAC541-7B7A-43D3-8B79-37D633B846F1}">
                  <asvg:svgBlip xmlns:asvg="http://schemas.microsoft.com/office/drawing/2016/SVG/main" r:embed="rId10"/>
                </a:ext>
              </a:extLst>
            </a:blip>
            <a:stretch>
              <a:fillRect r="-46137"/>
            </a:stretch>
          </a:blipFill>
        </p:spPr>
        <p:txBody>
          <a:bodyPr/>
          <a:lstStyle/>
          <a:p>
            <a:endParaRPr lang="en-US" sz="2400">
              <a:latin typeface="UTM Avo" panose="02040603050506020204" pitchFamily="18"/>
            </a:endParaRPr>
          </a:p>
        </p:txBody>
      </p:sp>
      <p:grpSp>
        <p:nvGrpSpPr>
          <p:cNvPr id="22" name="Group 21">
            <a:extLst>
              <a:ext uri="{FF2B5EF4-FFF2-40B4-BE49-F238E27FC236}">
                <a16:creationId xmlns:a16="http://schemas.microsoft.com/office/drawing/2014/main" id="{CA020D66-F6A4-DBF5-5137-6E705576B0B5}"/>
              </a:ext>
            </a:extLst>
          </p:cNvPr>
          <p:cNvGrpSpPr/>
          <p:nvPr/>
        </p:nvGrpSpPr>
        <p:grpSpPr>
          <a:xfrm>
            <a:off x="477544" y="2608957"/>
            <a:ext cx="5080000" cy="4034365"/>
            <a:chOff x="2057400" y="3054352"/>
            <a:chExt cx="7620000" cy="6051548"/>
          </a:xfrm>
        </p:grpSpPr>
        <p:sp>
          <p:nvSpPr>
            <p:cNvPr id="23" name="Freeform 3">
              <a:extLst>
                <a:ext uri="{FF2B5EF4-FFF2-40B4-BE49-F238E27FC236}">
                  <a16:creationId xmlns:a16="http://schemas.microsoft.com/office/drawing/2014/main" id="{8E622547-76B1-E64A-69FE-E33CEBB522FE}"/>
                </a:ext>
              </a:extLst>
            </p:cNvPr>
            <p:cNvSpPr/>
            <p:nvPr/>
          </p:nvSpPr>
          <p:spPr>
            <a:xfrm>
              <a:off x="2057400" y="3391160"/>
              <a:ext cx="7620000" cy="5714740"/>
            </a:xfrm>
            <a:custGeom>
              <a:avLst/>
              <a:gdLst/>
              <a:ahLst/>
              <a:cxnLst/>
              <a:rect l="l" t="t" r="r" b="b"/>
              <a:pathLst>
                <a:path w="1481163" h="1642556">
                  <a:moveTo>
                    <a:pt x="70208" y="0"/>
                  </a:moveTo>
                  <a:lnTo>
                    <a:pt x="1410955" y="0"/>
                  </a:lnTo>
                  <a:cubicBezTo>
                    <a:pt x="1429575" y="0"/>
                    <a:pt x="1447433" y="7397"/>
                    <a:pt x="1460600" y="20564"/>
                  </a:cubicBezTo>
                  <a:cubicBezTo>
                    <a:pt x="1473766" y="33730"/>
                    <a:pt x="1481163" y="51588"/>
                    <a:pt x="1481163" y="70208"/>
                  </a:cubicBezTo>
                  <a:lnTo>
                    <a:pt x="1481163" y="1572347"/>
                  </a:lnTo>
                  <a:cubicBezTo>
                    <a:pt x="1481163" y="1590968"/>
                    <a:pt x="1473766" y="1608825"/>
                    <a:pt x="1460600" y="1621992"/>
                  </a:cubicBezTo>
                  <a:cubicBezTo>
                    <a:pt x="1447433" y="1635159"/>
                    <a:pt x="1429575" y="1642556"/>
                    <a:pt x="1410955" y="1642556"/>
                  </a:cubicBezTo>
                  <a:lnTo>
                    <a:pt x="70208" y="1642556"/>
                  </a:lnTo>
                  <a:cubicBezTo>
                    <a:pt x="31433" y="1642556"/>
                    <a:pt x="0" y="1611122"/>
                    <a:pt x="0" y="1572347"/>
                  </a:cubicBezTo>
                  <a:lnTo>
                    <a:pt x="0" y="70208"/>
                  </a:lnTo>
                  <a:cubicBezTo>
                    <a:pt x="0" y="51588"/>
                    <a:pt x="7397" y="33730"/>
                    <a:pt x="20564" y="20564"/>
                  </a:cubicBezTo>
                  <a:cubicBezTo>
                    <a:pt x="33730" y="7397"/>
                    <a:pt x="51588" y="0"/>
                    <a:pt x="70208" y="0"/>
                  </a:cubicBezTo>
                  <a:close/>
                </a:path>
              </a:pathLst>
            </a:custGeom>
            <a:solidFill>
              <a:schemeClr val="accent5">
                <a:lumMod val="20000"/>
                <a:lumOff val="80000"/>
              </a:schemeClr>
            </a:solidFill>
          </p:spPr>
          <p:txBody>
            <a:bodyPr/>
            <a:lstStyle/>
            <a:p>
              <a:endParaRPr lang="en-US" sz="2400">
                <a:latin typeface="UTM Avo" panose="02040603050506020204" pitchFamily="18"/>
              </a:endParaRPr>
            </a:p>
          </p:txBody>
        </p:sp>
        <p:grpSp>
          <p:nvGrpSpPr>
            <p:cNvPr id="24" name="Group 25">
              <a:extLst>
                <a:ext uri="{FF2B5EF4-FFF2-40B4-BE49-F238E27FC236}">
                  <a16:creationId xmlns:a16="http://schemas.microsoft.com/office/drawing/2014/main" id="{E341250B-51BA-C12A-4275-2E90B4913346}"/>
                </a:ext>
              </a:extLst>
            </p:cNvPr>
            <p:cNvGrpSpPr/>
            <p:nvPr/>
          </p:nvGrpSpPr>
          <p:grpSpPr>
            <a:xfrm>
              <a:off x="4028785" y="3054352"/>
              <a:ext cx="3753428" cy="673616"/>
              <a:chOff x="0" y="0"/>
              <a:chExt cx="988557" cy="177413"/>
            </a:xfrm>
          </p:grpSpPr>
          <p:sp>
            <p:nvSpPr>
              <p:cNvPr id="26" name="Freeform 26">
                <a:extLst>
                  <a:ext uri="{FF2B5EF4-FFF2-40B4-BE49-F238E27FC236}">
                    <a16:creationId xmlns:a16="http://schemas.microsoft.com/office/drawing/2014/main" id="{C50C7DB7-144C-9644-9509-5D109779FB29}"/>
                  </a:ext>
                </a:extLst>
              </p:cNvPr>
              <p:cNvSpPr/>
              <p:nvPr/>
            </p:nvSpPr>
            <p:spPr>
              <a:xfrm>
                <a:off x="0" y="0"/>
                <a:ext cx="988557" cy="177413"/>
              </a:xfrm>
              <a:custGeom>
                <a:avLst/>
                <a:gdLst/>
                <a:ahLst/>
                <a:cxnLst/>
                <a:rect l="l" t="t" r="r" b="b"/>
                <a:pathLst>
                  <a:path w="988557" h="177413">
                    <a:moveTo>
                      <a:pt x="88707" y="0"/>
                    </a:moveTo>
                    <a:lnTo>
                      <a:pt x="899851" y="0"/>
                    </a:lnTo>
                    <a:cubicBezTo>
                      <a:pt x="948842" y="0"/>
                      <a:pt x="988557" y="39715"/>
                      <a:pt x="988557" y="88707"/>
                    </a:cubicBezTo>
                    <a:lnTo>
                      <a:pt x="988557" y="88707"/>
                    </a:lnTo>
                    <a:cubicBezTo>
                      <a:pt x="988557" y="137698"/>
                      <a:pt x="948842" y="177413"/>
                      <a:pt x="899851" y="177413"/>
                    </a:cubicBezTo>
                    <a:lnTo>
                      <a:pt x="88707" y="177413"/>
                    </a:lnTo>
                    <a:cubicBezTo>
                      <a:pt x="39715" y="177413"/>
                      <a:pt x="0" y="137698"/>
                      <a:pt x="0" y="88707"/>
                    </a:cubicBezTo>
                    <a:lnTo>
                      <a:pt x="0" y="88707"/>
                    </a:lnTo>
                    <a:cubicBezTo>
                      <a:pt x="0" y="39715"/>
                      <a:pt x="39715" y="0"/>
                      <a:pt x="88707" y="0"/>
                    </a:cubicBezTo>
                    <a:close/>
                  </a:path>
                </a:pathLst>
              </a:custGeom>
              <a:solidFill>
                <a:srgbClr val="EF9771"/>
              </a:solidFill>
            </p:spPr>
            <p:txBody>
              <a:bodyPr/>
              <a:lstStyle/>
              <a:p>
                <a:endParaRPr lang="en-US" sz="2400">
                  <a:latin typeface="UTM Avo" panose="02040603050506020204" pitchFamily="18"/>
                </a:endParaRPr>
              </a:p>
            </p:txBody>
          </p:sp>
          <p:sp>
            <p:nvSpPr>
              <p:cNvPr id="27" name="TextBox 27">
                <a:extLst>
                  <a:ext uri="{FF2B5EF4-FFF2-40B4-BE49-F238E27FC236}">
                    <a16:creationId xmlns:a16="http://schemas.microsoft.com/office/drawing/2014/main" id="{43218B10-D8D4-115D-187F-67A7335D186D}"/>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2400">
                  <a:latin typeface="UTM Avo" panose="02040603050506020204" pitchFamily="18"/>
                </a:endParaRPr>
              </a:p>
            </p:txBody>
          </p:sp>
        </p:grpSp>
        <p:sp>
          <p:nvSpPr>
            <p:cNvPr id="25" name="TextBox 24">
              <a:extLst>
                <a:ext uri="{FF2B5EF4-FFF2-40B4-BE49-F238E27FC236}">
                  <a16:creationId xmlns:a16="http://schemas.microsoft.com/office/drawing/2014/main" id="{8B251037-5FCA-E033-3AE5-C061F56E77F2}"/>
                </a:ext>
              </a:extLst>
            </p:cNvPr>
            <p:cNvSpPr txBox="1"/>
            <p:nvPr/>
          </p:nvSpPr>
          <p:spPr>
            <a:xfrm>
              <a:off x="2418743" y="3913555"/>
              <a:ext cx="6667502" cy="5006756"/>
            </a:xfrm>
            <a:prstGeom prst="rect">
              <a:avLst/>
            </a:prstGeom>
            <a:noFill/>
          </p:spPr>
          <p:txBody>
            <a:bodyPr wrap="square">
              <a:spAutoFit/>
            </a:bodyPr>
            <a:lstStyle/>
            <a:p>
              <a:pPr algn="just">
                <a:lnSpc>
                  <a:spcPct val="150000"/>
                </a:lnSpc>
              </a:pP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Câu</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a</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Hào đã chủ động làm quen bằng cách chào hỏi, tự giới thiệu về bản thân (tên gì, học lớp nào,...) và đề nghị được chơi đá bóng cùng bạn.</a:t>
              </a:r>
              <a:endParaRPr lang="en-US" sz="2400" dirty="0">
                <a:latin typeface="UTM Avo" panose="02040603050506020204" pitchFamily="18"/>
                <a:cs typeface="Arial" panose="020B0604020202020204" pitchFamily="34" charset="0"/>
              </a:endParaRPr>
            </a:p>
          </p:txBody>
        </p:sp>
      </p:grpSp>
      <p:grpSp>
        <p:nvGrpSpPr>
          <p:cNvPr id="28" name="Group 27">
            <a:extLst>
              <a:ext uri="{FF2B5EF4-FFF2-40B4-BE49-F238E27FC236}">
                <a16:creationId xmlns:a16="http://schemas.microsoft.com/office/drawing/2014/main" id="{A6A188F5-7CA0-5BBB-110C-F6F642A0CB97}"/>
              </a:ext>
            </a:extLst>
          </p:cNvPr>
          <p:cNvGrpSpPr/>
          <p:nvPr/>
        </p:nvGrpSpPr>
        <p:grpSpPr>
          <a:xfrm>
            <a:off x="6451600" y="2608957"/>
            <a:ext cx="5080000" cy="4034365"/>
            <a:chOff x="2057400" y="3054352"/>
            <a:chExt cx="7620000" cy="6051548"/>
          </a:xfrm>
        </p:grpSpPr>
        <p:sp>
          <p:nvSpPr>
            <p:cNvPr id="29" name="Freeform 3">
              <a:extLst>
                <a:ext uri="{FF2B5EF4-FFF2-40B4-BE49-F238E27FC236}">
                  <a16:creationId xmlns:a16="http://schemas.microsoft.com/office/drawing/2014/main" id="{9D36D071-745A-5CF4-D446-7D489DBEBB2C}"/>
                </a:ext>
              </a:extLst>
            </p:cNvPr>
            <p:cNvSpPr/>
            <p:nvPr/>
          </p:nvSpPr>
          <p:spPr>
            <a:xfrm>
              <a:off x="2057400" y="3391160"/>
              <a:ext cx="7620000" cy="5714740"/>
            </a:xfrm>
            <a:custGeom>
              <a:avLst/>
              <a:gdLst/>
              <a:ahLst/>
              <a:cxnLst/>
              <a:rect l="l" t="t" r="r" b="b"/>
              <a:pathLst>
                <a:path w="1481163" h="1642556">
                  <a:moveTo>
                    <a:pt x="70208" y="0"/>
                  </a:moveTo>
                  <a:lnTo>
                    <a:pt x="1410955" y="0"/>
                  </a:lnTo>
                  <a:cubicBezTo>
                    <a:pt x="1429575" y="0"/>
                    <a:pt x="1447433" y="7397"/>
                    <a:pt x="1460600" y="20564"/>
                  </a:cubicBezTo>
                  <a:cubicBezTo>
                    <a:pt x="1473766" y="33730"/>
                    <a:pt x="1481163" y="51588"/>
                    <a:pt x="1481163" y="70208"/>
                  </a:cubicBezTo>
                  <a:lnTo>
                    <a:pt x="1481163" y="1572347"/>
                  </a:lnTo>
                  <a:cubicBezTo>
                    <a:pt x="1481163" y="1590968"/>
                    <a:pt x="1473766" y="1608825"/>
                    <a:pt x="1460600" y="1621992"/>
                  </a:cubicBezTo>
                  <a:cubicBezTo>
                    <a:pt x="1447433" y="1635159"/>
                    <a:pt x="1429575" y="1642556"/>
                    <a:pt x="1410955" y="1642556"/>
                  </a:cubicBezTo>
                  <a:lnTo>
                    <a:pt x="70208" y="1642556"/>
                  </a:lnTo>
                  <a:cubicBezTo>
                    <a:pt x="31433" y="1642556"/>
                    <a:pt x="0" y="1611122"/>
                    <a:pt x="0" y="1572347"/>
                  </a:cubicBezTo>
                  <a:lnTo>
                    <a:pt x="0" y="70208"/>
                  </a:lnTo>
                  <a:cubicBezTo>
                    <a:pt x="0" y="51588"/>
                    <a:pt x="7397" y="33730"/>
                    <a:pt x="20564" y="20564"/>
                  </a:cubicBezTo>
                  <a:cubicBezTo>
                    <a:pt x="33730" y="7397"/>
                    <a:pt x="51588" y="0"/>
                    <a:pt x="70208" y="0"/>
                  </a:cubicBezTo>
                  <a:close/>
                </a:path>
              </a:pathLst>
            </a:custGeom>
            <a:solidFill>
              <a:schemeClr val="accent5">
                <a:lumMod val="20000"/>
                <a:lumOff val="80000"/>
              </a:schemeClr>
            </a:solidFill>
          </p:spPr>
          <p:txBody>
            <a:bodyPr/>
            <a:lstStyle/>
            <a:p>
              <a:endParaRPr lang="en-US" sz="2400">
                <a:latin typeface="UTM Avo" panose="02040603050506020204" pitchFamily="18"/>
              </a:endParaRPr>
            </a:p>
          </p:txBody>
        </p:sp>
        <p:grpSp>
          <p:nvGrpSpPr>
            <p:cNvPr id="30" name="Group 25">
              <a:extLst>
                <a:ext uri="{FF2B5EF4-FFF2-40B4-BE49-F238E27FC236}">
                  <a16:creationId xmlns:a16="http://schemas.microsoft.com/office/drawing/2014/main" id="{89DF4795-30F6-0C06-9B0A-B68237A5AF1D}"/>
                </a:ext>
              </a:extLst>
            </p:cNvPr>
            <p:cNvGrpSpPr/>
            <p:nvPr/>
          </p:nvGrpSpPr>
          <p:grpSpPr>
            <a:xfrm>
              <a:off x="4028785" y="3054352"/>
              <a:ext cx="3753428" cy="673616"/>
              <a:chOff x="0" y="0"/>
              <a:chExt cx="988557" cy="177413"/>
            </a:xfrm>
          </p:grpSpPr>
          <p:sp>
            <p:nvSpPr>
              <p:cNvPr id="32" name="Freeform 26">
                <a:extLst>
                  <a:ext uri="{FF2B5EF4-FFF2-40B4-BE49-F238E27FC236}">
                    <a16:creationId xmlns:a16="http://schemas.microsoft.com/office/drawing/2014/main" id="{F39B76C9-F2FF-66E1-BE3C-984B1615A139}"/>
                  </a:ext>
                </a:extLst>
              </p:cNvPr>
              <p:cNvSpPr/>
              <p:nvPr/>
            </p:nvSpPr>
            <p:spPr>
              <a:xfrm>
                <a:off x="0" y="0"/>
                <a:ext cx="988557" cy="177413"/>
              </a:xfrm>
              <a:custGeom>
                <a:avLst/>
                <a:gdLst/>
                <a:ahLst/>
                <a:cxnLst/>
                <a:rect l="l" t="t" r="r" b="b"/>
                <a:pathLst>
                  <a:path w="988557" h="177413">
                    <a:moveTo>
                      <a:pt x="88707" y="0"/>
                    </a:moveTo>
                    <a:lnTo>
                      <a:pt x="899851" y="0"/>
                    </a:lnTo>
                    <a:cubicBezTo>
                      <a:pt x="948842" y="0"/>
                      <a:pt x="988557" y="39715"/>
                      <a:pt x="988557" y="88707"/>
                    </a:cubicBezTo>
                    <a:lnTo>
                      <a:pt x="988557" y="88707"/>
                    </a:lnTo>
                    <a:cubicBezTo>
                      <a:pt x="988557" y="137698"/>
                      <a:pt x="948842" y="177413"/>
                      <a:pt x="899851" y="177413"/>
                    </a:cubicBezTo>
                    <a:lnTo>
                      <a:pt x="88707" y="177413"/>
                    </a:lnTo>
                    <a:cubicBezTo>
                      <a:pt x="39715" y="177413"/>
                      <a:pt x="0" y="137698"/>
                      <a:pt x="0" y="88707"/>
                    </a:cubicBezTo>
                    <a:lnTo>
                      <a:pt x="0" y="88707"/>
                    </a:lnTo>
                    <a:cubicBezTo>
                      <a:pt x="0" y="39715"/>
                      <a:pt x="39715" y="0"/>
                      <a:pt x="88707" y="0"/>
                    </a:cubicBezTo>
                    <a:close/>
                  </a:path>
                </a:pathLst>
              </a:custGeom>
              <a:solidFill>
                <a:srgbClr val="EF9771"/>
              </a:solidFill>
            </p:spPr>
            <p:txBody>
              <a:bodyPr/>
              <a:lstStyle/>
              <a:p>
                <a:endParaRPr lang="en-US" sz="2400">
                  <a:latin typeface="UTM Avo" panose="02040603050506020204" pitchFamily="18"/>
                </a:endParaRPr>
              </a:p>
            </p:txBody>
          </p:sp>
          <p:sp>
            <p:nvSpPr>
              <p:cNvPr id="33" name="TextBox 27">
                <a:extLst>
                  <a:ext uri="{FF2B5EF4-FFF2-40B4-BE49-F238E27FC236}">
                    <a16:creationId xmlns:a16="http://schemas.microsoft.com/office/drawing/2014/main" id="{98F6B117-6200-DB49-7FEB-889223B3EAC7}"/>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2400">
                  <a:latin typeface="UTM Avo" panose="02040603050506020204" pitchFamily="18"/>
                </a:endParaRPr>
              </a:p>
            </p:txBody>
          </p:sp>
        </p:grpSp>
        <p:sp>
          <p:nvSpPr>
            <p:cNvPr id="31" name="TextBox 30">
              <a:extLst>
                <a:ext uri="{FF2B5EF4-FFF2-40B4-BE49-F238E27FC236}">
                  <a16:creationId xmlns:a16="http://schemas.microsoft.com/office/drawing/2014/main" id="{1757B3C8-2A3A-D863-0DBF-7EF7B201D396}"/>
                </a:ext>
              </a:extLst>
            </p:cNvPr>
            <p:cNvSpPr txBox="1"/>
            <p:nvPr/>
          </p:nvSpPr>
          <p:spPr>
            <a:xfrm>
              <a:off x="2571747" y="3912036"/>
              <a:ext cx="6667502" cy="5006756"/>
            </a:xfrm>
            <a:prstGeom prst="rect">
              <a:avLst/>
            </a:prstGeom>
            <a:noFill/>
          </p:spPr>
          <p:txBody>
            <a:bodyPr wrap="square">
              <a:spAutoFit/>
            </a:bodyPr>
            <a:lstStyle/>
            <a:p>
              <a:pPr algn="just">
                <a:lnSpc>
                  <a:spcPct val="150000"/>
                </a:lnSpc>
              </a:pPr>
              <a:r>
                <a:rPr lang="en-US" sz="2400" b="1" dirty="0" err="1">
                  <a:solidFill>
                    <a:srgbClr val="000000"/>
                  </a:solidFill>
                  <a:latin typeface="UTM Avo" panose="02040603050506020204" pitchFamily="18"/>
                  <a:ea typeface="Calibri" panose="020F0502020204030204" pitchFamily="34" charset="0"/>
                  <a:cs typeface="Arial" panose="020B0604020202020204" pitchFamily="34" charset="0"/>
                </a:rPr>
                <a:t>Câu</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 b</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Thiết lập quan hệ bàn bè giúp chúng ta có thêm những người bạn mới để cùng học, cùng chơi, giúp đỡ lẫn nhau khi gặp khó khăn.</a:t>
              </a:r>
              <a:endParaRPr lang="en-US" sz="2400" dirty="0">
                <a:latin typeface="UTM Avo" panose="02040603050506020204" pitchFamily="18"/>
                <a:cs typeface="Arial" panose="020B0604020202020204" pitchFamily="34" charset="0"/>
              </a:endParaRPr>
            </a:p>
          </p:txBody>
        </p:sp>
      </p:grpSp>
      <p:pic>
        <p:nvPicPr>
          <p:cNvPr id="34" name="Picture 13">
            <a:extLst>
              <a:ext uri="{FF2B5EF4-FFF2-40B4-BE49-F238E27FC236}">
                <a16:creationId xmlns:a16="http://schemas.microsoft.com/office/drawing/2014/main" id="{17FE2B50-0153-E784-A92C-6AF46AB35C2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348824" y="5168101"/>
            <a:ext cx="1264734" cy="1683506"/>
          </a:xfrm>
          <a:prstGeom prst="rect">
            <a:avLst/>
          </a:prstGeom>
        </p:spPr>
      </p:pic>
    </p:spTree>
    <p:extLst>
      <p:ext uri="{BB962C8B-B14F-4D97-AF65-F5344CB8AC3E}">
        <p14:creationId xmlns:p14="http://schemas.microsoft.com/office/powerpoint/2010/main" val="144343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fill="hold"/>
                                        <p:tgtEl>
                                          <p:spTgt spid="28"/>
                                        </p:tgtEl>
                                        <p:attrNameLst>
                                          <p:attrName>ppt_x</p:attrName>
                                        </p:attrNameLst>
                                      </p:cBhvr>
                                      <p:tavLst>
                                        <p:tav tm="0">
                                          <p:val>
                                            <p:strVal val="#ppt_x"/>
                                          </p:val>
                                        </p:tav>
                                        <p:tav tm="100000">
                                          <p:val>
                                            <p:strVal val="#ppt_x"/>
                                          </p:val>
                                        </p:tav>
                                      </p:tavLst>
                                    </p:anim>
                                    <p:anim calcmode="lin" valueType="num">
                                      <p:cBhvr additive="base">
                                        <p:cTn id="1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38E60C-74DA-C846-AD1C-8FAFB50ED289}"/>
              </a:ext>
            </a:extLst>
          </p:cNvPr>
          <p:cNvSpPr txBox="1"/>
          <p:nvPr/>
        </p:nvSpPr>
        <p:spPr>
          <a:xfrm>
            <a:off x="0" y="1432911"/>
            <a:ext cx="12192000" cy="574388"/>
          </a:xfrm>
          <a:prstGeom prst="rect">
            <a:avLst/>
          </a:prstGeom>
          <a:noFill/>
        </p:spPr>
        <p:txBody>
          <a:bodyPr wrap="square" rtlCol="0">
            <a:spAutoFit/>
          </a:bodyPr>
          <a:lstStyle/>
          <a:p>
            <a:pPr algn="ctr">
              <a:lnSpc>
                <a:spcPct val="150000"/>
              </a:lnSpc>
            </a:pPr>
            <a:r>
              <a:rPr lang="vi-VN" sz="2400" b="1" dirty="0">
                <a:latin typeface="UTM Avo" panose="02040603050506020204" pitchFamily="18"/>
                <a:ea typeface="Calibri" panose="020F0502020204030204" pitchFamily="34" charset="0"/>
                <a:cs typeface="Arial" panose="020B0604020202020204" pitchFamily="34" charset="0"/>
              </a:rPr>
              <a:t>HOẠT ĐỘNG </a:t>
            </a:r>
            <a:r>
              <a:rPr lang="en-US" sz="2400" b="1" dirty="0">
                <a:latin typeface="UTM Avo" panose="02040603050506020204" pitchFamily="18"/>
                <a:ea typeface="Calibri" panose="020F0502020204030204" pitchFamily="34" charset="0"/>
                <a:cs typeface="Arial" panose="020B0604020202020204" pitchFamily="34" charset="0"/>
              </a:rPr>
              <a:t>2</a:t>
            </a:r>
            <a:r>
              <a:rPr lang="vi-VN" sz="2400" b="1" dirty="0">
                <a:latin typeface="UTM Avo" panose="02040603050506020204" pitchFamily="18"/>
                <a:ea typeface="Calibri" panose="020F0502020204030204" pitchFamily="34" charset="0"/>
                <a:cs typeface="Arial" panose="020B0604020202020204" pitchFamily="34" charset="0"/>
              </a:rPr>
              <a:t>: QUAN SÁT TRANH VÀ TRẢ LỜI CÂU HỎI</a:t>
            </a:r>
          </a:p>
        </p:txBody>
      </p:sp>
      <p:sp>
        <p:nvSpPr>
          <p:cNvPr id="8" name="Freeform 13">
            <a:extLst>
              <a:ext uri="{FF2B5EF4-FFF2-40B4-BE49-F238E27FC236}">
                <a16:creationId xmlns:a16="http://schemas.microsoft.com/office/drawing/2014/main" id="{118FB7CA-C286-E045-BBCF-756F51B3CCB9}"/>
              </a:ext>
            </a:extLst>
          </p:cNvPr>
          <p:cNvSpPr/>
          <p:nvPr/>
        </p:nvSpPr>
        <p:spPr>
          <a:xfrm>
            <a:off x="-14517" y="5765800"/>
            <a:ext cx="1235011" cy="1092200"/>
          </a:xfrm>
          <a:custGeom>
            <a:avLst/>
            <a:gdLst/>
            <a:ahLst/>
            <a:cxnLst/>
            <a:rect l="l" t="t" r="r" b="b"/>
            <a:pathLst>
              <a:path w="5514773" h="4298834">
                <a:moveTo>
                  <a:pt x="0" y="0"/>
                </a:moveTo>
                <a:lnTo>
                  <a:pt x="5514773" y="0"/>
                </a:lnTo>
                <a:lnTo>
                  <a:pt x="5514773" y="4298834"/>
                </a:lnTo>
                <a:lnTo>
                  <a:pt x="0" y="4298834"/>
                </a:lnTo>
                <a:lnTo>
                  <a:pt x="0" y="0"/>
                </a:lnTo>
                <a:close/>
              </a:path>
            </a:pathLst>
          </a:custGeom>
          <a:blipFill>
            <a:blip r:embed="rId3">
              <a:extLst>
                <a:ext uri="{96DAC541-7B7A-43D3-8B79-37D633B846F1}">
                  <asvg:svgBlip xmlns:asvg="http://schemas.microsoft.com/office/drawing/2016/SVG/main" r:embed="rId4"/>
                </a:ext>
              </a:extLst>
            </a:blip>
            <a:stretch>
              <a:fillRect l="-82610" t="-6852" b="-35462"/>
            </a:stretch>
          </a:blipFill>
        </p:spPr>
        <p:txBody>
          <a:bodyPr/>
          <a:lstStyle/>
          <a:p>
            <a:endParaRPr lang="en-US" sz="2400">
              <a:latin typeface="UTM Avo" panose="02040603050506020204" pitchFamily="18"/>
            </a:endParaRPr>
          </a:p>
        </p:txBody>
      </p:sp>
      <p:grpSp>
        <p:nvGrpSpPr>
          <p:cNvPr id="9" name="Group 8">
            <a:extLst>
              <a:ext uri="{FF2B5EF4-FFF2-40B4-BE49-F238E27FC236}">
                <a16:creationId xmlns:a16="http://schemas.microsoft.com/office/drawing/2014/main" id="{6ECDADB9-5A95-E820-B4FE-8233A0B086E0}"/>
              </a:ext>
            </a:extLst>
          </p:cNvPr>
          <p:cNvGrpSpPr/>
          <p:nvPr/>
        </p:nvGrpSpPr>
        <p:grpSpPr>
          <a:xfrm>
            <a:off x="7548325" y="2443095"/>
            <a:ext cx="3702319" cy="4037901"/>
            <a:chOff x="-1" y="0"/>
            <a:chExt cx="4473519" cy="4654952"/>
          </a:xfrm>
        </p:grpSpPr>
        <p:sp>
          <p:nvSpPr>
            <p:cNvPr id="14" name="Freeform 3">
              <a:extLst>
                <a:ext uri="{FF2B5EF4-FFF2-40B4-BE49-F238E27FC236}">
                  <a16:creationId xmlns:a16="http://schemas.microsoft.com/office/drawing/2014/main" id="{64CFA774-10A7-E053-71BC-A68384F0C57E}"/>
                </a:ext>
              </a:extLst>
            </p:cNvPr>
            <p:cNvSpPr/>
            <p:nvPr/>
          </p:nvSpPr>
          <p:spPr>
            <a:xfrm>
              <a:off x="-1" y="0"/>
              <a:ext cx="4473519" cy="4654952"/>
            </a:xfrm>
            <a:custGeom>
              <a:avLst/>
              <a:gdLst/>
              <a:ahLst/>
              <a:cxnLst/>
              <a:rect l="l" t="t" r="r" b="b"/>
              <a:pathLst>
                <a:path w="4473519" h="4654952">
                  <a:moveTo>
                    <a:pt x="3967080" y="4638033"/>
                  </a:moveTo>
                  <a:cubicBezTo>
                    <a:pt x="3967080" y="4638033"/>
                    <a:pt x="3730084" y="4628064"/>
                    <a:pt x="3367945" y="4641508"/>
                  </a:cubicBezTo>
                  <a:cubicBezTo>
                    <a:pt x="3005807" y="4654952"/>
                    <a:pt x="490924" y="4654952"/>
                    <a:pt x="490924" y="4654952"/>
                  </a:cubicBezTo>
                  <a:cubicBezTo>
                    <a:pt x="245502" y="4654952"/>
                    <a:pt x="32509" y="4557684"/>
                    <a:pt x="31032" y="4397570"/>
                  </a:cubicBezTo>
                  <a:cubicBezTo>
                    <a:pt x="31032" y="4397570"/>
                    <a:pt x="0" y="283704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3920532" y="0"/>
                    <a:pt x="3920532" y="0"/>
                  </a:cubicBezTo>
                  <a:cubicBezTo>
                    <a:pt x="4232432" y="0"/>
                    <a:pt x="4465861" y="101069"/>
                    <a:pt x="4458003" y="303616"/>
                  </a:cubicBezTo>
                  <a:cubicBezTo>
                    <a:pt x="4458003" y="303616"/>
                    <a:pt x="4456008" y="2638667"/>
                    <a:pt x="4464764" y="3697983"/>
                  </a:cubicBezTo>
                  <a:cubicBezTo>
                    <a:pt x="4473519" y="3991284"/>
                    <a:pt x="4426971" y="4324356"/>
                    <a:pt x="4426971" y="4324356"/>
                  </a:cubicBezTo>
                  <a:cubicBezTo>
                    <a:pt x="4424006" y="4504381"/>
                    <a:pt x="4212502" y="4638033"/>
                    <a:pt x="3967080" y="4638033"/>
                  </a:cubicBezTo>
                  <a:close/>
                </a:path>
              </a:pathLst>
            </a:custGeom>
            <a:solidFill>
              <a:schemeClr val="accent6">
                <a:lumMod val="60000"/>
                <a:lumOff val="40000"/>
              </a:schemeClr>
            </a:solidFill>
          </p:spPr>
          <p:txBody>
            <a:bodyPr/>
            <a:lstStyle/>
            <a:p>
              <a:endParaRPr lang="en-US" sz="2400">
                <a:latin typeface="UTM Avo" panose="02040603050506020204" pitchFamily="18"/>
              </a:endParaRPr>
            </a:p>
          </p:txBody>
        </p:sp>
      </p:grpSp>
      <p:grpSp>
        <p:nvGrpSpPr>
          <p:cNvPr id="15" name="Group 14">
            <a:extLst>
              <a:ext uri="{FF2B5EF4-FFF2-40B4-BE49-F238E27FC236}">
                <a16:creationId xmlns:a16="http://schemas.microsoft.com/office/drawing/2014/main" id="{90CDBF73-4B97-7753-3668-A7915661F06B}"/>
              </a:ext>
            </a:extLst>
          </p:cNvPr>
          <p:cNvGrpSpPr/>
          <p:nvPr/>
        </p:nvGrpSpPr>
        <p:grpSpPr>
          <a:xfrm>
            <a:off x="877819" y="1982244"/>
            <a:ext cx="6327831" cy="4277070"/>
            <a:chOff x="817892" y="5048569"/>
            <a:chExt cx="9491746" cy="5212340"/>
          </a:xfrm>
        </p:grpSpPr>
        <p:sp>
          <p:nvSpPr>
            <p:cNvPr id="16" name="TextBox 15">
              <a:extLst>
                <a:ext uri="{FF2B5EF4-FFF2-40B4-BE49-F238E27FC236}">
                  <a16:creationId xmlns:a16="http://schemas.microsoft.com/office/drawing/2014/main" id="{EEDE4C82-55C7-7283-AB26-0D060F193874}"/>
                </a:ext>
              </a:extLst>
            </p:cNvPr>
            <p:cNvSpPr txBox="1"/>
            <p:nvPr/>
          </p:nvSpPr>
          <p:spPr>
            <a:xfrm>
              <a:off x="1331904" y="5969735"/>
              <a:ext cx="8977734" cy="4291174"/>
            </a:xfrm>
            <a:prstGeom prst="rect">
              <a:avLst/>
            </a:prstGeom>
            <a:solidFill>
              <a:schemeClr val="accent5">
                <a:lumMod val="20000"/>
                <a:lumOff val="80000"/>
              </a:schemeClr>
            </a:solidFill>
            <a:ln>
              <a:solidFill>
                <a:schemeClr val="accent5">
                  <a:lumMod val="20000"/>
                  <a:lumOff val="80000"/>
                </a:schemeClr>
              </a:solidFill>
            </a:ln>
          </p:spPr>
          <p:txBody>
            <a:bodyPr wrap="square">
              <a:spAutoFit/>
            </a:bodyPr>
            <a:lstStyle/>
            <a:p>
              <a:pPr marL="495325" indent="-495325" algn="just">
                <a:lnSpc>
                  <a:spcPct val="150000"/>
                </a:lnSpc>
                <a:spcBef>
                  <a:spcPts val="600"/>
                </a:spcBef>
                <a:buFont typeface="+mj-lt"/>
                <a:buAutoNum type="alphaLcPeriod"/>
              </a:pPr>
              <a:r>
                <a:rPr lang="vi-VN" sz="2400" dirty="0">
                  <a:latin typeface="UTM Avo" panose="02040603050506020204" pitchFamily="18"/>
                  <a:cs typeface="Arial" panose="020B0604020202020204" pitchFamily="34" charset="0"/>
                </a:rPr>
                <a:t>Các bạn trong tranh đã dùng những cách nào để thiết lập quan hệ bạn bè?</a:t>
              </a:r>
            </a:p>
            <a:p>
              <a:pPr marL="495325" indent="-495325" algn="just">
                <a:lnSpc>
                  <a:spcPct val="150000"/>
                </a:lnSpc>
                <a:spcBef>
                  <a:spcPts val="600"/>
                </a:spcBef>
                <a:buFont typeface="+mj-lt"/>
                <a:buAutoNum type="alphaLcPeriod"/>
              </a:pPr>
              <a:r>
                <a:rPr lang="vi-VN" sz="2400" dirty="0">
                  <a:latin typeface="UTM Avo" panose="02040603050506020204" pitchFamily="18"/>
                  <a:cs typeface="Arial" panose="020B0604020202020204" pitchFamily="34" charset="0"/>
                </a:rPr>
                <a:t>Em hãy kể thêm một số cách khác để thiết lập quan hệ bạn bè.</a:t>
              </a:r>
            </a:p>
          </p:txBody>
        </p:sp>
        <p:pic>
          <p:nvPicPr>
            <p:cNvPr id="17" name="Picture 2">
              <a:extLst>
                <a:ext uri="{FF2B5EF4-FFF2-40B4-BE49-F238E27FC236}">
                  <a16:creationId xmlns:a16="http://schemas.microsoft.com/office/drawing/2014/main" id="{B825E115-BA4B-BF47-458F-EB66875690E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7892" y="5048569"/>
              <a:ext cx="1317610" cy="1215495"/>
            </a:xfrm>
            <a:prstGeom prst="rect">
              <a:avLst/>
            </a:prstGeom>
          </p:spPr>
        </p:pic>
      </p:grpSp>
      <p:pic>
        <p:nvPicPr>
          <p:cNvPr id="18" name="Picture 17">
            <a:extLst>
              <a:ext uri="{FF2B5EF4-FFF2-40B4-BE49-F238E27FC236}">
                <a16:creationId xmlns:a16="http://schemas.microsoft.com/office/drawing/2014/main" id="{2DEDBFE8-C008-9E5B-8754-FA34DEB30DFC}"/>
              </a:ext>
            </a:extLst>
          </p:cNvPr>
          <p:cNvPicPr>
            <a:picLocks noChangeAspect="1"/>
          </p:cNvPicPr>
          <p:nvPr/>
        </p:nvPicPr>
        <p:blipFill rotWithShape="1">
          <a:blip r:embed="rId7">
            <a:extLst>
              <a:ext uri="{28A0092B-C50C-407E-A947-70E740481C1C}">
                <a14:useLocalDpi xmlns:a14="http://schemas.microsoft.com/office/drawing/2010/main" val="0"/>
              </a:ext>
            </a:extLst>
          </a:blip>
          <a:srcRect b="11228"/>
          <a:stretch/>
        </p:blipFill>
        <p:spPr>
          <a:xfrm>
            <a:off x="7409885" y="3307385"/>
            <a:ext cx="4101271" cy="3173611"/>
          </a:xfrm>
          <a:prstGeom prst="rect">
            <a:avLst/>
          </a:prstGeom>
        </p:spPr>
      </p:pic>
    </p:spTree>
    <p:extLst>
      <p:ext uri="{BB962C8B-B14F-4D97-AF65-F5344CB8AC3E}">
        <p14:creationId xmlns:p14="http://schemas.microsoft.com/office/powerpoint/2010/main" val="168004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82037A-CFBE-2E6C-AF3A-9C05F3ED17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4221" y="2712722"/>
            <a:ext cx="5623558" cy="5623558"/>
          </a:xfrm>
          <a:prstGeom prst="rect">
            <a:avLst/>
          </a:prstGeom>
        </p:spPr>
      </p:pic>
      <p:pic>
        <p:nvPicPr>
          <p:cNvPr id="6" name="Picture 5">
            <a:extLst>
              <a:ext uri="{FF2B5EF4-FFF2-40B4-BE49-F238E27FC236}">
                <a16:creationId xmlns:a16="http://schemas.microsoft.com/office/drawing/2014/main" id="{160D6CB6-73A7-F5F8-5E62-F55DC44FA8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213362"/>
            <a:ext cx="5623558" cy="5623558"/>
          </a:xfrm>
          <a:prstGeom prst="rect">
            <a:avLst/>
          </a:prstGeom>
        </p:spPr>
      </p:pic>
      <p:pic>
        <p:nvPicPr>
          <p:cNvPr id="10" name="Picture 9">
            <a:extLst>
              <a:ext uri="{FF2B5EF4-FFF2-40B4-BE49-F238E27FC236}">
                <a16:creationId xmlns:a16="http://schemas.microsoft.com/office/drawing/2014/main" id="{6793587B-3E8E-ACA1-39A3-D025DE45C9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362" y="-91438"/>
            <a:ext cx="6035038" cy="6035038"/>
          </a:xfrm>
          <a:prstGeom prst="rect">
            <a:avLst/>
          </a:prstGeom>
        </p:spPr>
      </p:pic>
    </p:spTree>
    <p:extLst>
      <p:ext uri="{BB962C8B-B14F-4D97-AF65-F5344CB8AC3E}">
        <p14:creationId xmlns:p14="http://schemas.microsoft.com/office/powerpoint/2010/main" val="407592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Freeform 16">
            <a:extLst>
              <a:ext uri="{FF2B5EF4-FFF2-40B4-BE49-F238E27FC236}">
                <a16:creationId xmlns:a16="http://schemas.microsoft.com/office/drawing/2014/main" id="{2E53ED18-1ED1-F5AF-B571-9741F265822F}"/>
              </a:ext>
            </a:extLst>
          </p:cNvPr>
          <p:cNvSpPr/>
          <p:nvPr/>
        </p:nvSpPr>
        <p:spPr>
          <a:xfrm>
            <a:off x="-890144" y="5656380"/>
            <a:ext cx="660400" cy="466144"/>
          </a:xfrm>
          <a:custGeom>
            <a:avLst/>
            <a:gdLst/>
            <a:ahLst/>
            <a:cxnLst/>
            <a:rect l="l" t="t" r="r" b="b"/>
            <a:pathLst>
              <a:path w="1348396" h="1093633">
                <a:moveTo>
                  <a:pt x="0" y="0"/>
                </a:moveTo>
                <a:lnTo>
                  <a:pt x="1348396" y="0"/>
                </a:lnTo>
                <a:lnTo>
                  <a:pt x="1348396" y="1093632"/>
                </a:lnTo>
                <a:lnTo>
                  <a:pt x="0" y="1093632"/>
                </a:lnTo>
                <a:lnTo>
                  <a:pt x="0" y="0"/>
                </a:lnTo>
                <a:close/>
              </a:path>
            </a:pathLst>
          </a:custGeom>
          <a:blipFill>
            <a:blip r:embed="rId3">
              <a:extLst>
                <a:ext uri="{96DAC541-7B7A-43D3-8B79-37D633B846F1}">
                  <asvg:svgBlip xmlns:asvg="http://schemas.microsoft.com/office/drawing/2016/SVG/main" r:embed="rId4"/>
                </a:ext>
              </a:extLst>
            </a:blip>
            <a:stretch>
              <a:fillRect r="-46137"/>
            </a:stretch>
          </a:blipFill>
        </p:spPr>
        <p:txBody>
          <a:bodyPr/>
          <a:lstStyle/>
          <a:p>
            <a:endParaRPr lang="en-US" sz="2400">
              <a:latin typeface="UTM Avo" panose="02040603050506020204" pitchFamily="18"/>
            </a:endParaRPr>
          </a:p>
        </p:txBody>
      </p:sp>
      <p:sp>
        <p:nvSpPr>
          <p:cNvPr id="14" name="Line Callout 1 (Border and Accent Bar) 3">
            <a:extLst>
              <a:ext uri="{FF2B5EF4-FFF2-40B4-BE49-F238E27FC236}">
                <a16:creationId xmlns:a16="http://schemas.microsoft.com/office/drawing/2014/main" id="{31E15A38-2342-79F1-4E15-EBF9DE5946CF}"/>
              </a:ext>
            </a:extLst>
          </p:cNvPr>
          <p:cNvSpPr/>
          <p:nvPr/>
        </p:nvSpPr>
        <p:spPr>
          <a:xfrm>
            <a:off x="0" y="1537620"/>
            <a:ext cx="12191999" cy="706666"/>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2400" b="1" dirty="0">
                <a:solidFill>
                  <a:schemeClr val="tx1"/>
                </a:solidFill>
                <a:latin typeface="UTM Avo" panose="02040603050506020204" pitchFamily="18"/>
                <a:cs typeface="Arial" panose="020B0604020202020204" pitchFamily="34" charset="0"/>
              </a:rPr>
              <a:t>a. </a:t>
            </a:r>
            <a:r>
              <a:rPr lang="en-US" sz="2400" b="1" dirty="0" err="1">
                <a:solidFill>
                  <a:schemeClr val="tx1"/>
                </a:solidFill>
                <a:latin typeface="UTM Avo" panose="02040603050506020204" pitchFamily="18"/>
                <a:cs typeface="Arial" panose="020B0604020202020204" pitchFamily="34" charset="0"/>
              </a:rPr>
              <a:t>Các</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bạn</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trong</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tranh</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đã</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dùng</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những</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cách</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để</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thiết</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lập</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quan</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hệ</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bạn</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bè</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là</a:t>
            </a:r>
            <a:r>
              <a:rPr lang="en-US" sz="2400" b="1" dirty="0">
                <a:solidFill>
                  <a:schemeClr val="tx1"/>
                </a:solidFill>
                <a:latin typeface="UTM Avo" panose="02040603050506020204" pitchFamily="18"/>
                <a:cs typeface="Arial" panose="020B0604020202020204" pitchFamily="34" charset="0"/>
              </a:rPr>
              <a:t>:</a:t>
            </a:r>
          </a:p>
        </p:txBody>
      </p:sp>
      <p:sp>
        <p:nvSpPr>
          <p:cNvPr id="16" name="TextBox 15">
            <a:extLst>
              <a:ext uri="{FF2B5EF4-FFF2-40B4-BE49-F238E27FC236}">
                <a16:creationId xmlns:a16="http://schemas.microsoft.com/office/drawing/2014/main" id="{41E8FF0B-E338-C8F1-9553-7AC5C9C421D4}"/>
              </a:ext>
            </a:extLst>
          </p:cNvPr>
          <p:cNvSpPr txBox="1"/>
          <p:nvPr/>
        </p:nvSpPr>
        <p:spPr>
          <a:xfrm>
            <a:off x="465443" y="5724503"/>
            <a:ext cx="3923678" cy="950260"/>
          </a:xfrm>
          <a:prstGeom prst="rect">
            <a:avLst/>
          </a:prstGeom>
          <a:noFill/>
        </p:spPr>
        <p:txBody>
          <a:bodyPr wrap="square">
            <a:spAutoFit/>
          </a:bodyPr>
          <a:lstStyle/>
          <a:p>
            <a:pPr algn="ctr">
              <a:lnSpc>
                <a:spcPct val="150000"/>
              </a:lnSpc>
              <a:spcBef>
                <a:spcPts val="67"/>
              </a:spcBef>
              <a:spcAft>
                <a:spcPts val="67"/>
              </a:spcAft>
            </a:pPr>
            <a:r>
              <a:rPr lang="nl-NL" sz="2000" b="1" dirty="0" err="1">
                <a:solidFill>
                  <a:srgbClr val="000000"/>
                </a:solidFill>
                <a:latin typeface="UTM Avo" panose="02040603050506020204" pitchFamily="18"/>
                <a:ea typeface="Calibri" panose="020F0502020204030204" pitchFamily="34" charset="0"/>
                <a:cs typeface="Arial" panose="020B0604020202020204" pitchFamily="34" charset="0"/>
              </a:rPr>
              <a:t>Tranh</a:t>
            </a:r>
            <a:r>
              <a:rPr lang="nl-NL" sz="2000" b="1" dirty="0">
                <a:solidFill>
                  <a:srgbClr val="000000"/>
                </a:solidFill>
                <a:latin typeface="UTM Avo" panose="02040603050506020204" pitchFamily="18"/>
                <a:ea typeface="Calibri" panose="020F0502020204030204" pitchFamily="34" charset="0"/>
                <a:cs typeface="Arial" panose="020B0604020202020204" pitchFamily="34" charset="0"/>
              </a:rPr>
              <a:t> 1: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Chủ</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động</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chào</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hỏi</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và</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giúp</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đỡ</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bạn</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mới</a:t>
            </a:r>
            <a:endParaRPr lang="en-US" sz="2000" dirty="0">
              <a:latin typeface="UTM Avo" panose="02040603050506020204" pitchFamily="18"/>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97B196D-04CF-E919-16A9-9FC349208EFA}"/>
              </a:ext>
            </a:extLst>
          </p:cNvPr>
          <p:cNvSpPr txBox="1"/>
          <p:nvPr/>
        </p:nvSpPr>
        <p:spPr>
          <a:xfrm>
            <a:off x="4680184" y="5889452"/>
            <a:ext cx="4333187" cy="950260"/>
          </a:xfrm>
          <a:prstGeom prst="rect">
            <a:avLst/>
          </a:prstGeom>
          <a:solidFill>
            <a:srgbClr val="FFF9F7"/>
          </a:solidFill>
        </p:spPr>
        <p:txBody>
          <a:bodyPr wrap="square">
            <a:spAutoFit/>
          </a:bodyPr>
          <a:lstStyle/>
          <a:p>
            <a:pPr algn="ctr">
              <a:lnSpc>
                <a:spcPct val="150000"/>
              </a:lnSpc>
              <a:spcBef>
                <a:spcPts val="67"/>
              </a:spcBef>
              <a:spcAft>
                <a:spcPts val="67"/>
              </a:spcAft>
            </a:pPr>
            <a:r>
              <a:rPr lang="nl-NL" sz="2000" b="1" dirty="0" err="1">
                <a:solidFill>
                  <a:srgbClr val="000000"/>
                </a:solidFill>
                <a:latin typeface="UTM Avo" panose="02040603050506020204" pitchFamily="18"/>
                <a:ea typeface="Calibri" panose="020F0502020204030204" pitchFamily="34" charset="0"/>
                <a:cs typeface="Arial" panose="020B0604020202020204" pitchFamily="34" charset="0"/>
              </a:rPr>
              <a:t>Tranh</a:t>
            </a:r>
            <a:r>
              <a:rPr lang="nl-NL" sz="2000" b="1" dirty="0">
                <a:solidFill>
                  <a:srgbClr val="000000"/>
                </a:solidFill>
                <a:latin typeface="UTM Avo" panose="02040603050506020204" pitchFamily="18"/>
                <a:ea typeface="Calibri" panose="020F0502020204030204" pitchFamily="34" charset="0"/>
                <a:cs typeface="Arial" panose="020B0604020202020204" pitchFamily="34" charset="0"/>
              </a:rPr>
              <a:t> 2: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Chủ</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động</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chào</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và</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tự</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giới</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thiệu</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về</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bản</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thân</a:t>
            </a:r>
            <a:endParaRPr lang="en-US" sz="2000" dirty="0">
              <a:latin typeface="UTM Avo" panose="02040603050506020204" pitchFamily="18"/>
              <a:ea typeface="Calibri" panose="020F050202020403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3DE57EF7-146A-1B2B-6ACB-6FC2D49A66CB}"/>
              </a:ext>
            </a:extLst>
          </p:cNvPr>
          <p:cNvPicPr>
            <a:picLocks noChangeAspect="1"/>
          </p:cNvPicPr>
          <p:nvPr/>
        </p:nvPicPr>
        <p:blipFill rotWithShape="1">
          <a:blip r:embed="rId5">
            <a:extLst>
              <a:ext uri="{28A0092B-C50C-407E-A947-70E740481C1C}">
                <a14:useLocalDpi xmlns:a14="http://schemas.microsoft.com/office/drawing/2010/main" val="0"/>
              </a:ext>
            </a:extLst>
          </a:blip>
          <a:srcRect t="28270" b="27148"/>
          <a:stretch/>
        </p:blipFill>
        <p:spPr>
          <a:xfrm>
            <a:off x="334813" y="2278250"/>
            <a:ext cx="8678558" cy="3869131"/>
          </a:xfrm>
          <a:prstGeom prst="rect">
            <a:avLst/>
          </a:prstGeom>
        </p:spPr>
      </p:pic>
    </p:spTree>
    <p:extLst>
      <p:ext uri="{BB962C8B-B14F-4D97-AF65-F5344CB8AC3E}">
        <p14:creationId xmlns:p14="http://schemas.microsoft.com/office/powerpoint/2010/main" val="316559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out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docProps/app.xml><?xml version="1.0" encoding="utf-8"?>
<Properties xmlns="http://schemas.openxmlformats.org/officeDocument/2006/extended-properties" xmlns:vt="http://schemas.openxmlformats.org/officeDocument/2006/docPropsVTypes">
  <Template>Template_Dao duc 4</Template>
  <TotalTime>630</TotalTime>
  <Words>1264</Words>
  <Application>Microsoft Office PowerPoint</Application>
  <PresentationFormat>Widescreen</PresentationFormat>
  <Paragraphs>103</Paragraphs>
  <Slides>33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UTM Avo</vt:lpstr>
      <vt:lpstr>Calibri</vt:lpstr>
      <vt:lpstr>Wingdings</vt:lpstr>
      <vt:lpstr>Arial</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Nguyễn</dc:creator>
  <cp:lastModifiedBy>Vũ Trọng Đông</cp:lastModifiedBy>
  <cp:revision>10</cp:revision>
  <dcterms:created xsi:type="dcterms:W3CDTF">2023-10-17T08:44:51Z</dcterms:created>
  <dcterms:modified xsi:type="dcterms:W3CDTF">2024-01-25T01:18:12Z</dcterms:modified>
</cp:coreProperties>
</file>