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Lst>
  <p:notesMasterIdLst>
    <p:notesMasterId r:id="rId26"/>
  </p:notesMasterIdLst>
  <p:sldIdLst>
    <p:sldId id="338" r:id="rId4"/>
    <p:sldId id="353" r:id="rId5"/>
    <p:sldId id="340" r:id="rId6"/>
    <p:sldId id="354" r:id="rId7"/>
    <p:sldId id="286" r:id="rId8"/>
    <p:sldId id="258" r:id="rId9"/>
    <p:sldId id="261" r:id="rId10"/>
    <p:sldId id="341" r:id="rId11"/>
    <p:sldId id="343" r:id="rId12"/>
    <p:sldId id="344" r:id="rId13"/>
    <p:sldId id="346" r:id="rId14"/>
    <p:sldId id="348" r:id="rId15"/>
    <p:sldId id="350" r:id="rId16"/>
    <p:sldId id="355" r:id="rId17"/>
    <p:sldId id="356" r:id="rId18"/>
    <p:sldId id="357" r:id="rId19"/>
    <p:sldId id="358" r:id="rId20"/>
    <p:sldId id="351" r:id="rId21"/>
    <p:sldId id="359" r:id="rId22"/>
    <p:sldId id="360" r:id="rId23"/>
    <p:sldId id="361"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4" d="100"/>
          <a:sy n="64" d="100"/>
        </p:scale>
        <p:origin x="-108" y="11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C0B4F-C477-4E16-ABA0-C8BE841DD52E}"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9D5FB-0500-4C6C-B62E-4C375408F69E}" type="slidenum">
              <a:rPr lang="en-US" smtClean="0"/>
              <a:t>‹#›</a:t>
            </a:fld>
            <a:endParaRPr lang="en-US"/>
          </a:p>
        </p:txBody>
      </p:sp>
    </p:spTree>
    <p:extLst>
      <p:ext uri="{BB962C8B-B14F-4D97-AF65-F5344CB8AC3E}">
        <p14:creationId xmlns:p14="http://schemas.microsoft.com/office/powerpoint/2010/main" val="207833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Trong cuộc sống của chúng ta ai cũng có bạn bè. Bạn bè đóng một vai trò quan trọng. Các em cùng học tập, vui chơi, cùng chia sẻ những niềm vui, nỗi buồn cùng với bạn của mình. Chính những điều đó tạo nên một tình bạn đẹp. Nhưng làm thế nào để nuôi dưỡng quan hệ bạn bè đó được bền lâu? Cô và các em cùng tìm hiểu qua bài hôm nay:</a:t>
            </a:r>
            <a:r>
              <a:rPr lang="nl-NL" sz="1800" dirty="0">
                <a:effectLst/>
                <a:latin typeface="Times New Roman" panose="02020603050405020304" pitchFamily="18" charset="0"/>
                <a:ea typeface="Times New Roman" panose="02020603050405020304" pitchFamily="18" charset="0"/>
              </a:rPr>
              <a:t> </a:t>
            </a:r>
            <a:r>
              <a:rPr lang="nl-NL" sz="1800" b="1" i="1" dirty="0">
                <a:effectLst/>
                <a:latin typeface="Times New Roman" panose="02020603050405020304" pitchFamily="18" charset="0"/>
                <a:ea typeface="Times New Roman" panose="02020603050405020304" pitchFamily="18" charset="0"/>
              </a:rPr>
              <a:t>Bài 10. Em nuôi dưỡng quan hệ bạn bè( Tiết 1)</a:t>
            </a:r>
            <a:endParaRPr lang="en-US" dirty="0"/>
          </a:p>
        </p:txBody>
      </p:sp>
      <p:sp>
        <p:nvSpPr>
          <p:cNvPr id="4" name="Slide Number Placeholder 3"/>
          <p:cNvSpPr>
            <a:spLocks noGrp="1"/>
          </p:cNvSpPr>
          <p:nvPr>
            <p:ph type="sldNum" sz="quarter" idx="5"/>
          </p:nvPr>
        </p:nvSpPr>
        <p:spPr/>
        <p:txBody>
          <a:bodyPr/>
          <a:lstStyle/>
          <a:p>
            <a:fld id="{07A9D5FB-0500-4C6C-B62E-4C375408F69E}" type="slidenum">
              <a:rPr lang="en-US" smtClean="0"/>
              <a:t>5</a:t>
            </a:fld>
            <a:endParaRPr lang="en-US"/>
          </a:p>
        </p:txBody>
      </p:sp>
    </p:spTree>
    <p:extLst>
      <p:ext uri="{BB962C8B-B14F-4D97-AF65-F5344CB8AC3E}">
        <p14:creationId xmlns:p14="http://schemas.microsoft.com/office/powerpoint/2010/main" val="3072171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10918572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91929315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86339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290555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7583277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761894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9203428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50768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83009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413187126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756017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68425526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117234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1000704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43104571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2025/2/26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99269520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xmlns="" id="{8A14F629-AF6F-6B69-EC49-6B8C4524FE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xmlns="" id="{A04CAFBC-1EEC-6DC9-3541-8CA19170AE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087312768"/>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xmlns="" id="{56581A50-E75E-1C9C-D079-7D883726A6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50323187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6448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xmlns=""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b. Theo em, tình bạn đẹp sẽ mang lại ý nghĩa gì đối với mỗi người?</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xmlns=""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a:t>
            </a: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ình bạn đẹp sẽ mang lại ý nghĩa đối với mỗi người: Làm cho những người bạn trở nên vui vẻ hơn, có cuộc sống tốt đẹp hơn. </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xmlns=""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xmlns=""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xmlns=""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xmlns=""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xmlns=""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xmlns=""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xmlns=""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xmlns=""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xmlns=""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xmlns=""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xmlns=""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xmlns=""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xmlns=""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xmlns=""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xmlns=""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xmlns=""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xmlns=""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xmlns=""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xmlns=""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xmlns=""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xmlns=""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xmlns=""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xmlns=""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xmlns=""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xmlns=""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xmlns=""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xmlns=""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xmlns=""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xmlns=""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xmlns=""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xmlns=""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xmlns=""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xmlns=""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xmlns=""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xmlns=""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xmlns=""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xmlns=""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xmlns=""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xmlns=""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xmlns=""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xmlns=""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xmlns=""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xmlns=""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xmlns=""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xmlns=""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xmlns=""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xmlns=""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xmlns=""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xmlns=""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xmlns=""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xmlns=""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xmlns=""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xmlns=""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xmlns=""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xmlns=""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xmlns=""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xmlns=""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xmlns=""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xmlns=""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xmlns=""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xmlns="" id="{F11CD9E9-FF16-B4EA-57DD-FB33FA357527}"/>
              </a:ext>
            </a:extLst>
          </p:cNvPr>
          <p:cNvSpPr txBox="1"/>
          <p:nvPr/>
        </p:nvSpPr>
        <p:spPr>
          <a:xfrm>
            <a:off x="1579880" y="2446020"/>
            <a:ext cx="9172575" cy="2123658"/>
          </a:xfrm>
          <a:prstGeom prst="rect">
            <a:avLst/>
          </a:prstGeom>
          <a:noFill/>
        </p:spPr>
        <p:txBody>
          <a:bodyPr wrap="square" rtlCol="0">
            <a:spAutoFit/>
          </a:bodyPr>
          <a:lstStyle/>
          <a:p>
            <a:pPr lvl="0" algn="just"/>
            <a:r>
              <a:rPr lang="vi-VN" sz="4400" b="1" dirty="0">
                <a:solidFill>
                  <a:srgbClr val="FF0000"/>
                </a:solidFill>
                <a:latin typeface="Calibri" panose="020F0502020204030204" pitchFamily="34" charset="0"/>
                <a:cs typeface="Calibri" panose="020F0502020204030204" pitchFamily="34" charset="0"/>
              </a:rPr>
              <a:t>Khi đã là bạn bè, chúng ta cần Bạn bè cần phải đoàn kết, giúp đỡ nhau những lúc khó khăn, hoạn nạn.</a:t>
            </a:r>
          </a:p>
        </p:txBody>
      </p:sp>
      <p:pic>
        <p:nvPicPr>
          <p:cNvPr id="65" name="Picture 64">
            <a:extLst>
              <a:ext uri="{FF2B5EF4-FFF2-40B4-BE49-F238E27FC236}">
                <a16:creationId xmlns:a16="http://schemas.microsoft.com/office/drawing/2014/main" xmlns="" id="{73D1542E-77A3-8160-92F6-385E5D01507A}"/>
              </a:ext>
            </a:extLst>
          </p:cNvPr>
          <p:cNvPicPr>
            <a:picLocks noChangeAspect="1"/>
          </p:cNvPicPr>
          <p:nvPr/>
        </p:nvPicPr>
        <p:blipFill>
          <a:blip r:embed="rId10"/>
          <a:stretch>
            <a:fillRect/>
          </a:stretch>
        </p:blipFill>
        <p:spPr>
          <a:xfrm>
            <a:off x="4671321" y="160572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2FDA14E-8DFC-9042-AC89-1100860BC24F}"/>
              </a:ext>
            </a:extLst>
          </p:cNvPr>
          <p:cNvSpPr txBox="1"/>
          <p:nvPr/>
        </p:nvSpPr>
        <p:spPr>
          <a:xfrm>
            <a:off x="1253447" y="595901"/>
            <a:ext cx="92570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tranh</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1B56E0BD-753D-8796-A828-2CBC7997035E}"/>
              </a:ext>
            </a:extLst>
          </p:cNvPr>
          <p:cNvPicPr>
            <a:picLocks noChangeAspect="1"/>
          </p:cNvPicPr>
          <p:nvPr/>
        </p:nvPicPr>
        <p:blipFill>
          <a:blip r:embed="rId2"/>
          <a:stretch>
            <a:fillRect/>
          </a:stretch>
        </p:blipFill>
        <p:spPr>
          <a:xfrm>
            <a:off x="1760537" y="1379220"/>
            <a:ext cx="5724525" cy="2209800"/>
          </a:xfrm>
          <a:prstGeom prst="rect">
            <a:avLst/>
          </a:prstGeom>
        </p:spPr>
      </p:pic>
      <p:pic>
        <p:nvPicPr>
          <p:cNvPr id="7" name="Picture 6">
            <a:extLst>
              <a:ext uri="{FF2B5EF4-FFF2-40B4-BE49-F238E27FC236}">
                <a16:creationId xmlns:a16="http://schemas.microsoft.com/office/drawing/2014/main" xmlns="" id="{E3AD0516-CA57-0770-6659-67605C69A192}"/>
              </a:ext>
            </a:extLst>
          </p:cNvPr>
          <p:cNvPicPr>
            <a:picLocks noChangeAspect="1"/>
          </p:cNvPicPr>
          <p:nvPr/>
        </p:nvPicPr>
        <p:blipFill>
          <a:blip r:embed="rId3"/>
          <a:stretch>
            <a:fillRect/>
          </a:stretch>
        </p:blipFill>
        <p:spPr>
          <a:xfrm>
            <a:off x="7592060" y="1419860"/>
            <a:ext cx="2819400" cy="2209800"/>
          </a:xfrm>
          <a:prstGeom prst="rect">
            <a:avLst/>
          </a:prstGeom>
        </p:spPr>
      </p:pic>
      <p:pic>
        <p:nvPicPr>
          <p:cNvPr id="9" name="Picture 8">
            <a:extLst>
              <a:ext uri="{FF2B5EF4-FFF2-40B4-BE49-F238E27FC236}">
                <a16:creationId xmlns:a16="http://schemas.microsoft.com/office/drawing/2014/main" xmlns="" id="{4C386AB9-68C1-4D7B-4153-BDD1C5603AC1}"/>
              </a:ext>
            </a:extLst>
          </p:cNvPr>
          <p:cNvPicPr>
            <a:picLocks noChangeAspect="1"/>
          </p:cNvPicPr>
          <p:nvPr/>
        </p:nvPicPr>
        <p:blipFill>
          <a:blip r:embed="rId4"/>
          <a:stretch>
            <a:fillRect/>
          </a:stretch>
        </p:blipFill>
        <p:spPr>
          <a:xfrm>
            <a:off x="1905952" y="3860482"/>
            <a:ext cx="2771775" cy="2124075"/>
          </a:xfrm>
          <a:prstGeom prst="rect">
            <a:avLst/>
          </a:prstGeom>
        </p:spPr>
      </p:pic>
      <p:pic>
        <p:nvPicPr>
          <p:cNvPr id="11" name="Picture 10">
            <a:extLst>
              <a:ext uri="{FF2B5EF4-FFF2-40B4-BE49-F238E27FC236}">
                <a16:creationId xmlns:a16="http://schemas.microsoft.com/office/drawing/2014/main" xmlns="" id="{93FF5C59-3183-60BC-FC72-43C7A6A05710}"/>
              </a:ext>
            </a:extLst>
          </p:cNvPr>
          <p:cNvPicPr>
            <a:picLocks noChangeAspect="1"/>
          </p:cNvPicPr>
          <p:nvPr/>
        </p:nvPicPr>
        <p:blipFill>
          <a:blip r:embed="rId5"/>
          <a:stretch>
            <a:fillRect/>
          </a:stretch>
        </p:blipFill>
        <p:spPr>
          <a:xfrm>
            <a:off x="4848542" y="3754437"/>
            <a:ext cx="5705475" cy="2295525"/>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4BC3C90-FEB5-94C6-5E03-2DD96B709306}"/>
              </a:ext>
            </a:extLst>
          </p:cNvPr>
          <p:cNvSpPr/>
          <p:nvPr/>
        </p:nvSpPr>
        <p:spPr>
          <a:xfrm>
            <a:off x="1253218" y="86029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a. Tranh nào thể hiện việc làm nhằm duy trì mối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xmlns=""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660400" y="3670655"/>
            <a:ext cx="3984181" cy="3187345"/>
          </a:xfrm>
          <a:prstGeom prst="rect">
            <a:avLst/>
          </a:prstGeom>
        </p:spPr>
      </p:pic>
      <p:pic>
        <p:nvPicPr>
          <p:cNvPr id="5" name="Picture 4">
            <a:extLst>
              <a:ext uri="{FF2B5EF4-FFF2-40B4-BE49-F238E27FC236}">
                <a16:creationId xmlns:a16="http://schemas.microsoft.com/office/drawing/2014/main" xmlns="" id="{82C3E29F-7889-EEAB-05CB-7CCD2D5BA289}"/>
              </a:ext>
            </a:extLst>
          </p:cNvPr>
          <p:cNvPicPr>
            <a:picLocks noChangeAspect="1"/>
          </p:cNvPicPr>
          <p:nvPr/>
        </p:nvPicPr>
        <p:blipFill>
          <a:blip r:embed="rId4"/>
          <a:stretch>
            <a:fillRect/>
          </a:stretch>
        </p:blipFill>
        <p:spPr>
          <a:xfrm>
            <a:off x="2527935" y="2392997"/>
            <a:ext cx="3905250" cy="2905125"/>
          </a:xfrm>
          <a:prstGeom prst="rect">
            <a:avLst/>
          </a:prstGeom>
        </p:spPr>
      </p:pic>
      <p:sp>
        <p:nvSpPr>
          <p:cNvPr id="6" name="TextBox 5">
            <a:extLst>
              <a:ext uri="{FF2B5EF4-FFF2-40B4-BE49-F238E27FC236}">
                <a16:creationId xmlns:a16="http://schemas.microsoft.com/office/drawing/2014/main" xmlns="" id="{6A7AE441-2963-851D-42EE-3895BD78A363}"/>
              </a:ext>
            </a:extLst>
          </p:cNvPr>
          <p:cNvSpPr txBox="1"/>
          <p:nvPr/>
        </p:nvSpPr>
        <p:spPr>
          <a:xfrm>
            <a:off x="2651760" y="5516880"/>
            <a:ext cx="4318000" cy="584775"/>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Giúp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bị</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ngã</a:t>
            </a:r>
            <a:r>
              <a:rPr lang="en-US" sz="32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1DBA0775-D394-A6C9-274D-13DD976F49FE}"/>
              </a:ext>
            </a:extLst>
          </p:cNvPr>
          <p:cNvPicPr>
            <a:picLocks noChangeAspect="1"/>
          </p:cNvPicPr>
          <p:nvPr/>
        </p:nvPicPr>
        <p:blipFill>
          <a:blip r:embed="rId5"/>
          <a:stretch>
            <a:fillRect/>
          </a:stretch>
        </p:blipFill>
        <p:spPr>
          <a:xfrm>
            <a:off x="7123112" y="2379345"/>
            <a:ext cx="3838575" cy="2952750"/>
          </a:xfrm>
          <a:prstGeom prst="rect">
            <a:avLst/>
          </a:prstGeom>
        </p:spPr>
      </p:pic>
      <p:sp>
        <p:nvSpPr>
          <p:cNvPr id="10" name="TextBox 9">
            <a:extLst>
              <a:ext uri="{FF2B5EF4-FFF2-40B4-BE49-F238E27FC236}">
                <a16:creationId xmlns:a16="http://schemas.microsoft.com/office/drawing/2014/main" xmlns="" id="{0F0883D7-AA20-FB04-9FF5-E63A5D2DDAF6}"/>
              </a:ext>
            </a:extLst>
          </p:cNvPr>
          <p:cNvSpPr txBox="1"/>
          <p:nvPr/>
        </p:nvSpPr>
        <p:spPr>
          <a:xfrm>
            <a:off x="7000240" y="5384800"/>
            <a:ext cx="4693920" cy="1077218"/>
          </a:xfrm>
          <a:prstGeom prst="rect">
            <a:avLst/>
          </a:prstGeom>
          <a:noFill/>
        </p:spPr>
        <p:txBody>
          <a:bodyPr wrap="square" rtlCol="0">
            <a:spAutoFit/>
          </a:bodyPr>
          <a:lstStyle/>
          <a:p>
            <a:pPr algn="ctr"/>
            <a:r>
              <a:rPr lang="vi-VN" sz="3200">
                <a:latin typeface="Calibri" panose="020F0502020204030204" pitchFamily="34" charset="0"/>
                <a:cs typeface="Calibri" panose="020F0502020204030204" pitchFamily="34" charset="0"/>
              </a:rPr>
              <a:t>Trời mưa, cho bạn đi cùng ô để bạn không bị ướt.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794D15F-8FDE-24A6-029F-61D1FDC63A72}"/>
              </a:ext>
            </a:extLst>
          </p:cNvPr>
          <p:cNvPicPr>
            <a:picLocks noChangeAspect="1"/>
          </p:cNvPicPr>
          <p:nvPr/>
        </p:nvPicPr>
        <p:blipFill>
          <a:blip r:embed="rId2"/>
          <a:stretch>
            <a:fillRect/>
          </a:stretch>
        </p:blipFill>
        <p:spPr>
          <a:xfrm>
            <a:off x="1042987" y="945515"/>
            <a:ext cx="3705225" cy="2914650"/>
          </a:xfrm>
          <a:prstGeom prst="rect">
            <a:avLst/>
          </a:prstGeom>
        </p:spPr>
      </p:pic>
      <p:sp>
        <p:nvSpPr>
          <p:cNvPr id="4" name="TextBox 3">
            <a:extLst>
              <a:ext uri="{FF2B5EF4-FFF2-40B4-BE49-F238E27FC236}">
                <a16:creationId xmlns:a16="http://schemas.microsoft.com/office/drawing/2014/main" xmlns="" id="{C1847644-A8AE-B90E-1D15-4E962AE4CE62}"/>
              </a:ext>
            </a:extLst>
          </p:cNvPr>
          <p:cNvSpPr txBox="1"/>
          <p:nvPr/>
        </p:nvSpPr>
        <p:spPr>
          <a:xfrm>
            <a:off x="822960" y="3952240"/>
            <a:ext cx="4318000" cy="584775"/>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Cùng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xmlns="" id="{F4C22EB7-503E-D351-8586-D1B83FFE1700}"/>
              </a:ext>
            </a:extLst>
          </p:cNvPr>
          <p:cNvPicPr>
            <a:picLocks noChangeAspect="1"/>
          </p:cNvPicPr>
          <p:nvPr/>
        </p:nvPicPr>
        <p:blipFill>
          <a:blip r:embed="rId3"/>
          <a:stretch>
            <a:fillRect/>
          </a:stretch>
        </p:blipFill>
        <p:spPr>
          <a:xfrm>
            <a:off x="6246812" y="911860"/>
            <a:ext cx="3762375" cy="2819400"/>
          </a:xfrm>
          <a:prstGeom prst="rect">
            <a:avLst/>
          </a:prstGeom>
        </p:spPr>
      </p:pic>
      <p:sp>
        <p:nvSpPr>
          <p:cNvPr id="7" name="TextBox 6">
            <a:extLst>
              <a:ext uri="{FF2B5EF4-FFF2-40B4-BE49-F238E27FC236}">
                <a16:creationId xmlns:a16="http://schemas.microsoft.com/office/drawing/2014/main" xmlns="" id="{E7A46B68-6B42-97C0-E2E5-018CB46D5134}"/>
              </a:ext>
            </a:extLst>
          </p:cNvPr>
          <p:cNvSpPr txBox="1"/>
          <p:nvPr/>
        </p:nvSpPr>
        <p:spPr>
          <a:xfrm>
            <a:off x="6238240" y="3850640"/>
            <a:ext cx="4318000"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Rủ bạn chơi cùng.</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6441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2E284BB-7567-7831-C54E-E81DC1FA9E78}"/>
              </a:ext>
            </a:extLst>
          </p:cNvPr>
          <p:cNvPicPr>
            <a:picLocks noChangeAspect="1"/>
          </p:cNvPicPr>
          <p:nvPr/>
        </p:nvPicPr>
        <p:blipFill>
          <a:blip r:embed="rId2"/>
          <a:stretch>
            <a:fillRect/>
          </a:stretch>
        </p:blipFill>
        <p:spPr>
          <a:xfrm>
            <a:off x="3778567" y="588962"/>
            <a:ext cx="4463821" cy="3586798"/>
          </a:xfrm>
          <a:prstGeom prst="rect">
            <a:avLst/>
          </a:prstGeom>
        </p:spPr>
      </p:pic>
      <p:sp>
        <p:nvSpPr>
          <p:cNvPr id="4" name="TextBox 3">
            <a:extLst>
              <a:ext uri="{FF2B5EF4-FFF2-40B4-BE49-F238E27FC236}">
                <a16:creationId xmlns:a16="http://schemas.microsoft.com/office/drawing/2014/main" xmlns="" id="{EBBAEC71-A4CF-FA55-9668-3F09526F26A2}"/>
              </a:ext>
            </a:extLst>
          </p:cNvPr>
          <p:cNvSpPr txBox="1"/>
          <p:nvPr/>
        </p:nvSpPr>
        <p:spPr>
          <a:xfrm>
            <a:off x="4084320" y="4328160"/>
            <a:ext cx="4318000"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Bê đồ giúp bạn.</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625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4BC3C90-FEB5-94C6-5E03-2DD96B709306}"/>
              </a:ext>
            </a:extLst>
          </p:cNvPr>
          <p:cNvSpPr/>
          <p:nvPr/>
        </p:nvSpPr>
        <p:spPr>
          <a:xfrm>
            <a:off x="1253218" y="60629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b. Em hãy nêu một số việc làm khác nhằm duy trì mối quan hệ bạn bè. </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xmlns=""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660400" y="3670655"/>
            <a:ext cx="3984181" cy="3187345"/>
          </a:xfrm>
          <a:prstGeom prst="rect">
            <a:avLst/>
          </a:prstGeom>
        </p:spPr>
      </p:pic>
      <p:sp>
        <p:nvSpPr>
          <p:cNvPr id="3" name="TextBox 2">
            <a:extLst>
              <a:ext uri="{FF2B5EF4-FFF2-40B4-BE49-F238E27FC236}">
                <a16:creationId xmlns:a16="http://schemas.microsoft.com/office/drawing/2014/main" xmlns="" id="{E5A2260D-BF13-10ED-0B8B-5C3325AD059D}"/>
              </a:ext>
            </a:extLst>
          </p:cNvPr>
          <p:cNvSpPr txBox="1"/>
          <p:nvPr/>
        </p:nvSpPr>
        <p:spPr>
          <a:xfrm>
            <a:off x="3048000" y="2418080"/>
            <a:ext cx="8300720" cy="3029227"/>
          </a:xfrm>
          <a:prstGeom prst="rect">
            <a:avLst/>
          </a:prstGeom>
          <a:noFill/>
        </p:spPr>
        <p:txBody>
          <a:bodyPr wrap="square" rtlCol="0">
            <a:spAutoFit/>
          </a:bodyPr>
          <a:lstStyle/>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Viết bài giúp bạn khi bạn bị ốm.</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Cho bạn mượn đồ dùng (bút mực, bút chì, thước kẻ, sách, vở…) khi bạn chẳng may để quên ở nhà.</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Cùng nhau trực nhật cùng bạn.</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Cùng nhau trao đổi, chia sẻ niềm vui, nỗi buồn.</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solidFill>
                  <a:srgbClr val="000000"/>
                </a:solidFill>
                <a:effectLst/>
                <a:latin typeface="Cambria" panose="02040503050406030204" pitchFamily="18" charset="0"/>
                <a:ea typeface="Cambria" panose="02040503050406030204" pitchFamily="18" charset="0"/>
              </a:rPr>
              <a:t>Đến thăm khi bạn ốm.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en-US" sz="2400" i="1" dirty="0">
                <a:solidFill>
                  <a:srgbClr val="000000"/>
                </a:solidFill>
                <a:effectLst/>
                <a:latin typeface="Cambria" panose="02040503050406030204" pitchFamily="18" charset="0"/>
                <a:ea typeface="Cambria" panose="02040503050406030204" pitchFamily="18" charset="0"/>
              </a:rPr>
              <a:t>Cho </a:t>
            </a:r>
            <a:r>
              <a:rPr lang="en-US" sz="2400" i="1" dirty="0" err="1">
                <a:solidFill>
                  <a:srgbClr val="000000"/>
                </a:solidFill>
                <a:effectLst/>
                <a:latin typeface="Cambria" panose="02040503050406030204" pitchFamily="18" charset="0"/>
                <a:ea typeface="Cambria" panose="02040503050406030204" pitchFamily="18" charset="0"/>
              </a:rPr>
              <a:t>bạn</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xem</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chung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sách</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nếu</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không</a:t>
            </a:r>
            <a:r>
              <a:rPr lang="en-US" sz="2400" i="1" dirty="0">
                <a:solidFill>
                  <a:srgbClr val="000000"/>
                </a:solidFill>
                <a:effectLst/>
                <a:latin typeface="Cambria" panose="02040503050406030204" pitchFamily="18" charset="0"/>
                <a:ea typeface="Cambria" panose="02040503050406030204" pitchFamily="18" charset="0"/>
              </a:rPr>
              <a:t> may </a:t>
            </a:r>
            <a:r>
              <a:rPr lang="en-US" sz="2400" i="1" dirty="0" err="1">
                <a:solidFill>
                  <a:srgbClr val="000000"/>
                </a:solidFill>
                <a:effectLst/>
                <a:latin typeface="Cambria" panose="02040503050406030204" pitchFamily="18" charset="0"/>
                <a:ea typeface="Cambria" panose="02040503050406030204" pitchFamily="18" charset="0"/>
              </a:rPr>
              <a:t>bạn</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quên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2288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xmlns=""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xmlns=""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xmlns=""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xmlns=""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xmlns=""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xmlns=""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xmlns=""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xmlns=""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xmlns=""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xmlns=""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xmlns=""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xmlns=""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xmlns=""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xmlns=""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xmlns=""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xmlns=""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xmlns=""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xmlns=""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xmlns=""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xmlns=""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xmlns=""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xmlns=""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xmlns=""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xmlns=""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xmlns=""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xmlns=""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xmlns=""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xmlns=""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xmlns=""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xmlns=""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xmlns=""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xmlns=""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xmlns=""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xmlns=""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xmlns=""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xmlns=""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xmlns=""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xmlns=""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xmlns=""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xmlns=""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xmlns=""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xmlns=""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xmlns=""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xmlns=""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xmlns=""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xmlns=""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xmlns=""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xmlns=""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xmlns=""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xmlns=""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xmlns=""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xmlns=""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xmlns=""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xmlns=""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xmlns=""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xmlns=""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xmlns=""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xmlns=""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xmlns=""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xmlns="" id="{F11CD9E9-FF16-B4EA-57DD-FB33FA357527}"/>
              </a:ext>
            </a:extLst>
          </p:cNvPr>
          <p:cNvSpPr txBox="1"/>
          <p:nvPr/>
        </p:nvSpPr>
        <p:spPr>
          <a:xfrm>
            <a:off x="1579880" y="2446020"/>
            <a:ext cx="9172575" cy="3046988"/>
          </a:xfrm>
          <a:prstGeom prst="rect">
            <a:avLst/>
          </a:prstGeom>
          <a:noFill/>
        </p:spPr>
        <p:txBody>
          <a:bodyPr wrap="square" rtlCol="0">
            <a:spAutoFit/>
          </a:bodyPr>
          <a:lstStyle/>
          <a:p>
            <a:pPr lvl="0" algn="just"/>
            <a:r>
              <a:rPr lang="vi-VN" sz="3200" b="1" dirty="0">
                <a:solidFill>
                  <a:srgbClr val="FF0000"/>
                </a:solidFill>
                <a:latin typeface="Calibri" panose="020F0502020204030204" pitchFamily="34" charset="0"/>
                <a:cs typeface="Calibri" panose="020F0502020204030204" pitchFamily="34" charset="0"/>
              </a:rPr>
              <a:t>Để duy trì và giữ gìn tình bạn luôn bền chặt, chúng ta cần tôn trọng bạn, kể cả khi bạn có những điều khác biệt với mình; luôn chia sẻ niềm vui, nỗi buồn cùng bạn, sẵn sàng giúp đỡ khi bạn gặp khó khăn, động viên, khích lệ để bạn không ngừng cố gắng, quan tâm đến thói quen, sở thích của bạn...</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5" name="Picture 64">
            <a:extLst>
              <a:ext uri="{FF2B5EF4-FFF2-40B4-BE49-F238E27FC236}">
                <a16:creationId xmlns:a16="http://schemas.microsoft.com/office/drawing/2014/main" xmlns="" id="{73D1542E-77A3-8160-92F6-385E5D01507A}"/>
              </a:ext>
            </a:extLst>
          </p:cNvPr>
          <p:cNvPicPr>
            <a:picLocks noChangeAspect="1"/>
          </p:cNvPicPr>
          <p:nvPr/>
        </p:nvPicPr>
        <p:blipFill>
          <a:blip r:embed="rId10"/>
          <a:stretch>
            <a:fillRect/>
          </a:stretch>
        </p:blipFill>
        <p:spPr>
          <a:xfrm>
            <a:off x="4579881" y="1361884"/>
            <a:ext cx="3871296" cy="1072989"/>
          </a:xfrm>
          <a:prstGeom prst="rect">
            <a:avLst/>
          </a:prstGeom>
        </p:spPr>
      </p:pic>
    </p:spTree>
    <p:extLst>
      <p:ext uri="{BB962C8B-B14F-4D97-AF65-F5344CB8AC3E}">
        <p14:creationId xmlns:p14="http://schemas.microsoft.com/office/powerpoint/2010/main" val="4141586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xmlns=""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xmlns=""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xmlns=""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98594F-71AC-6284-5097-C46E25115D66}"/>
              </a:ext>
            </a:extLst>
          </p:cNvPr>
          <p:cNvSpPr/>
          <p:nvPr/>
        </p:nvSpPr>
        <p:spPr>
          <a:xfrm>
            <a:off x="3798474" y="1071999"/>
            <a:ext cx="7316565" cy="26465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Hãy</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liệt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kê</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một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số</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việc</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làm</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tốt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và</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chưa</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tốt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của</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em</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khi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đối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xử</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với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bạn</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bè</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trong</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lớp</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học</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p>
        </p:txBody>
      </p:sp>
      <p:pic>
        <p:nvPicPr>
          <p:cNvPr id="3" name="Graphic 10">
            <a:extLst>
              <a:ext uri="{FF2B5EF4-FFF2-40B4-BE49-F238E27FC236}">
                <a16:creationId xmlns:a16="http://schemas.microsoft.com/office/drawing/2014/main" xmlns="" id="{B1FDC2DB-7C72-4B1A-19DC-474555C3C6F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50805" y="2580505"/>
            <a:ext cx="3545178" cy="3788788"/>
          </a:xfrm>
          <a:prstGeom prst="rect">
            <a:avLst/>
          </a:prstGeom>
        </p:spPr>
      </p:pic>
    </p:spTree>
    <p:extLst>
      <p:ext uri="{BB962C8B-B14F-4D97-AF65-F5344CB8AC3E}">
        <p14:creationId xmlns:p14="http://schemas.microsoft.com/office/powerpoint/2010/main" val="6350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xmlns="" id="{5D61DC69-939B-38F3-ACBA-B7E44B5A78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9206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60A0021-5E70-57BA-4815-D6AF382BACC0}"/>
              </a:ext>
            </a:extLst>
          </p:cNvPr>
          <p:cNvSpPr/>
          <p:nvPr/>
        </p:nvSpPr>
        <p:spPr>
          <a:xfrm>
            <a:off x="3874499" y="728210"/>
            <a:ext cx="4700542" cy="8059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kern="0" dirty="0" err="1">
                <a:solidFill>
                  <a:srgbClr val="FF0000"/>
                </a:solidFill>
                <a:latin typeface="Calibri" panose="020F0502020204030204" pitchFamily="34" charset="0"/>
                <a:cs typeface="Calibri" panose="020F0502020204030204" pitchFamily="34" charset="0"/>
                <a:sym typeface="Arial"/>
              </a:rPr>
              <a:t>Việc</a:t>
            </a:r>
            <a:r>
              <a:rPr lang="en-US" sz="4800" b="1" i="1" kern="0" dirty="0">
                <a:solidFill>
                  <a:srgbClr val="FF0000"/>
                </a:solidFill>
                <a:latin typeface="Calibri" panose="020F0502020204030204" pitchFamily="34" charset="0"/>
                <a:cs typeface="Calibri" panose="020F0502020204030204" pitchFamily="34" charset="0"/>
                <a:sym typeface="Arial"/>
              </a:rPr>
              <a:t> </a:t>
            </a:r>
            <a:r>
              <a:rPr lang="en-US" sz="4800" b="1" i="1" kern="0" dirty="0" err="1">
                <a:solidFill>
                  <a:srgbClr val="FF0000"/>
                </a:solidFill>
                <a:latin typeface="Calibri" panose="020F0502020204030204" pitchFamily="34" charset="0"/>
                <a:cs typeface="Calibri" panose="020F0502020204030204" pitchFamily="34" charset="0"/>
                <a:sym typeface="Arial"/>
              </a:rPr>
              <a:t>làm</a:t>
            </a:r>
            <a:r>
              <a:rPr lang="en-US" sz="4800" b="1" i="1" kern="0" dirty="0">
                <a:solidFill>
                  <a:srgbClr val="FF0000"/>
                </a:solidFill>
                <a:latin typeface="Calibri" panose="020F0502020204030204" pitchFamily="34" charset="0"/>
                <a:cs typeface="Calibri" panose="020F0502020204030204" pitchFamily="34" charset="0"/>
                <a:sym typeface="Arial"/>
              </a:rPr>
              <a:t> </a:t>
            </a:r>
            <a:r>
              <a:rPr lang="en-US" sz="4800" b="1" i="1" kern="0" dirty="0" err="1">
                <a:solidFill>
                  <a:srgbClr val="FF0000"/>
                </a:solidFill>
                <a:latin typeface="Calibri" panose="020F0502020204030204" pitchFamily="34" charset="0"/>
                <a:cs typeface="Calibri" panose="020F0502020204030204" pitchFamily="34" charset="0"/>
                <a:sym typeface="Arial"/>
              </a:rPr>
              <a:t>tốt</a:t>
            </a:r>
            <a:endParaRPr kumimoji="0" lang="en-US" sz="48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xmlns="" id="{74170F0D-2048-FFA5-FACE-6AAF278CDB37}"/>
              </a:ext>
            </a:extLst>
          </p:cNvPr>
          <p:cNvSpPr txBox="1"/>
          <p:nvPr/>
        </p:nvSpPr>
        <p:spPr>
          <a:xfrm>
            <a:off x="985520" y="1767840"/>
            <a:ext cx="10231120" cy="2748125"/>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b="0" i="0" dirty="0">
                <a:solidFill>
                  <a:srgbClr val="333333"/>
                </a:solidFill>
                <a:effectLst/>
                <a:latin typeface="Cambria" panose="02040503050406030204" pitchFamily="18" charset="0"/>
                <a:ea typeface="Cambria" panose="02040503050406030204" pitchFamily="18" charset="0"/>
              </a:rPr>
              <a:t>Khi thấy bạn bị ngã, em đã đỡ bạn dậy. </a:t>
            </a:r>
          </a:p>
          <a:p>
            <a:pPr marL="571500" indent="-571500" algn="just">
              <a:lnSpc>
                <a:spcPct val="150000"/>
              </a:lnSpc>
              <a:buFont typeface="Arial" panose="020B0604020202020204" pitchFamily="34" charset="0"/>
              <a:buChar char="•"/>
            </a:pPr>
            <a:r>
              <a:rPr lang="vi-VN" sz="4000" b="0" i="0" dirty="0">
                <a:solidFill>
                  <a:srgbClr val="333333"/>
                </a:solidFill>
                <a:effectLst/>
                <a:latin typeface="Cambria" panose="02040503050406030204" pitchFamily="18" charset="0"/>
                <a:ea typeface="Cambria" panose="02040503050406030204" pitchFamily="18" charset="0"/>
              </a:rPr>
              <a:t>Khi thấy cây viết của bạn bị hết mực, em đã cho bạn mượn cây viết khác của em.</a:t>
            </a:r>
          </a:p>
        </p:txBody>
      </p:sp>
    </p:spTree>
    <p:extLst>
      <p:ext uri="{BB962C8B-B14F-4D97-AF65-F5344CB8AC3E}">
        <p14:creationId xmlns:p14="http://schemas.microsoft.com/office/powerpoint/2010/main" val="209132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60A0021-5E70-57BA-4815-D6AF382BACC0}"/>
              </a:ext>
            </a:extLst>
          </p:cNvPr>
          <p:cNvSpPr/>
          <p:nvPr/>
        </p:nvSpPr>
        <p:spPr>
          <a:xfrm>
            <a:off x="3606800" y="728210"/>
            <a:ext cx="5293360" cy="8059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i="1" kern="0" dirty="0">
                <a:solidFill>
                  <a:srgbClr val="FF0000"/>
                </a:solidFill>
                <a:latin typeface="Calibri" panose="020F0502020204030204" pitchFamily="34" charset="0"/>
                <a:cs typeface="Calibri" panose="020F0502020204030204" pitchFamily="34" charset="0"/>
                <a:sym typeface="Arial"/>
              </a:rPr>
              <a:t>Việc làm chưa tốt: </a:t>
            </a:r>
            <a:endParaRPr kumimoji="0" lang="en-US" sz="48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xmlns="" id="{74170F0D-2048-FFA5-FACE-6AAF278CDB37}"/>
              </a:ext>
            </a:extLst>
          </p:cNvPr>
          <p:cNvSpPr txBox="1"/>
          <p:nvPr/>
        </p:nvSpPr>
        <p:spPr>
          <a:xfrm>
            <a:off x="934720" y="1950720"/>
            <a:ext cx="10231120"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333333"/>
                </a:solidFill>
                <a:latin typeface="Cambria" panose="02040503050406030204" pitchFamily="18" charset="0"/>
                <a:ea typeface="Cambria" panose="02040503050406030204" pitchFamily="18" charset="0"/>
              </a:rPr>
              <a:t> Em và Lan là bạn thân của nhau. Nhưng hôm đó, Lan cứ tránh mặt em và không nói chuyện với em. Em đã giận bạn mà không tìm hiểu lí do.</a:t>
            </a:r>
            <a:endParaRPr kumimoji="0" lang="vi-VN" sz="40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39184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xmlns=""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xmlns="" id="{FECD4123-81D9-4CF7-B770-DC1DEBCE4B1B}"/>
              </a:ext>
            </a:extLst>
          </p:cNvPr>
          <p:cNvSpPr/>
          <p:nvPr/>
        </p:nvSpPr>
        <p:spPr>
          <a:xfrm>
            <a:off x="3499606" y="322803"/>
            <a:ext cx="7892293" cy="1820322"/>
          </a:xfrm>
          <a:prstGeom prst="wedgeRoundRectCallout">
            <a:avLst>
              <a:gd name="adj1" fmla="val -59298"/>
              <a:gd name="adj2" fmla="val 44301"/>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FFFF">
                    <a:lumMod val="10000"/>
                  </a:srgbClr>
                </a:solidFill>
                <a:latin typeface="Cambria" panose="02040503050406030204" pitchFamily="18" charset="0"/>
                <a:ea typeface="Cambria" panose="02040503050406030204" pitchFamily="18" charset="0"/>
              </a:rPr>
              <a:t>a. Tập thể lớp trong bài hát trên là một lớp học như thế nào?</a:t>
            </a:r>
            <a:endParaRPr kumimoji="0" lang="en-US" sz="40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4703" y="1355360"/>
            <a:ext cx="6360337" cy="5088025"/>
          </a:xfrm>
          <a:prstGeom prst="rect">
            <a:avLst/>
          </a:prstGeom>
        </p:spPr>
      </p:pic>
      <p:sp>
        <p:nvSpPr>
          <p:cNvPr id="2" name="Rectangle: Rounded Corners 1">
            <a:extLst>
              <a:ext uri="{FF2B5EF4-FFF2-40B4-BE49-F238E27FC236}">
                <a16:creationId xmlns:a16="http://schemas.microsoft.com/office/drawing/2014/main" xmlns="" id="{8B2D2858-3257-3879-6CC0-3DEE3A561A9E}"/>
              </a:ext>
            </a:extLst>
          </p:cNvPr>
          <p:cNvSpPr/>
          <p:nvPr/>
        </p:nvSpPr>
        <p:spPr>
          <a:xfrm>
            <a:off x="3943350" y="2588222"/>
            <a:ext cx="7267575" cy="1736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Tập thể lớp trong bài hát trên là một lớp học: vui vẻ, đoàn kết.</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xmlns="" id="{FECD4123-81D9-4CF7-B770-DC1DEBCE4B1B}"/>
              </a:ext>
            </a:extLst>
          </p:cNvPr>
          <p:cNvSpPr/>
          <p:nvPr/>
        </p:nvSpPr>
        <p:spPr>
          <a:xfrm>
            <a:off x="3499606" y="322803"/>
            <a:ext cx="7892293" cy="1820322"/>
          </a:xfrm>
          <a:prstGeom prst="wedgeRoundRectCallout">
            <a:avLst>
              <a:gd name="adj1" fmla="val -59298"/>
              <a:gd name="adj2" fmla="val 44301"/>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srgbClr val="FFFFFF">
                    <a:lumMod val="10000"/>
                  </a:srgbClr>
                </a:solidFill>
                <a:latin typeface="Cambria" panose="02040503050406030204" pitchFamily="18" charset="0"/>
                <a:ea typeface="Cambria" panose="02040503050406030204" pitchFamily="18" charset="0"/>
              </a:rPr>
              <a:t>b. Các thành viên trong lớp đã làm gì để tạo nên một lớp học như thế?</a:t>
            </a:r>
            <a:endParaRPr kumimoji="0" lang="en-US" sz="36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4703" y="1355360"/>
            <a:ext cx="6360337" cy="5088025"/>
          </a:xfrm>
          <a:prstGeom prst="rect">
            <a:avLst/>
          </a:prstGeom>
        </p:spPr>
      </p:pic>
      <p:sp>
        <p:nvSpPr>
          <p:cNvPr id="2" name="Rectangle: Rounded Corners 1">
            <a:extLst>
              <a:ext uri="{FF2B5EF4-FFF2-40B4-BE49-F238E27FC236}">
                <a16:creationId xmlns:a16="http://schemas.microsoft.com/office/drawing/2014/main" xmlns="" id="{8B2D2858-3257-3879-6CC0-3DEE3A561A9E}"/>
              </a:ext>
            </a:extLst>
          </p:cNvPr>
          <p:cNvSpPr/>
          <p:nvPr/>
        </p:nvSpPr>
        <p:spPr>
          <a:xfrm>
            <a:off x="3943350" y="2588222"/>
            <a:ext cx="7267575" cy="268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i="1" kern="0" dirty="0">
                <a:solidFill>
                  <a:srgbClr val="FF0000"/>
                </a:solidFill>
                <a:latin typeface="Calibri" panose="020F0502020204030204" pitchFamily="34" charset="0"/>
                <a:cs typeface="Calibri" panose="020F0502020204030204" pitchFamily="34" charset="0"/>
                <a:sym typeface="Arial"/>
              </a:rPr>
              <a:t>Để tạo nên một lớp học như thế, các thành viên trong lớp đã: quý mến nhau, luôn thi đua học chăm, quyết tâm đoàn kết.</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15283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xmlns=""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xmlns=""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xmlns=""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xmlns="" id="{93027515-D768-DC32-A17B-782E35CF3CA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pic>
        <p:nvPicPr>
          <p:cNvPr id="4" name="Picture 3">
            <a:extLst>
              <a:ext uri="{FF2B5EF4-FFF2-40B4-BE49-F238E27FC236}">
                <a16:creationId xmlns:a16="http://schemas.microsoft.com/office/drawing/2014/main" xmlns="" id="{4F9DA00B-6734-92A6-FBA3-04F5DB84B28A}"/>
              </a:ext>
            </a:extLst>
          </p:cNvPr>
          <p:cNvPicPr>
            <a:picLocks noChangeAspect="1"/>
          </p:cNvPicPr>
          <p:nvPr/>
        </p:nvPicPr>
        <p:blipFill>
          <a:blip r:embed="rId8"/>
          <a:stretch>
            <a:fillRect/>
          </a:stretch>
        </p:blipFill>
        <p:spPr>
          <a:xfrm>
            <a:off x="2147744" y="3052123"/>
            <a:ext cx="7706012" cy="1572904"/>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53"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xmlns=""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8172449" cy="707687"/>
            <a:chOff x="3040552" y="3154649"/>
            <a:chExt cx="7282054" cy="707687"/>
          </a:xfrm>
        </p:grpSpPr>
        <p:sp>
          <p:nvSpPr>
            <p:cNvPr id="9" name="圆角矩形 12">
              <a:extLst>
                <a:ext uri="{FF2B5EF4-FFF2-40B4-BE49-F238E27FC236}">
                  <a16:creationId xmlns:a16="http://schemas.microsoft.com/office/drawing/2014/main" xmlns="" id="{A59F3C10-6D47-4B0A-83E3-38095D145308}"/>
                </a:ext>
              </a:extLst>
            </p:cNvPr>
            <p:cNvSpPr/>
            <p:nvPr/>
          </p:nvSpPr>
          <p:spPr>
            <a:xfrm>
              <a:off x="3722950" y="3154649"/>
              <a:ext cx="6599656" cy="624000"/>
            </a:xfrm>
            <a:prstGeom prst="roundRect">
              <a:avLst/>
            </a:prstGeom>
            <a:noFill/>
            <a:ln w="12700" cap="flat" cmpd="sng" algn="ctr">
              <a:noFill/>
              <a:prstDash val="solid"/>
              <a:miter lim="800000"/>
            </a:ln>
            <a:effectLst/>
          </p:spPr>
          <p:txBody>
            <a:bodyPr lIns="240000" rtlCol="0" anchor="ctr"/>
            <a:lstStyle/>
            <a:p>
              <a:pPr marL="0" marR="0" lvl="0" indent="228600"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Biết được vì sao phải duy trì quan hệ bạn bè.</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cs typeface="+mn-cs"/>
                </a:endParaRPr>
              </a:p>
            </p:txBody>
          </p:sp>
          <p:sp>
            <p:nvSpPr>
              <p:cNvPr id="19" name="标题 4">
                <a:extLst>
                  <a:ext uri="{FF2B5EF4-FFF2-40B4-BE49-F238E27FC236}">
                    <a16:creationId xmlns:a16="http://schemas.microsoft.com/office/drawing/2014/main" xmlns=""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xmlns=""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Nhận biết được cách thức duy trì mối quan hệ bạn bè.</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cs typeface="+mn-cs"/>
                </a:endParaRPr>
              </a:p>
            </p:txBody>
          </p:sp>
          <p:sp>
            <p:nvSpPr>
              <p:cNvPr id="23" name="标题 4">
                <a:extLst>
                  <a:ext uri="{FF2B5EF4-FFF2-40B4-BE49-F238E27FC236}">
                    <a16:creationId xmlns:a16="http://schemas.microsoft.com/office/drawing/2014/main" xmlns=""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grpSp>
        <p:nvGrpSpPr>
          <p:cNvPr id="14" name="Group 13"/>
          <p:cNvGrpSpPr/>
          <p:nvPr/>
        </p:nvGrpSpPr>
        <p:grpSpPr>
          <a:xfrm>
            <a:off x="2209805" y="4943476"/>
            <a:ext cx="8562971" cy="644606"/>
            <a:chOff x="3137255" y="4734379"/>
            <a:chExt cx="6782786" cy="644606"/>
          </a:xfrm>
        </p:grpSpPr>
        <p:sp>
          <p:nvSpPr>
            <p:cNvPr id="11" name="圆角矩形 16">
              <a:extLst>
                <a:ext uri="{FF2B5EF4-FFF2-40B4-BE49-F238E27FC236}">
                  <a16:creationId xmlns:a16="http://schemas.microsoft.com/office/drawing/2014/main" xmlns="" id="{0C25DB1C-DBA5-4574-9B71-97D3E79F981E}"/>
                </a:ext>
              </a:extLst>
            </p:cNvPr>
            <p:cNvSpPr/>
            <p:nvPr/>
          </p:nvSpPr>
          <p:spPr>
            <a:xfrm>
              <a:off x="3733496" y="4754985"/>
              <a:ext cx="6186545" cy="624000"/>
            </a:xfrm>
            <a:prstGeom prst="roundRect">
              <a:avLst/>
            </a:prstGeom>
            <a:noFill/>
            <a:ln w="12700" cap="flat" cmpd="sng" algn="ctr">
              <a:noFill/>
              <a:prstDash val="solid"/>
              <a:miter lim="800000"/>
            </a:ln>
            <a:effectLst/>
          </p:spPr>
          <p:txBody>
            <a:bodyPr lIns="240000" rtlCol="0" anchor="ct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Vận dụng kiến thức đã học vào thực tiễn qua việc duy trì mối quan hệ bạn bè trong xã hội.</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cs typeface="+mn-cs"/>
                </a:endParaRPr>
              </a:p>
            </p:txBody>
          </p:sp>
          <p:sp>
            <p:nvSpPr>
              <p:cNvPr id="26" name="标题 4">
                <a:extLst>
                  <a:ext uri="{FF2B5EF4-FFF2-40B4-BE49-F238E27FC236}">
                    <a16:creationId xmlns:a16="http://schemas.microsoft.com/office/drawing/2014/main" xmlns=""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pic>
        <p:nvPicPr>
          <p:cNvPr id="4" name="Picture 3">
            <a:extLst>
              <a:ext uri="{FF2B5EF4-FFF2-40B4-BE49-F238E27FC236}">
                <a16:creationId xmlns:a16="http://schemas.microsoft.com/office/drawing/2014/main" xmlns=""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xmlns=""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xmlns=""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xmlns=""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2FDA14E-8DFC-9042-AC89-1100860BC24F}"/>
              </a:ext>
            </a:extLst>
          </p:cNvPr>
          <p:cNvSpPr txBox="1"/>
          <p:nvPr/>
        </p:nvSpPr>
        <p:spPr>
          <a:xfrm>
            <a:off x="1253447" y="595901"/>
            <a:ext cx="9257016" cy="707886"/>
          </a:xfrm>
          <a:prstGeom prst="rect">
            <a:avLst/>
          </a:prstGeom>
          <a:noFill/>
        </p:spPr>
        <p:txBody>
          <a:bodyPr wrap="square" rtlCol="0">
            <a:spAutoFit/>
          </a:bodyPr>
          <a:lstStyle/>
          <a:p>
            <a:pPr lvl="0"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r>
              <a:rPr lang="en-US" sz="4000" b="1" dirty="0">
                <a:solidFill>
                  <a:srgbClr val="002060"/>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79F4155E-1A58-DA5A-1C94-70238B5F3FA8}"/>
              </a:ext>
            </a:extLst>
          </p:cNvPr>
          <p:cNvPicPr>
            <a:picLocks noChangeAspect="1"/>
          </p:cNvPicPr>
          <p:nvPr/>
        </p:nvPicPr>
        <p:blipFill>
          <a:blip r:embed="rId2"/>
          <a:stretch>
            <a:fillRect/>
          </a:stretch>
        </p:blipFill>
        <p:spPr>
          <a:xfrm>
            <a:off x="2636202" y="1361122"/>
            <a:ext cx="6797699" cy="4755198"/>
          </a:xfrm>
          <a:prstGeom prst="rect">
            <a:avLst/>
          </a:prstGeom>
        </p:spPr>
      </p:pic>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362B7A4-76B6-2F4F-AD8F-853FA6648508}"/>
              </a:ext>
            </a:extLst>
          </p:cNvPr>
          <p:cNvSpPr/>
          <p:nvPr/>
        </p:nvSpPr>
        <p:spPr>
          <a:xfrm>
            <a:off x="657546" y="701040"/>
            <a:ext cx="10839236" cy="1127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a. Em có nhận xét gì về tình bạn của hai nhân vật trong câu chuyện trên?</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xmlns="" id="{B1B061B6-D68B-D374-BA75-DCE1595E40E0}"/>
              </a:ext>
            </a:extLst>
          </p:cNvPr>
          <p:cNvSpPr/>
          <p:nvPr/>
        </p:nvSpPr>
        <p:spPr>
          <a:xfrm>
            <a:off x="883150" y="3265043"/>
            <a:ext cx="10449246" cy="2475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8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Em có nhận xét về tình bạn của hai nhân vật trong câu chuyện trên: Đó là một tình bạn đẹp.</a:t>
            </a:r>
            <a:endParaRPr kumimoji="0" lang="en-US" sz="48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xmlns=""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668</Words>
  <Application>Microsoft Office PowerPoint</Application>
  <PresentationFormat>Custom</PresentationFormat>
  <Paragraphs>47</Paragraphs>
  <Slides>22</Slides>
  <Notes>1</Notes>
  <HiddenSlides>0</HiddenSlides>
  <MMClips>1</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18</cp:revision>
  <dcterms:created xsi:type="dcterms:W3CDTF">2024-01-19T12:14:11Z</dcterms:created>
  <dcterms:modified xsi:type="dcterms:W3CDTF">2025-02-26T02:59:22Z</dcterms:modified>
</cp:coreProperties>
</file>