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58" r:id="rId3"/>
    <p:sldId id="269" r:id="rId4"/>
    <p:sldId id="289" r:id="rId5"/>
    <p:sldId id="271" r:id="rId6"/>
    <p:sldId id="292" r:id="rId7"/>
    <p:sldId id="290" r:id="rId8"/>
    <p:sldId id="291" r:id="rId9"/>
    <p:sldId id="293" r:id="rId10"/>
    <p:sldId id="294" r:id="rId11"/>
    <p:sldId id="285" r:id="rId12"/>
    <p:sldId id="286" r:id="rId13"/>
    <p:sldId id="295" r:id="rId14"/>
    <p:sldId id="287" r:id="rId15"/>
    <p:sldId id="28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63" d="100"/>
          <a:sy n="63" d="100"/>
        </p:scale>
        <p:origin x="-114" y="-2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F4BA4-4E0C-40F2-B59B-16FE1F81622B}"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8E3645-E28A-4FDE-A7D7-012846A82EB7}" type="slidenum">
              <a:rPr lang="en-US" smtClean="0"/>
              <a:t>‹#›</a:t>
            </a:fld>
            <a:endParaRPr lang="en-US"/>
          </a:p>
        </p:txBody>
      </p:sp>
    </p:spTree>
    <p:extLst>
      <p:ext uri="{BB962C8B-B14F-4D97-AF65-F5344CB8AC3E}">
        <p14:creationId xmlns:p14="http://schemas.microsoft.com/office/powerpoint/2010/main" val="3802390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791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001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2/26/2025</a:t>
            </a:fld>
            <a:endParaRPr lang="en-US"/>
          </a:p>
        </p:txBody>
      </p:sp>
      <p:sp>
        <p:nvSpPr>
          <p:cNvPr id="5" name="Footer Placeholder 4">
            <a:extLst>
              <a:ext uri="{FF2B5EF4-FFF2-40B4-BE49-F238E27FC236}">
                <a16:creationId xmlns:a16="http://schemas.microsoft.com/office/drawing/2014/main" xmlns=""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201768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2/26/2025</a:t>
            </a:fld>
            <a:endParaRPr lang="en-US"/>
          </a:p>
        </p:txBody>
      </p:sp>
      <p:sp>
        <p:nvSpPr>
          <p:cNvPr id="5" name="Footer Placeholder 4">
            <a:extLst>
              <a:ext uri="{FF2B5EF4-FFF2-40B4-BE49-F238E27FC236}">
                <a16:creationId xmlns:a16="http://schemas.microsoft.com/office/drawing/2014/main" xmlns=""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52339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2/26/2025</a:t>
            </a:fld>
            <a:endParaRPr lang="en-US"/>
          </a:p>
        </p:txBody>
      </p:sp>
      <p:sp>
        <p:nvSpPr>
          <p:cNvPr id="5" name="Footer Placeholder 4">
            <a:extLst>
              <a:ext uri="{FF2B5EF4-FFF2-40B4-BE49-F238E27FC236}">
                <a16:creationId xmlns:a16="http://schemas.microsoft.com/office/drawing/2014/main" xmlns=""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5332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2/26/2025</a:t>
            </a:fld>
            <a:endParaRPr lang="en-US"/>
          </a:p>
        </p:txBody>
      </p:sp>
      <p:sp>
        <p:nvSpPr>
          <p:cNvPr id="5" name="Footer Placeholder 4">
            <a:extLst>
              <a:ext uri="{FF2B5EF4-FFF2-40B4-BE49-F238E27FC236}">
                <a16:creationId xmlns:a16="http://schemas.microsoft.com/office/drawing/2014/main" xmlns=""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69362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2/26/2025</a:t>
            </a:fld>
            <a:endParaRPr lang="en-US"/>
          </a:p>
        </p:txBody>
      </p:sp>
      <p:sp>
        <p:nvSpPr>
          <p:cNvPr id="5" name="Footer Placeholder 4">
            <a:extLst>
              <a:ext uri="{FF2B5EF4-FFF2-40B4-BE49-F238E27FC236}">
                <a16:creationId xmlns:a16="http://schemas.microsoft.com/office/drawing/2014/main" xmlns=""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87687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2/26/2025</a:t>
            </a:fld>
            <a:endParaRPr lang="en-US"/>
          </a:p>
        </p:txBody>
      </p:sp>
      <p:sp>
        <p:nvSpPr>
          <p:cNvPr id="6" name="Footer Placeholder 5">
            <a:extLst>
              <a:ext uri="{FF2B5EF4-FFF2-40B4-BE49-F238E27FC236}">
                <a16:creationId xmlns:a16="http://schemas.microsoft.com/office/drawing/2014/main" xmlns=""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95806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2/26/2025</a:t>
            </a:fld>
            <a:endParaRPr lang="en-US"/>
          </a:p>
        </p:txBody>
      </p:sp>
      <p:sp>
        <p:nvSpPr>
          <p:cNvPr id="8" name="Footer Placeholder 7">
            <a:extLst>
              <a:ext uri="{FF2B5EF4-FFF2-40B4-BE49-F238E27FC236}">
                <a16:creationId xmlns:a16="http://schemas.microsoft.com/office/drawing/2014/main" xmlns=""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256732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2/26/2025</a:t>
            </a:fld>
            <a:endParaRPr lang="en-US"/>
          </a:p>
        </p:txBody>
      </p:sp>
      <p:sp>
        <p:nvSpPr>
          <p:cNvPr id="4" name="Footer Placeholder 3">
            <a:extLst>
              <a:ext uri="{FF2B5EF4-FFF2-40B4-BE49-F238E27FC236}">
                <a16:creationId xmlns:a16="http://schemas.microsoft.com/office/drawing/2014/main" xmlns=""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59645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2/26/2025</a:t>
            </a:fld>
            <a:endParaRPr lang="en-US"/>
          </a:p>
        </p:txBody>
      </p:sp>
      <p:sp>
        <p:nvSpPr>
          <p:cNvPr id="3" name="Footer Placeholder 2">
            <a:extLst>
              <a:ext uri="{FF2B5EF4-FFF2-40B4-BE49-F238E27FC236}">
                <a16:creationId xmlns:a16="http://schemas.microsoft.com/office/drawing/2014/main" xmlns=""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7490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2/26/2025</a:t>
            </a:fld>
            <a:endParaRPr lang="en-US"/>
          </a:p>
        </p:txBody>
      </p:sp>
      <p:sp>
        <p:nvSpPr>
          <p:cNvPr id="6" name="Footer Placeholder 5">
            <a:extLst>
              <a:ext uri="{FF2B5EF4-FFF2-40B4-BE49-F238E27FC236}">
                <a16:creationId xmlns:a16="http://schemas.microsoft.com/office/drawing/2014/main" xmlns=""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183933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2/26/2025</a:t>
            </a:fld>
            <a:endParaRPr lang="en-US"/>
          </a:p>
        </p:txBody>
      </p:sp>
      <p:sp>
        <p:nvSpPr>
          <p:cNvPr id="6" name="Footer Placeholder 5">
            <a:extLst>
              <a:ext uri="{FF2B5EF4-FFF2-40B4-BE49-F238E27FC236}">
                <a16:creationId xmlns:a16="http://schemas.microsoft.com/office/drawing/2014/main" xmlns=""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80329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xmlns="" id="{AD80FF49-BD8D-1626-23C4-5D0BC26861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125819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xmlns=""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xmlns="" id="{01B9E52C-9CDA-123A-7A68-397182AE11C1}"/>
              </a:ext>
            </a:extLst>
          </p:cNvPr>
          <p:cNvSpPr txBox="1"/>
          <p:nvPr/>
        </p:nvSpPr>
        <p:spPr>
          <a:xfrm>
            <a:off x="3355594" y="1299066"/>
            <a:ext cx="5748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Thứ</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tháng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năm</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pic>
        <p:nvPicPr>
          <p:cNvPr id="15" name="Hình ảnh 14">
            <a:extLst>
              <a:ext uri="{FF2B5EF4-FFF2-40B4-BE49-F238E27FC236}">
                <a16:creationId xmlns:a16="http://schemas.microsoft.com/office/drawing/2014/main" xmlns="" id="{06E8E3C4-4531-E9CB-02D5-74AE36096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xmlns="" id="{7518CD7F-3F5A-7325-5B69-130D8B8C6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xmlns="" id="{132339CB-17DB-A02C-14AC-4FCDBBA1B3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xmlns="" id="{DAFF6C30-DC9F-B14A-D412-C11455869D4E}"/>
              </a:ext>
            </a:extLst>
          </p:cNvPr>
          <p:cNvPicPr>
            <a:picLocks noChangeAspect="1"/>
          </p:cNvPicPr>
          <p:nvPr/>
        </p:nvPicPr>
        <p:blipFill>
          <a:blip r:embed="rId6"/>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xmlns="" id="{A38F5486-5255-FBC4-98C1-492E14877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9" name="Picture 8">
            <a:extLst>
              <a:ext uri="{FF2B5EF4-FFF2-40B4-BE49-F238E27FC236}">
                <a16:creationId xmlns:a16="http://schemas.microsoft.com/office/drawing/2014/main" xmlns="" id="{9CE45826-6BEC-8AEB-1233-130432B6B576}"/>
              </a:ext>
            </a:extLst>
          </p:cNvPr>
          <p:cNvPicPr>
            <a:picLocks noChangeAspect="1"/>
          </p:cNvPicPr>
          <p:nvPr/>
        </p:nvPicPr>
        <p:blipFill>
          <a:blip r:embed="rId8"/>
          <a:stretch>
            <a:fillRect/>
          </a:stretch>
        </p:blipFill>
        <p:spPr>
          <a:xfrm>
            <a:off x="2725373" y="3726510"/>
            <a:ext cx="6931753" cy="1176630"/>
          </a:xfrm>
          <a:prstGeom prst="rect">
            <a:avLst/>
          </a:prstGeom>
        </p:spPr>
      </p:pic>
      <p:sp>
        <p:nvSpPr>
          <p:cNvPr id="2" name="TextBox 1"/>
          <p:cNvSpPr txBox="1"/>
          <p:nvPr/>
        </p:nvSpPr>
        <p:spPr>
          <a:xfrm>
            <a:off x="4478867" y="3124200"/>
            <a:ext cx="3674540" cy="523220"/>
          </a:xfrm>
          <a:prstGeom prst="rect">
            <a:avLst/>
          </a:prstGeom>
          <a:noFill/>
        </p:spPr>
        <p:txBody>
          <a:bodyPr wrap="square" rtlCol="0">
            <a:spAutoFit/>
          </a:bodyPr>
          <a:lstStyle/>
          <a:p>
            <a:pPr algn="ctr"/>
            <a:r>
              <a:rPr lang="vi-VN" sz="2800" b="1" dirty="0" smtClean="0">
                <a:solidFill>
                  <a:srgbClr val="002060"/>
                </a:solidFill>
              </a:rPr>
              <a:t>BÀI 11 - TIẾT 3</a:t>
            </a:r>
            <a:endParaRPr lang="en-US" sz="2800" b="1" dirty="0">
              <a:solidFill>
                <a:srgbClr val="002060"/>
              </a:solidFill>
            </a:endParaRPr>
          </a:p>
        </p:txBody>
      </p:sp>
    </p:spTree>
    <p:extLst>
      <p:ext uri="{BB962C8B-B14F-4D97-AF65-F5344CB8AC3E}">
        <p14:creationId xmlns:p14="http://schemas.microsoft.com/office/powerpoint/2010/main" val="1229900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0AF44495-9BF0-BE5C-23FD-A960E815CB4E}"/>
              </a:ext>
            </a:extLst>
          </p:cNvPr>
          <p:cNvSpPr txBox="1"/>
          <p:nvPr/>
        </p:nvSpPr>
        <p:spPr>
          <a:xfrm>
            <a:off x="5411318" y="2253734"/>
            <a:ext cx="5800725" cy="3046988"/>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800725"/>
                      <a:gd name="connsiteY0" fmla="*/ 0 h 2123658"/>
                      <a:gd name="connsiteX1" fmla="*/ 5800725 w 5800725"/>
                      <a:gd name="connsiteY1" fmla="*/ 0 h 2123658"/>
                      <a:gd name="connsiteX2" fmla="*/ 5800725 w 5800725"/>
                      <a:gd name="connsiteY2" fmla="*/ 2123658 h 2123658"/>
                      <a:gd name="connsiteX3" fmla="*/ 0 w 5800725"/>
                      <a:gd name="connsiteY3" fmla="*/ 2123658 h 2123658"/>
                      <a:gd name="connsiteX4" fmla="*/ 0 w 5800725"/>
                      <a:gd name="connsiteY4" fmla="*/ 0 h 2123658"/>
                      <a:gd name="connsiteX0" fmla="*/ 0 w 5800725"/>
                      <a:gd name="connsiteY0" fmla="*/ 0 h 2123658"/>
                      <a:gd name="connsiteX1" fmla="*/ 5800725 w 5800725"/>
                      <a:gd name="connsiteY1" fmla="*/ 0 h 2123658"/>
                      <a:gd name="connsiteX2" fmla="*/ 5800725 w 5800725"/>
                      <a:gd name="connsiteY2" fmla="*/ 2123658 h 2123658"/>
                      <a:gd name="connsiteX3" fmla="*/ 0 w 5800725"/>
                      <a:gd name="connsiteY3" fmla="*/ 2123658 h 2123658"/>
                      <a:gd name="connsiteX4" fmla="*/ 0 w 5800725"/>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0725" h="2123658" fill="none" extrusionOk="0">
                        <a:moveTo>
                          <a:pt x="0" y="0"/>
                        </a:moveTo>
                        <a:cubicBezTo>
                          <a:pt x="2525832" y="5222"/>
                          <a:pt x="4259332" y="24918"/>
                          <a:pt x="5800725" y="0"/>
                        </a:cubicBezTo>
                        <a:cubicBezTo>
                          <a:pt x="5617285" y="368423"/>
                          <a:pt x="5727283" y="1317975"/>
                          <a:pt x="5800725" y="2123658"/>
                        </a:cubicBezTo>
                        <a:cubicBezTo>
                          <a:pt x="5014532" y="2128889"/>
                          <a:pt x="1093031" y="2199070"/>
                          <a:pt x="0" y="2123658"/>
                        </a:cubicBezTo>
                        <a:cubicBezTo>
                          <a:pt x="-38395" y="1175189"/>
                          <a:pt x="15603" y="278929"/>
                          <a:pt x="0" y="0"/>
                        </a:cubicBezTo>
                        <a:close/>
                      </a:path>
                      <a:path w="5800725" h="2123658" stroke="0" extrusionOk="0">
                        <a:moveTo>
                          <a:pt x="0" y="0"/>
                        </a:moveTo>
                        <a:cubicBezTo>
                          <a:pt x="3015026" y="2113"/>
                          <a:pt x="4568050" y="-116730"/>
                          <a:pt x="5800725" y="0"/>
                        </a:cubicBezTo>
                        <a:cubicBezTo>
                          <a:pt x="5751983" y="627783"/>
                          <a:pt x="5719187" y="1610523"/>
                          <a:pt x="5800725" y="2123658"/>
                        </a:cubicBezTo>
                        <a:cubicBezTo>
                          <a:pt x="3683629" y="2153155"/>
                          <a:pt x="1222189" y="2031558"/>
                          <a:pt x="0" y="2123658"/>
                        </a:cubicBezTo>
                        <a:cubicBezTo>
                          <a:pt x="-89739" y="1826978"/>
                          <a:pt x="257588" y="969136"/>
                          <a:pt x="0" y="0"/>
                        </a:cubicBezTo>
                        <a:close/>
                      </a:path>
                      <a:path w="5800725" h="2123658" fill="none" stroke="0" extrusionOk="0">
                        <a:moveTo>
                          <a:pt x="0" y="0"/>
                        </a:moveTo>
                        <a:cubicBezTo>
                          <a:pt x="1399953" y="11849"/>
                          <a:pt x="4138657" y="-161459"/>
                          <a:pt x="5800725" y="0"/>
                        </a:cubicBezTo>
                        <a:cubicBezTo>
                          <a:pt x="5691535" y="497985"/>
                          <a:pt x="5713250" y="1466595"/>
                          <a:pt x="5800725" y="2123658"/>
                        </a:cubicBezTo>
                        <a:cubicBezTo>
                          <a:pt x="5157465" y="2065303"/>
                          <a:pt x="999626" y="2237280"/>
                          <a:pt x="0" y="2123658"/>
                        </a:cubicBezTo>
                        <a:cubicBezTo>
                          <a:pt x="-61217" y="1138279"/>
                          <a:pt x="20953" y="303929"/>
                          <a:pt x="0" y="0"/>
                        </a:cubicBezTo>
                        <a:close/>
                      </a:path>
                    </a:pathLst>
                  </a:custGeom>
                  <ask:type>
                    <ask:lineSketchCurved/>
                  </ask:type>
                </ask:lineSketchStyleProps>
              </a:ext>
            </a:extLst>
          </a:ln>
        </p:spPr>
        <p:txBody>
          <a:bodyPr wrap="square">
            <a:spAutoFit/>
          </a:bodyPr>
          <a:lstStyle/>
          <a:p>
            <a:pPr lvl="0" algn="just">
              <a:defRPr/>
            </a:pPr>
            <a:r>
              <a:rPr lang="vi-VN" sz="4800" b="1" dirty="0">
                <a:solidFill>
                  <a:prstClr val="black"/>
                </a:solidFill>
                <a:latin typeface="Calibri" panose="020F0502020204030204" pitchFamily="34" charset="0"/>
                <a:ea typeface="Cambria" panose="02040503050406030204" pitchFamily="18" charset="0"/>
                <a:cs typeface="Calibri" panose="020F0502020204030204" pitchFamily="34" charset="0"/>
              </a:rPr>
              <a:t>Em sẽ nói với mẹ là em chưa cần vì em đã có hai cái mũ và còn dùng tốt.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xmlns="" id="{E0E70C2F-B292-33A8-5C7A-234E296FEEC5}"/>
              </a:ext>
            </a:extLst>
          </p:cNvPr>
          <p:cNvPicPr>
            <a:picLocks noChangeAspect="1"/>
          </p:cNvPicPr>
          <p:nvPr/>
        </p:nvPicPr>
        <p:blipFill>
          <a:blip r:embed="rId3"/>
          <a:stretch>
            <a:fillRect/>
          </a:stretch>
        </p:blipFill>
        <p:spPr>
          <a:xfrm>
            <a:off x="221131" y="1598861"/>
            <a:ext cx="5291787" cy="4517528"/>
          </a:xfrm>
          <a:prstGeom prst="rect">
            <a:avLst/>
          </a:prstGeom>
        </p:spPr>
      </p:pic>
      <p:sp>
        <p:nvSpPr>
          <p:cNvPr id="13" name="TextBox 12">
            <a:extLst>
              <a:ext uri="{FF2B5EF4-FFF2-40B4-BE49-F238E27FC236}">
                <a16:creationId xmlns:a16="http://schemas.microsoft.com/office/drawing/2014/main" xmlns="" id="{94705B84-C902-F1D4-8527-46B0D41141E5}"/>
              </a:ext>
            </a:extLst>
          </p:cNvPr>
          <p:cNvSpPr txBox="1"/>
          <p:nvPr/>
        </p:nvSpPr>
        <p:spPr>
          <a:xfrm>
            <a:off x="1304925" y="2438400"/>
            <a:ext cx="3524250" cy="3108543"/>
          </a:xfrm>
          <a:prstGeom prst="rect">
            <a:avLst/>
          </a:prstGeom>
          <a:noFill/>
        </p:spPr>
        <p:txBody>
          <a:bodyPr wrap="square" rtlCol="0">
            <a:spAutoFit/>
          </a:bodyPr>
          <a:lstStyle/>
          <a:p>
            <a:pPr lvl="0" algn="just"/>
            <a:r>
              <a:rPr lang="vi-VN" sz="2800" b="1" dirty="0">
                <a:solidFill>
                  <a:srgbClr val="002060"/>
                </a:solidFill>
                <a:latin typeface="Calibri" panose="020F0502020204030204" pitchFamily="34" charset="0"/>
                <a:cs typeface="Calibri" panose="020F0502020204030204" pitchFamily="34" charset="0"/>
              </a:rPr>
              <a:t>Tình huống 3: </a:t>
            </a:r>
            <a:r>
              <a:rPr lang="vi-VN" sz="2800" dirty="0">
                <a:solidFill>
                  <a:srgbClr val="002060"/>
                </a:solidFill>
                <a:latin typeface="Calibri" panose="020F0502020204030204" pitchFamily="34" charset="0"/>
                <a:cs typeface="Calibri" panose="020F0502020204030204" pitchFamily="34" charset="0"/>
              </a:rPr>
              <a:t>Mẹ hỏi ý em về việc mua thêm một cái mũ đẹp để đi dã ngoại với lớp vào tuần sau. Trong khi đó, em đã có hai cái mũ cũ và còn dùng tốt.</a:t>
            </a:r>
            <a:endParaRPr kumimoji="0" lang="vi-VN" sz="28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9274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1938846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xmlns=""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xmlns=""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xmlns=""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xmlns="" id="{CDCE5A33-C5A7-E0CF-9F2A-8672E0AA9F2F}"/>
                  </a:ext>
                </a:extLst>
              </p:cNvPr>
              <p:cNvSpPr/>
              <p:nvPr/>
            </p:nvSpPr>
            <p:spPr>
              <a:xfrm>
                <a:off x="1263514" y="-950636"/>
                <a:ext cx="10530310" cy="2541893"/>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xmlns="" id="{0D3A5334-CF14-58D2-34A3-6AEFBFA3B948}"/>
                  </a:ext>
                </a:extLst>
              </p:cNvPr>
              <p:cNvSpPr txBox="1"/>
              <p:nvPr/>
            </p:nvSpPr>
            <p:spPr>
              <a:xfrm>
                <a:off x="1644325" y="-500726"/>
                <a:ext cx="10086975" cy="1633498"/>
              </a:xfrm>
              <a:prstGeom prst="rect">
                <a:avLst/>
              </a:prstGeom>
              <a:noFill/>
            </p:spPr>
            <p:txBody>
              <a:bodyPr wrap="square" rtlCol="0">
                <a:spAutoFit/>
              </a:bodyPr>
              <a:lstStyle/>
              <a:p>
                <a:pPr lvl="0" algn="ctr">
                  <a:defRPr/>
                </a:pPr>
                <a:r>
                  <a:rPr lang="nl-NL" sz="4800" b="1" dirty="0"/>
                  <a:t>Chia sẻ những việc em đã và sẽ làm để bảo quản, tiết kiệm tiền </a:t>
                </a:r>
                <a:endParaRPr kumimoji="0" lang="vi-VN" sz="11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xmlns="" id="{14A993BD-79CC-0644-2F00-FB8EC824B1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39746713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am gia trò chơi Chuyền bóng | Tech12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34" y="2429932"/>
            <a:ext cx="4764710" cy="2721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90800" y="372533"/>
            <a:ext cx="6570133" cy="646331"/>
          </a:xfrm>
          <a:prstGeom prst="rect">
            <a:avLst/>
          </a:prstGeom>
          <a:noFill/>
        </p:spPr>
        <p:txBody>
          <a:bodyPr wrap="square" rtlCol="0">
            <a:spAutoFit/>
          </a:bodyPr>
          <a:lstStyle/>
          <a:p>
            <a:r>
              <a:rPr lang="vi-VN" sz="3600" dirty="0" smtClean="0">
                <a:solidFill>
                  <a:srgbClr val="002060"/>
                </a:solidFill>
              </a:rPr>
              <a:t>TRÒ CHƠI: CHUYỀN BÓNG</a:t>
            </a:r>
            <a:endParaRPr lang="en-US" sz="3600" dirty="0">
              <a:solidFill>
                <a:srgbClr val="002060"/>
              </a:solidFill>
            </a:endParaRPr>
          </a:p>
        </p:txBody>
      </p:sp>
      <p:sp>
        <p:nvSpPr>
          <p:cNvPr id="10" name="TextBox 9">
            <a:extLst>
              <a:ext uri="{FF2B5EF4-FFF2-40B4-BE49-F238E27FC236}">
                <a16:creationId xmlns:a16="http://schemas.microsoft.com/office/drawing/2014/main" xmlns="" id="{0AF44495-9BF0-BE5C-23FD-A960E815CB4E}"/>
              </a:ext>
            </a:extLst>
          </p:cNvPr>
          <p:cNvSpPr txBox="1"/>
          <p:nvPr/>
        </p:nvSpPr>
        <p:spPr>
          <a:xfrm>
            <a:off x="5672666" y="2008981"/>
            <a:ext cx="6060017" cy="3416320"/>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800725"/>
                      <a:gd name="connsiteY0" fmla="*/ 0 h 2123658"/>
                      <a:gd name="connsiteX1" fmla="*/ 5800725 w 5800725"/>
                      <a:gd name="connsiteY1" fmla="*/ 0 h 2123658"/>
                      <a:gd name="connsiteX2" fmla="*/ 5800725 w 5800725"/>
                      <a:gd name="connsiteY2" fmla="*/ 2123658 h 2123658"/>
                      <a:gd name="connsiteX3" fmla="*/ 0 w 5800725"/>
                      <a:gd name="connsiteY3" fmla="*/ 2123658 h 2123658"/>
                      <a:gd name="connsiteX4" fmla="*/ 0 w 5800725"/>
                      <a:gd name="connsiteY4" fmla="*/ 0 h 2123658"/>
                      <a:gd name="connsiteX0" fmla="*/ 0 w 5800725"/>
                      <a:gd name="connsiteY0" fmla="*/ 0 h 2123658"/>
                      <a:gd name="connsiteX1" fmla="*/ 5800725 w 5800725"/>
                      <a:gd name="connsiteY1" fmla="*/ 0 h 2123658"/>
                      <a:gd name="connsiteX2" fmla="*/ 5800725 w 5800725"/>
                      <a:gd name="connsiteY2" fmla="*/ 2123658 h 2123658"/>
                      <a:gd name="connsiteX3" fmla="*/ 0 w 5800725"/>
                      <a:gd name="connsiteY3" fmla="*/ 2123658 h 2123658"/>
                      <a:gd name="connsiteX4" fmla="*/ 0 w 5800725"/>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0725" h="2123658" fill="none" extrusionOk="0">
                        <a:moveTo>
                          <a:pt x="0" y="0"/>
                        </a:moveTo>
                        <a:cubicBezTo>
                          <a:pt x="2525832" y="5222"/>
                          <a:pt x="4259332" y="24918"/>
                          <a:pt x="5800725" y="0"/>
                        </a:cubicBezTo>
                        <a:cubicBezTo>
                          <a:pt x="5617285" y="368423"/>
                          <a:pt x="5727283" y="1317975"/>
                          <a:pt x="5800725" y="2123658"/>
                        </a:cubicBezTo>
                        <a:cubicBezTo>
                          <a:pt x="5014532" y="2128889"/>
                          <a:pt x="1093031" y="2199070"/>
                          <a:pt x="0" y="2123658"/>
                        </a:cubicBezTo>
                        <a:cubicBezTo>
                          <a:pt x="-38395" y="1175189"/>
                          <a:pt x="15603" y="278929"/>
                          <a:pt x="0" y="0"/>
                        </a:cubicBezTo>
                        <a:close/>
                      </a:path>
                      <a:path w="5800725" h="2123658" stroke="0" extrusionOk="0">
                        <a:moveTo>
                          <a:pt x="0" y="0"/>
                        </a:moveTo>
                        <a:cubicBezTo>
                          <a:pt x="3015026" y="2113"/>
                          <a:pt x="4568050" y="-116730"/>
                          <a:pt x="5800725" y="0"/>
                        </a:cubicBezTo>
                        <a:cubicBezTo>
                          <a:pt x="5751983" y="627783"/>
                          <a:pt x="5719187" y="1610523"/>
                          <a:pt x="5800725" y="2123658"/>
                        </a:cubicBezTo>
                        <a:cubicBezTo>
                          <a:pt x="3683629" y="2153155"/>
                          <a:pt x="1222189" y="2031558"/>
                          <a:pt x="0" y="2123658"/>
                        </a:cubicBezTo>
                        <a:cubicBezTo>
                          <a:pt x="-89739" y="1826978"/>
                          <a:pt x="257588" y="969136"/>
                          <a:pt x="0" y="0"/>
                        </a:cubicBezTo>
                        <a:close/>
                      </a:path>
                      <a:path w="5800725" h="2123658" fill="none" stroke="0" extrusionOk="0">
                        <a:moveTo>
                          <a:pt x="0" y="0"/>
                        </a:moveTo>
                        <a:cubicBezTo>
                          <a:pt x="1399953" y="11849"/>
                          <a:pt x="4138657" y="-161459"/>
                          <a:pt x="5800725" y="0"/>
                        </a:cubicBezTo>
                        <a:cubicBezTo>
                          <a:pt x="5691535" y="497985"/>
                          <a:pt x="5713250" y="1466595"/>
                          <a:pt x="5800725" y="2123658"/>
                        </a:cubicBezTo>
                        <a:cubicBezTo>
                          <a:pt x="5157465" y="2065303"/>
                          <a:pt x="999626" y="2237280"/>
                          <a:pt x="0" y="2123658"/>
                        </a:cubicBezTo>
                        <a:cubicBezTo>
                          <a:pt x="-61217" y="1138279"/>
                          <a:pt x="20953" y="303929"/>
                          <a:pt x="0" y="0"/>
                        </a:cubicBezTo>
                        <a:close/>
                      </a:path>
                    </a:pathLst>
                  </a:custGeom>
                  <ask:type>
                    <ask:lineSketchCurved/>
                  </ask:type>
                </ask:lineSketchStyleProps>
              </a:ext>
            </a:extLst>
          </a:ln>
        </p:spPr>
        <p:txBody>
          <a:bodyPr wrap="square">
            <a:spAutoFit/>
          </a:bodyPr>
          <a:lstStyle/>
          <a:p>
            <a:pPr lvl="0" algn="just">
              <a:defRPr/>
            </a:pPr>
            <a:r>
              <a:rPr lang="vi-VN" sz="3600" b="1" dirty="0">
                <a:solidFill>
                  <a:prstClr val="black"/>
                </a:solidFill>
                <a:latin typeface="Calibri" panose="020F0502020204030204" pitchFamily="34" charset="0"/>
                <a:ea typeface="Cambria" panose="02040503050406030204" pitchFamily="18" charset="0"/>
                <a:cs typeface="Calibri" panose="020F0502020204030204" pitchFamily="34" charset="0"/>
              </a:rPr>
              <a:t>GV mở bài hát, HS chuyền bóng theo bài hát. Khi bài hát dừng lại, quả bóng dừng ở HS nào thf HS đó sẽ chia sẻ những việc bản thân đã và sẽ làm để bảo quản, tiết kiệm tiền.</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188637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xmlns=""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extLst>
      <p:ext uri="{BB962C8B-B14F-4D97-AF65-F5344CB8AC3E}">
        <p14:creationId xmlns:p14="http://schemas.microsoft.com/office/powerpoint/2010/main" val="349139856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xmlns=""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extLst>
      <p:ext uri="{BB962C8B-B14F-4D97-AF65-F5344CB8AC3E}">
        <p14:creationId xmlns:p14="http://schemas.microsoft.com/office/powerpoint/2010/main" val="3450521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1182128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291358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Con Heo Đất ♫ Bé Khánh Ngọc ♫ Nhạc Thiếu Nhi Vui Nhộn Mẹ mua cho con heo đất í ò í o [MV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0818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xmlns="" id="{1AFFB280-915E-B81B-CD85-763A2A9E1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32667"/>
            <a:ext cx="3520440" cy="3725333"/>
          </a:xfrm>
          <a:prstGeom prst="rect">
            <a:avLst/>
          </a:prstGeom>
        </p:spPr>
      </p:pic>
      <p:sp>
        <p:nvSpPr>
          <p:cNvPr id="11" name="Rectangle: Rounded Corners 10">
            <a:extLst>
              <a:ext uri="{FF2B5EF4-FFF2-40B4-BE49-F238E27FC236}">
                <a16:creationId xmlns:a16="http://schemas.microsoft.com/office/drawing/2014/main" xmlns="" id="{D0372AA5-8B26-DC69-DCBA-975541FBDCA0}"/>
              </a:ext>
            </a:extLst>
          </p:cNvPr>
          <p:cNvSpPr/>
          <p:nvPr/>
        </p:nvSpPr>
        <p:spPr>
          <a:xfrm>
            <a:off x="2528888" y="1242512"/>
            <a:ext cx="9072562"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bài hát đã làm gì? </a:t>
            </a:r>
            <a:endParaRPr lang="vi-VN" sz="4400" b="1" dirty="0" smtClean="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ctr"/>
            <a:r>
              <a:rPr lang="vi-VN" sz="4400" b="1" dirty="0" smtClean="0">
                <a:solidFill>
                  <a:prstClr val="black"/>
                </a:solidFill>
                <a:latin typeface="Calibri" panose="020F0502020204030204" pitchFamily="34" charset="0"/>
                <a:ea typeface="Calibri" panose="020F0502020204030204" pitchFamily="34" charset="0"/>
                <a:cs typeface="Calibri" panose="020F0502020204030204" pitchFamily="34" charset="0"/>
              </a:rPr>
              <a:t>Việc </a:t>
            </a: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làm đó có tác dụng gì? </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7280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1691489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7C47C99-6DB7-35E8-5C0E-E0CD7E0306C8}"/>
              </a:ext>
            </a:extLst>
          </p:cNvPr>
          <p:cNvSpPr/>
          <p:nvPr/>
        </p:nvSpPr>
        <p:spPr>
          <a:xfrm>
            <a:off x="2880783" y="137160"/>
            <a:ext cx="5822951" cy="89600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Xử lý tình huống</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2101850" y="1249892"/>
            <a:ext cx="7335837" cy="1587427"/>
          </a:xfrm>
          <a:prstGeom prst="rect">
            <a:avLst/>
          </a:prstGeom>
        </p:spPr>
      </p:pic>
      <p:pic>
        <p:nvPicPr>
          <p:cNvPr id="7" name="Picture 6"/>
          <p:cNvPicPr>
            <a:picLocks noChangeAspect="1"/>
          </p:cNvPicPr>
          <p:nvPr/>
        </p:nvPicPr>
        <p:blipFill>
          <a:blip r:embed="rId4"/>
          <a:stretch>
            <a:fillRect/>
          </a:stretch>
        </p:blipFill>
        <p:spPr>
          <a:xfrm>
            <a:off x="2209800" y="2974479"/>
            <a:ext cx="7448020" cy="1588362"/>
          </a:xfrm>
          <a:prstGeom prst="rect">
            <a:avLst/>
          </a:prstGeom>
        </p:spPr>
      </p:pic>
      <p:pic>
        <p:nvPicPr>
          <p:cNvPr id="8" name="Picture 7"/>
          <p:cNvPicPr>
            <a:picLocks noChangeAspect="1"/>
          </p:cNvPicPr>
          <p:nvPr/>
        </p:nvPicPr>
        <p:blipFill>
          <a:blip r:embed="rId5"/>
          <a:stretch>
            <a:fillRect/>
          </a:stretch>
        </p:blipFill>
        <p:spPr>
          <a:xfrm>
            <a:off x="2212974" y="4791441"/>
            <a:ext cx="7113587" cy="1505853"/>
          </a:xfrm>
          <a:prstGeom prst="rect">
            <a:avLst/>
          </a:prstGeom>
        </p:spPr>
      </p:pic>
    </p:spTree>
    <p:extLst>
      <p:ext uri="{BB962C8B-B14F-4D97-AF65-F5344CB8AC3E}">
        <p14:creationId xmlns:p14="http://schemas.microsoft.com/office/powerpoint/2010/main" val="728468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0AF44495-9BF0-BE5C-23FD-A960E815CB4E}"/>
              </a:ext>
            </a:extLst>
          </p:cNvPr>
          <p:cNvSpPr txBox="1"/>
          <p:nvPr/>
        </p:nvSpPr>
        <p:spPr>
          <a:xfrm>
            <a:off x="5512918" y="1782501"/>
            <a:ext cx="5800725" cy="3539430"/>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800725"/>
                      <a:gd name="connsiteY0" fmla="*/ 0 h 2123658"/>
                      <a:gd name="connsiteX1" fmla="*/ 5800725 w 5800725"/>
                      <a:gd name="connsiteY1" fmla="*/ 0 h 2123658"/>
                      <a:gd name="connsiteX2" fmla="*/ 5800725 w 5800725"/>
                      <a:gd name="connsiteY2" fmla="*/ 2123658 h 2123658"/>
                      <a:gd name="connsiteX3" fmla="*/ 0 w 5800725"/>
                      <a:gd name="connsiteY3" fmla="*/ 2123658 h 2123658"/>
                      <a:gd name="connsiteX4" fmla="*/ 0 w 5800725"/>
                      <a:gd name="connsiteY4" fmla="*/ 0 h 2123658"/>
                      <a:gd name="connsiteX0" fmla="*/ 0 w 5800725"/>
                      <a:gd name="connsiteY0" fmla="*/ 0 h 2123658"/>
                      <a:gd name="connsiteX1" fmla="*/ 5800725 w 5800725"/>
                      <a:gd name="connsiteY1" fmla="*/ 0 h 2123658"/>
                      <a:gd name="connsiteX2" fmla="*/ 5800725 w 5800725"/>
                      <a:gd name="connsiteY2" fmla="*/ 2123658 h 2123658"/>
                      <a:gd name="connsiteX3" fmla="*/ 0 w 5800725"/>
                      <a:gd name="connsiteY3" fmla="*/ 2123658 h 2123658"/>
                      <a:gd name="connsiteX4" fmla="*/ 0 w 5800725"/>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0725" h="2123658" fill="none" extrusionOk="0">
                        <a:moveTo>
                          <a:pt x="0" y="0"/>
                        </a:moveTo>
                        <a:cubicBezTo>
                          <a:pt x="2525832" y="5222"/>
                          <a:pt x="4259332" y="24918"/>
                          <a:pt x="5800725" y="0"/>
                        </a:cubicBezTo>
                        <a:cubicBezTo>
                          <a:pt x="5617285" y="368423"/>
                          <a:pt x="5727283" y="1317975"/>
                          <a:pt x="5800725" y="2123658"/>
                        </a:cubicBezTo>
                        <a:cubicBezTo>
                          <a:pt x="5014532" y="2128889"/>
                          <a:pt x="1093031" y="2199070"/>
                          <a:pt x="0" y="2123658"/>
                        </a:cubicBezTo>
                        <a:cubicBezTo>
                          <a:pt x="-38395" y="1175189"/>
                          <a:pt x="15603" y="278929"/>
                          <a:pt x="0" y="0"/>
                        </a:cubicBezTo>
                        <a:close/>
                      </a:path>
                      <a:path w="5800725" h="2123658" stroke="0" extrusionOk="0">
                        <a:moveTo>
                          <a:pt x="0" y="0"/>
                        </a:moveTo>
                        <a:cubicBezTo>
                          <a:pt x="3015026" y="2113"/>
                          <a:pt x="4568050" y="-116730"/>
                          <a:pt x="5800725" y="0"/>
                        </a:cubicBezTo>
                        <a:cubicBezTo>
                          <a:pt x="5751983" y="627783"/>
                          <a:pt x="5719187" y="1610523"/>
                          <a:pt x="5800725" y="2123658"/>
                        </a:cubicBezTo>
                        <a:cubicBezTo>
                          <a:pt x="3683629" y="2153155"/>
                          <a:pt x="1222189" y="2031558"/>
                          <a:pt x="0" y="2123658"/>
                        </a:cubicBezTo>
                        <a:cubicBezTo>
                          <a:pt x="-89739" y="1826978"/>
                          <a:pt x="257588" y="969136"/>
                          <a:pt x="0" y="0"/>
                        </a:cubicBezTo>
                        <a:close/>
                      </a:path>
                      <a:path w="5800725" h="2123658" fill="none" stroke="0" extrusionOk="0">
                        <a:moveTo>
                          <a:pt x="0" y="0"/>
                        </a:moveTo>
                        <a:cubicBezTo>
                          <a:pt x="1399953" y="11849"/>
                          <a:pt x="4138657" y="-161459"/>
                          <a:pt x="5800725" y="0"/>
                        </a:cubicBezTo>
                        <a:cubicBezTo>
                          <a:pt x="5691535" y="497985"/>
                          <a:pt x="5713250" y="1466595"/>
                          <a:pt x="5800725" y="2123658"/>
                        </a:cubicBezTo>
                        <a:cubicBezTo>
                          <a:pt x="5157465" y="2065303"/>
                          <a:pt x="999626" y="2237280"/>
                          <a:pt x="0" y="2123658"/>
                        </a:cubicBezTo>
                        <a:cubicBezTo>
                          <a:pt x="-61217" y="1138279"/>
                          <a:pt x="20953" y="303929"/>
                          <a:pt x="0" y="0"/>
                        </a:cubicBezTo>
                        <a:close/>
                      </a:path>
                    </a:pathLst>
                  </a:custGeom>
                  <ask:type>
                    <ask:lineSketchCurved/>
                  </ask:type>
                </ask:lineSketchStyleProps>
              </a:ext>
            </a:extLst>
          </a:ln>
        </p:spPr>
        <p:txBody>
          <a:bodyPr wrap="square">
            <a:spAutoFit/>
          </a:bodyPr>
          <a:lstStyle/>
          <a:p>
            <a:pPr marL="457200" lvl="0" indent="-457200" algn="just">
              <a:buFont typeface="Arial" panose="020B0604020202020204" pitchFamily="34" charset="0"/>
              <a:buChar char="•"/>
              <a:defRPr/>
            </a:pP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Khuyên Hùng không nên sử dụng tiền lì xì vào nhu cầu giải trí tại một thời điểm nhiều như </a:t>
            </a:r>
            <a:r>
              <a:rPr lang="vi-VN" sz="3200" b="1" dirty="0" smtClean="0">
                <a:solidFill>
                  <a:prstClr val="black"/>
                </a:solidFill>
                <a:latin typeface="Calibri" panose="020F0502020204030204" pitchFamily="34" charset="0"/>
                <a:ea typeface="Cambria" panose="02040503050406030204" pitchFamily="18" charset="0"/>
                <a:cs typeface="Calibri" panose="020F0502020204030204" pitchFamily="34" charset="0"/>
              </a:rPr>
              <a:t>vậy;</a:t>
            </a:r>
          </a:p>
          <a:p>
            <a:pPr marL="457200" lvl="0" indent="-457200" algn="just">
              <a:buFont typeface="Arial" panose="020B0604020202020204" pitchFamily="34" charset="0"/>
              <a:buChar char="•"/>
              <a:defRPr/>
            </a:pPr>
            <a:r>
              <a:rPr lang="vi-VN" sz="3200" b="1" dirty="0" smtClean="0">
                <a:solidFill>
                  <a:prstClr val="black"/>
                </a:solidFill>
                <a:latin typeface="Calibri" panose="020F0502020204030204" pitchFamily="34" charset="0"/>
                <a:ea typeface="Cambria" panose="02040503050406030204" pitchFamily="18" charset="0"/>
                <a:cs typeface="Calibri" panose="020F0502020204030204" pitchFamily="34" charset="0"/>
              </a:rPr>
              <a:t>Hùng </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nên chia nhỏ Tiền lì xì vào các cần thiết, nếu chưa cần thiết thì hãy tiết kiệm.</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xmlns="" id="{E0E70C2F-B292-33A8-5C7A-234E296FEEC5}"/>
              </a:ext>
            </a:extLst>
          </p:cNvPr>
          <p:cNvPicPr>
            <a:picLocks noChangeAspect="1"/>
          </p:cNvPicPr>
          <p:nvPr/>
        </p:nvPicPr>
        <p:blipFill>
          <a:blip r:embed="rId3"/>
          <a:stretch>
            <a:fillRect/>
          </a:stretch>
        </p:blipFill>
        <p:spPr>
          <a:xfrm>
            <a:off x="221131" y="1598861"/>
            <a:ext cx="5291787" cy="4517528"/>
          </a:xfrm>
          <a:prstGeom prst="rect">
            <a:avLst/>
          </a:prstGeom>
        </p:spPr>
      </p:pic>
      <p:sp>
        <p:nvSpPr>
          <p:cNvPr id="13" name="TextBox 12">
            <a:extLst>
              <a:ext uri="{FF2B5EF4-FFF2-40B4-BE49-F238E27FC236}">
                <a16:creationId xmlns:a16="http://schemas.microsoft.com/office/drawing/2014/main" xmlns="" id="{94705B84-C902-F1D4-8527-46B0D41141E5}"/>
              </a:ext>
            </a:extLst>
          </p:cNvPr>
          <p:cNvSpPr txBox="1"/>
          <p:nvPr/>
        </p:nvSpPr>
        <p:spPr>
          <a:xfrm>
            <a:off x="1304925" y="2438400"/>
            <a:ext cx="352425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Tình huống 1: </a:t>
            </a:r>
            <a:r>
              <a:rPr kumimoji="0" lang="vi-VN" sz="28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Hùng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nói với em sẽ sử dụng tất cả số tiền được lì xì để chơi điện tử và mua đồ chơi mới, nếu còn chưa đủ thì sẽ xin thêm tiền bố mẹ.</a:t>
            </a:r>
          </a:p>
        </p:txBody>
      </p:sp>
    </p:spTree>
    <p:extLst>
      <p:ext uri="{BB962C8B-B14F-4D97-AF65-F5344CB8AC3E}">
        <p14:creationId xmlns:p14="http://schemas.microsoft.com/office/powerpoint/2010/main" val="5904139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0AF44495-9BF0-BE5C-23FD-A960E815CB4E}"/>
              </a:ext>
            </a:extLst>
          </p:cNvPr>
          <p:cNvSpPr txBox="1"/>
          <p:nvPr/>
        </p:nvSpPr>
        <p:spPr>
          <a:xfrm>
            <a:off x="5411318" y="2253734"/>
            <a:ext cx="5800725"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800725"/>
                      <a:gd name="connsiteY0" fmla="*/ 0 h 2123658"/>
                      <a:gd name="connsiteX1" fmla="*/ 5800725 w 5800725"/>
                      <a:gd name="connsiteY1" fmla="*/ 0 h 2123658"/>
                      <a:gd name="connsiteX2" fmla="*/ 5800725 w 5800725"/>
                      <a:gd name="connsiteY2" fmla="*/ 2123658 h 2123658"/>
                      <a:gd name="connsiteX3" fmla="*/ 0 w 5800725"/>
                      <a:gd name="connsiteY3" fmla="*/ 2123658 h 2123658"/>
                      <a:gd name="connsiteX4" fmla="*/ 0 w 5800725"/>
                      <a:gd name="connsiteY4" fmla="*/ 0 h 2123658"/>
                      <a:gd name="connsiteX0" fmla="*/ 0 w 5800725"/>
                      <a:gd name="connsiteY0" fmla="*/ 0 h 2123658"/>
                      <a:gd name="connsiteX1" fmla="*/ 5800725 w 5800725"/>
                      <a:gd name="connsiteY1" fmla="*/ 0 h 2123658"/>
                      <a:gd name="connsiteX2" fmla="*/ 5800725 w 5800725"/>
                      <a:gd name="connsiteY2" fmla="*/ 2123658 h 2123658"/>
                      <a:gd name="connsiteX3" fmla="*/ 0 w 5800725"/>
                      <a:gd name="connsiteY3" fmla="*/ 2123658 h 2123658"/>
                      <a:gd name="connsiteX4" fmla="*/ 0 w 5800725"/>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0725" h="2123658" fill="none" extrusionOk="0">
                        <a:moveTo>
                          <a:pt x="0" y="0"/>
                        </a:moveTo>
                        <a:cubicBezTo>
                          <a:pt x="2525832" y="5222"/>
                          <a:pt x="4259332" y="24918"/>
                          <a:pt x="5800725" y="0"/>
                        </a:cubicBezTo>
                        <a:cubicBezTo>
                          <a:pt x="5617285" y="368423"/>
                          <a:pt x="5727283" y="1317975"/>
                          <a:pt x="5800725" y="2123658"/>
                        </a:cubicBezTo>
                        <a:cubicBezTo>
                          <a:pt x="5014532" y="2128889"/>
                          <a:pt x="1093031" y="2199070"/>
                          <a:pt x="0" y="2123658"/>
                        </a:cubicBezTo>
                        <a:cubicBezTo>
                          <a:pt x="-38395" y="1175189"/>
                          <a:pt x="15603" y="278929"/>
                          <a:pt x="0" y="0"/>
                        </a:cubicBezTo>
                        <a:close/>
                      </a:path>
                      <a:path w="5800725" h="2123658" stroke="0" extrusionOk="0">
                        <a:moveTo>
                          <a:pt x="0" y="0"/>
                        </a:moveTo>
                        <a:cubicBezTo>
                          <a:pt x="3015026" y="2113"/>
                          <a:pt x="4568050" y="-116730"/>
                          <a:pt x="5800725" y="0"/>
                        </a:cubicBezTo>
                        <a:cubicBezTo>
                          <a:pt x="5751983" y="627783"/>
                          <a:pt x="5719187" y="1610523"/>
                          <a:pt x="5800725" y="2123658"/>
                        </a:cubicBezTo>
                        <a:cubicBezTo>
                          <a:pt x="3683629" y="2153155"/>
                          <a:pt x="1222189" y="2031558"/>
                          <a:pt x="0" y="2123658"/>
                        </a:cubicBezTo>
                        <a:cubicBezTo>
                          <a:pt x="-89739" y="1826978"/>
                          <a:pt x="257588" y="969136"/>
                          <a:pt x="0" y="0"/>
                        </a:cubicBezTo>
                        <a:close/>
                      </a:path>
                      <a:path w="5800725" h="2123658" fill="none" stroke="0" extrusionOk="0">
                        <a:moveTo>
                          <a:pt x="0" y="0"/>
                        </a:moveTo>
                        <a:cubicBezTo>
                          <a:pt x="1399953" y="11849"/>
                          <a:pt x="4138657" y="-161459"/>
                          <a:pt x="5800725" y="0"/>
                        </a:cubicBezTo>
                        <a:cubicBezTo>
                          <a:pt x="5691535" y="497985"/>
                          <a:pt x="5713250" y="1466595"/>
                          <a:pt x="5800725" y="2123658"/>
                        </a:cubicBezTo>
                        <a:cubicBezTo>
                          <a:pt x="5157465" y="2065303"/>
                          <a:pt x="999626" y="2237280"/>
                          <a:pt x="0" y="2123658"/>
                        </a:cubicBezTo>
                        <a:cubicBezTo>
                          <a:pt x="-61217" y="1138279"/>
                          <a:pt x="20953" y="303929"/>
                          <a:pt x="0" y="0"/>
                        </a:cubicBezTo>
                        <a:close/>
                      </a:path>
                    </a:pathLst>
                  </a:custGeom>
                  <ask:type>
                    <ask:lineSketchCurved/>
                  </ask:type>
                </ask:lineSketchStyleProps>
              </a:ext>
            </a:extLst>
          </a:ln>
        </p:spPr>
        <p:txBody>
          <a:bodyPr wrap="square">
            <a:spAutoFit/>
          </a:bodyPr>
          <a:lstStyle/>
          <a:p>
            <a:pPr lvl="0" algn="just">
              <a:defRPr/>
            </a:pPr>
            <a:r>
              <a:rPr lang="vi-VN" sz="3600" b="1" dirty="0">
                <a:solidFill>
                  <a:prstClr val="black"/>
                </a:solidFill>
                <a:latin typeface="Calibri" panose="020F0502020204030204" pitchFamily="34" charset="0"/>
                <a:ea typeface="Cambria" panose="02040503050406030204" pitchFamily="18" charset="0"/>
                <a:cs typeface="Calibri" panose="020F0502020204030204" pitchFamily="34" charset="0"/>
              </a:rPr>
              <a:t>Khuyên Kim không nên xin mẹ mua bộ khác vì bộ đồ mẹ mới mua vẫn còn mới, không mặc bộ đồ mẹ mua sẽ gây lãng phí.</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xmlns="" id="{E0E70C2F-B292-33A8-5C7A-234E296FEEC5}"/>
              </a:ext>
            </a:extLst>
          </p:cNvPr>
          <p:cNvPicPr>
            <a:picLocks noChangeAspect="1"/>
          </p:cNvPicPr>
          <p:nvPr/>
        </p:nvPicPr>
        <p:blipFill>
          <a:blip r:embed="rId3"/>
          <a:stretch>
            <a:fillRect/>
          </a:stretch>
        </p:blipFill>
        <p:spPr>
          <a:xfrm>
            <a:off x="221131" y="1598861"/>
            <a:ext cx="5291787" cy="4517528"/>
          </a:xfrm>
          <a:prstGeom prst="rect">
            <a:avLst/>
          </a:prstGeom>
        </p:spPr>
      </p:pic>
      <p:sp>
        <p:nvSpPr>
          <p:cNvPr id="13" name="TextBox 12">
            <a:extLst>
              <a:ext uri="{FF2B5EF4-FFF2-40B4-BE49-F238E27FC236}">
                <a16:creationId xmlns:a16="http://schemas.microsoft.com/office/drawing/2014/main" xmlns="" id="{94705B84-C902-F1D4-8527-46B0D41141E5}"/>
              </a:ext>
            </a:extLst>
          </p:cNvPr>
          <p:cNvSpPr txBox="1"/>
          <p:nvPr/>
        </p:nvSpPr>
        <p:spPr>
          <a:xfrm>
            <a:off x="1304925" y="2438400"/>
            <a:ext cx="3524250" cy="2677656"/>
          </a:xfrm>
          <a:prstGeom prst="rect">
            <a:avLst/>
          </a:prstGeom>
          <a:noFill/>
        </p:spPr>
        <p:txBody>
          <a:bodyPr wrap="square" rtlCol="0">
            <a:spAutoFit/>
          </a:bodyPr>
          <a:lstStyle/>
          <a:p>
            <a:pPr lvl="0" algn="just"/>
            <a:r>
              <a:rPr lang="vi-VN" sz="2800" b="1" dirty="0">
                <a:solidFill>
                  <a:srgbClr val="002060"/>
                </a:solidFill>
                <a:latin typeface="Calibri" panose="020F0502020204030204" pitchFamily="34" charset="0"/>
                <a:cs typeface="Calibri" panose="020F0502020204030204" pitchFamily="34" charset="0"/>
              </a:rPr>
              <a:t>Tình huống 2: </a:t>
            </a:r>
            <a:r>
              <a:rPr lang="vi-VN" sz="2800" dirty="0">
                <a:solidFill>
                  <a:srgbClr val="002060"/>
                </a:solidFill>
                <a:latin typeface="Calibri" panose="020F0502020204030204" pitchFamily="34" charset="0"/>
                <a:cs typeface="Calibri" panose="020F0502020204030204" pitchFamily="34" charset="0"/>
              </a:rPr>
              <a:t>Kim kể với em là vừa được mẹ mua cho bộ quần áo mới nhưng Kim lại không thích nên sẽ xin mẹ mua bộ khác.</a:t>
            </a:r>
            <a:endParaRPr kumimoji="0" lang="vi-VN" sz="28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1976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328</Words>
  <Application>Microsoft Office PowerPoint</Application>
  <PresentationFormat>Custom</PresentationFormat>
  <Paragraphs>20</Paragraphs>
  <Slides>15</Slides>
  <Notes>2</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DQ PC</dc:creator>
  <cp:lastModifiedBy>PC</cp:lastModifiedBy>
  <cp:revision>10</cp:revision>
  <dcterms:created xsi:type="dcterms:W3CDTF">2024-03-09T02:05:14Z</dcterms:created>
  <dcterms:modified xsi:type="dcterms:W3CDTF">2025-02-26T03:01:01Z</dcterms:modified>
</cp:coreProperties>
</file>