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6" r:id="rId4"/>
    <p:sldId id="258" r:id="rId5"/>
    <p:sldId id="287" r:id="rId6"/>
    <p:sldId id="288" r:id="rId7"/>
    <p:sldId id="289" r:id="rId8"/>
    <p:sldId id="290" r:id="rId9"/>
    <p:sldId id="291" r:id="rId10"/>
    <p:sldId id="292" r:id="rId11"/>
    <p:sldId id="293" r:id="rId12"/>
    <p:sldId id="294" r:id="rId13"/>
    <p:sldId id="268" r:id="rId14"/>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80" d="100"/>
          <a:sy n="80" d="100"/>
        </p:scale>
        <p:origin x="108" y="180"/>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8/16/2022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13</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8/16/2022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FF00"/>
                </a:solidFill>
                <a:latin typeface="Times New Roman" pitchFamily="18" charset="0"/>
              </a:rPr>
              <a:t>TRƯỜNG TIỂU HỌC ……</a:t>
            </a:r>
          </a:p>
        </p:txBody>
      </p:sp>
      <p:sp>
        <p:nvSpPr>
          <p:cNvPr id="10" name="Text Box 14"/>
          <p:cNvSpPr txBox="1">
            <a:spLocks noChangeArrowheads="1"/>
          </p:cNvSpPr>
          <p:nvPr/>
        </p:nvSpPr>
        <p:spPr bwMode="auto">
          <a:xfrm>
            <a:off x="1496219" y="4582047"/>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a:t>
            </a:r>
            <a:r>
              <a:rPr lang="en-US" sz="4400" b="1">
                <a:solidFill>
                  <a:srgbClr val="FF0000"/>
                </a:solidFill>
                <a:latin typeface="Times New Roman" pitchFamily="18" charset="0"/>
                <a:cs typeface="Times New Roman" pitchFamily="18" charset="0"/>
              </a:rPr>
              <a:t>EM THỂ HIỆN BẢN THÂN </a:t>
            </a: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3142712" y="8305800"/>
            <a:ext cx="97536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Lắng nghe ý kiến từ người thân, thầy cô và bè bạn.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178BC3C-F430-4FDA-AC91-8FF931E0D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18" y="2101325"/>
            <a:ext cx="14316998" cy="6025781"/>
          </a:xfrm>
          <a:prstGeom prst="rect">
            <a:avLst/>
          </a:prstGeom>
        </p:spPr>
      </p:pic>
    </p:spTree>
    <p:extLst>
      <p:ext uri="{BB962C8B-B14F-4D97-AF65-F5344CB8AC3E}">
        <p14:creationId xmlns:p14="http://schemas.microsoft.com/office/powerpoint/2010/main" val="38808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042319" y="2184658"/>
            <a:ext cx="11201400" cy="23622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Em hãy kể thêm các cách khác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94719" y="4752494"/>
            <a:ext cx="11201400" cy="38861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Một số cách khác để tự đánh giá điểm mạnh, điểm yếu của mình: Tìm ra điểm mạnh bản thân bằng cách tự đặt câu hỏi: Mình nên làm gì? Cần gì? </a:t>
            </a:r>
          </a:p>
          <a:p>
            <a:pPr algn="ctr"/>
            <a:r>
              <a:rPr lang="vi-VN" sz="3200" b="1">
                <a:solidFill>
                  <a:srgbClr val="0000FF"/>
                </a:solidFill>
                <a:latin typeface="+mj-lt"/>
              </a:rPr>
              <a:t>Tham gia những bài trắc nghiệm về khám phá bản thân.</a:t>
            </a:r>
            <a:r>
              <a:rPr lang="vi-VN"/>
              <a:t>bản </a:t>
            </a:r>
            <a:endParaRPr lang="vi-VN" sz="3200" b="1">
              <a:solidFill>
                <a:srgbClr val="0000FF"/>
              </a:solidFill>
              <a:latin typeface="+mj-lt"/>
            </a:endParaRPr>
          </a:p>
        </p:txBody>
      </p:sp>
    </p:spTree>
    <p:extLst>
      <p:ext uri="{BB962C8B-B14F-4D97-AF65-F5344CB8AC3E}">
        <p14:creationId xmlns:p14="http://schemas.microsoft.com/office/powerpoint/2010/main" val="34604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7" name="Cloud 6">
            <a:extLst>
              <a:ext uri="{FF2B5EF4-FFF2-40B4-BE49-F238E27FC236}">
                <a16:creationId xmlns:a16="http://schemas.microsoft.com/office/drawing/2014/main" id="{E65EFBF6-D579-4922-A5A4-40D996E54109}"/>
              </a:ext>
            </a:extLst>
          </p:cNvPr>
          <p:cNvSpPr/>
          <p:nvPr/>
        </p:nvSpPr>
        <p:spPr>
          <a:xfrm>
            <a:off x="2118519" y="2174737"/>
            <a:ext cx="10744200" cy="3200400"/>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0"/>
              </a:spcAft>
            </a:pPr>
            <a:r>
              <a:rPr lang="en-US" sz="3200" b="1">
                <a:solidFill>
                  <a:srgbClr val="FF0000"/>
                </a:solidFill>
                <a:latin typeface="Times New Roman" panose="02020603050405020304" pitchFamily="18" charset="0"/>
                <a:ea typeface="Times New Roman" panose="02020603050405020304" pitchFamily="18" charset="0"/>
              </a:rPr>
              <a:t>- Em chọn cách nào trong những cách trên để tự đánh giá điểm mạnh, điểm yếu của mình?</a:t>
            </a:r>
            <a:endParaRPr lang="vi-VN" sz="2800" b="1">
              <a:solidFill>
                <a:srgbClr val="FF0000"/>
              </a:solidFill>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D72D37FC-41A6-4D7A-B89C-79B6362B88B8}"/>
              </a:ext>
            </a:extLst>
          </p:cNvPr>
          <p:cNvSpPr/>
          <p:nvPr/>
        </p:nvSpPr>
        <p:spPr>
          <a:xfrm>
            <a:off x="2118519" y="5619779"/>
            <a:ext cx="11201400" cy="3200399"/>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Em chọn cách tự suy nghĩ và liệt kê ra điểm mạnh, điểm yếu của bản thân. Điều này giúp em tự nhìn nhận lại, sau đó tìm cách phát huy điểm mạnh và hạn chế điểm yếu của mình.</a:t>
            </a:r>
          </a:p>
        </p:txBody>
      </p:sp>
    </p:spTree>
    <p:extLst>
      <p:ext uri="{BB962C8B-B14F-4D97-AF65-F5344CB8AC3E}">
        <p14:creationId xmlns:p14="http://schemas.microsoft.com/office/powerpoint/2010/main" val="36906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492209" cy="930735"/>
            <a:chOff x="4539228" y="172432"/>
            <a:chExt cx="5399539" cy="930735"/>
          </a:xfrm>
        </p:grpSpPr>
        <p:grpSp>
          <p:nvGrpSpPr>
            <p:cNvPr id="20" name="Group 19"/>
            <p:cNvGrpSpPr/>
            <p:nvPr/>
          </p:nvGrpSpPr>
          <p:grpSpPr>
            <a:xfrm>
              <a:off x="4539228" y="172432"/>
              <a:ext cx="5399539" cy="930735"/>
              <a:chOff x="4539228" y="172432"/>
              <a:chExt cx="5399539" cy="930735"/>
            </a:xfrm>
          </p:grpSpPr>
          <p:sp>
            <p:nvSpPr>
              <p:cNvPr id="22" name="TextBox 21"/>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392" t="20000" r="9210" b="13333"/>
          <a:stretch/>
        </p:blipFill>
        <p:spPr>
          <a:xfrm>
            <a:off x="861218" y="1524000"/>
            <a:ext cx="14401800" cy="6096000"/>
          </a:xfrm>
          <a:prstGeom prst="rect">
            <a:avLst/>
          </a:prstGeom>
        </p:spPr>
      </p:pic>
      <p:sp>
        <p:nvSpPr>
          <p:cNvPr id="6" name="Rectangle 5">
            <a:extLst>
              <a:ext uri="{FF2B5EF4-FFF2-40B4-BE49-F238E27FC236}">
                <a16:creationId xmlns:a16="http://schemas.microsoft.com/office/drawing/2014/main" id="{C9FAA540-6EB7-4503-BC1E-4A462CE3B6CB}"/>
              </a:ext>
            </a:extLst>
          </p:cNvPr>
          <p:cNvSpPr/>
          <p:nvPr/>
        </p:nvSpPr>
        <p:spPr>
          <a:xfrm>
            <a:off x="746919" y="7677981"/>
            <a:ext cx="14935200" cy="1222642"/>
          </a:xfrm>
          <a:prstGeom prst="rect">
            <a:avLst/>
          </a:prstGeom>
          <a:solidFill>
            <a:schemeClr val="bg1"/>
          </a:solidFill>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Cách ch</a:t>
            </a:r>
            <a:r>
              <a:rPr lang="vi-VN" sz="3200" b="1">
                <a:solidFill>
                  <a:srgbClr val="FF0000"/>
                </a:solidFill>
                <a:latin typeface="Times New Roman" panose="02020603050405020304" pitchFamily="18" charset="0"/>
                <a:ea typeface="Times New Roman" panose="02020603050405020304" pitchFamily="18" charset="0"/>
              </a:rPr>
              <a:t>ơ</a:t>
            </a:r>
            <a:r>
              <a:rPr lang="en-US" sz="3200" b="1">
                <a:solidFill>
                  <a:srgbClr val="FF0000"/>
                </a:solidFill>
                <a:latin typeface="Times New Roman" panose="02020603050405020304" pitchFamily="18" charset="0"/>
                <a:ea typeface="Times New Roman" panose="02020603050405020304" pitchFamily="18" charset="0"/>
              </a:rPr>
              <a:t>i: </a:t>
            </a:r>
            <a:r>
              <a:rPr lang="nl-NL" sz="3200" b="1">
                <a:solidFill>
                  <a:srgbClr val="FF0000"/>
                </a:solidFill>
                <a:latin typeface="Times New Roman" panose="02020603050405020304" pitchFamily="18" charset="0"/>
                <a:ea typeface="Times New Roman" panose="02020603050405020304" pitchFamily="18" charset="0"/>
              </a:rPr>
              <a:t>Mỗi nhóm cử một đại diện thể hiện tài năng của bản thân (múa, hát,...) trong 30 giây. Phần thi của nhóm nào được nhiều bình chọn nhất sẽ thắng cuộc.</a:t>
            </a:r>
            <a:endParaRPr lang="vi-VN" sz="3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042319" y="940456"/>
            <a:ext cx="12039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THAM GIA CUỘC THI “TÀI NĂNG TỎA SÁNG”</a:t>
            </a:r>
          </a:p>
        </p:txBody>
      </p:sp>
      <p:grpSp>
        <p:nvGrpSpPr>
          <p:cNvPr id="18" name="Group 17"/>
          <p:cNvGrpSpPr/>
          <p:nvPr/>
        </p:nvGrpSpPr>
        <p:grpSpPr>
          <a:xfrm>
            <a:off x="5236910" y="0"/>
            <a:ext cx="5492209" cy="930735"/>
            <a:chOff x="4539228" y="172432"/>
            <a:chExt cx="5399539" cy="930735"/>
          </a:xfrm>
        </p:grpSpPr>
        <p:grpSp>
          <p:nvGrpSpPr>
            <p:cNvPr id="20" name="Group 19"/>
            <p:cNvGrpSpPr/>
            <p:nvPr/>
          </p:nvGrpSpPr>
          <p:grpSpPr>
            <a:xfrm>
              <a:off x="4539228" y="172432"/>
              <a:ext cx="5399539" cy="930735"/>
              <a:chOff x="4539228" y="172432"/>
              <a:chExt cx="5399539" cy="930735"/>
            </a:xfrm>
          </p:grpSpPr>
          <p:sp>
            <p:nvSpPr>
              <p:cNvPr id="22" name="TextBox 21"/>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23" name="TextBox 22"/>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21" name="Straight Connector 20"/>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5" name="Picture 4">
            <a:extLst>
              <a:ext uri="{FF2B5EF4-FFF2-40B4-BE49-F238E27FC236}">
                <a16:creationId xmlns:a16="http://schemas.microsoft.com/office/drawing/2014/main" id="{66664ED0-4AD7-4E22-B408-60B636AB4E0F}"/>
              </a:ext>
            </a:extLst>
          </p:cNvPr>
          <p:cNvPicPr>
            <a:picLocks noChangeAspect="1"/>
          </p:cNvPicPr>
          <p:nvPr/>
        </p:nvPicPr>
        <p:blipFill rotWithShape="1">
          <a:blip r:embed="rId2">
            <a:extLst>
              <a:ext uri="{28A0092B-C50C-407E-A947-70E740481C1C}">
                <a14:useLocalDpi xmlns:a14="http://schemas.microsoft.com/office/drawing/2010/main" val="0"/>
              </a:ext>
            </a:extLst>
          </a:blip>
          <a:srcRect l="10139" t="20000" r="8853" b="14622"/>
          <a:stretch/>
        </p:blipFill>
        <p:spPr>
          <a:xfrm>
            <a:off x="899318" y="1752600"/>
            <a:ext cx="7838557" cy="6922330"/>
          </a:xfrm>
          <a:prstGeom prst="rect">
            <a:avLst/>
          </a:prstGeom>
        </p:spPr>
      </p:pic>
      <p:sp>
        <p:nvSpPr>
          <p:cNvPr id="2" name="Rectangle 1">
            <a:extLst>
              <a:ext uri="{FF2B5EF4-FFF2-40B4-BE49-F238E27FC236}">
                <a16:creationId xmlns:a16="http://schemas.microsoft.com/office/drawing/2014/main" id="{FC875428-FE2F-4A7F-B23B-67801ECCF0A4}"/>
              </a:ext>
            </a:extLst>
          </p:cNvPr>
          <p:cNvSpPr/>
          <p:nvPr/>
        </p:nvSpPr>
        <p:spPr>
          <a:xfrm>
            <a:off x="9156050" y="2191428"/>
            <a:ext cx="6477000" cy="6278642"/>
          </a:xfrm>
          <a:prstGeom prst="rect">
            <a:avLst/>
          </a:prstGeom>
        </p:spPr>
        <p:txBody>
          <a:bodyPr wrap="square">
            <a:spAutoFit/>
          </a:bodyPr>
          <a:lstStyle/>
          <a:p>
            <a:pPr algn="just">
              <a:spcBef>
                <a:spcPts val="1200"/>
              </a:spcBef>
            </a:pPr>
            <a:r>
              <a:rPr lang="vi-VN" sz="3200" b="1">
                <a:solidFill>
                  <a:srgbClr val="FF0000"/>
                </a:solidFill>
                <a:latin typeface="+mj-lt"/>
              </a:rPr>
              <a:t>- Bước 1: MC giới thiệu và phổ biến cách chơi đến các nhóm.</a:t>
            </a:r>
          </a:p>
          <a:p>
            <a:pPr algn="just">
              <a:spcBef>
                <a:spcPts val="1200"/>
              </a:spcBef>
            </a:pPr>
            <a:r>
              <a:rPr lang="vi-VN" sz="3200" b="1">
                <a:solidFill>
                  <a:srgbClr val="FF0000"/>
                </a:solidFill>
                <a:latin typeface="+mj-lt"/>
              </a:rPr>
              <a:t>- Bước 2: Tiến hành trò chơi. Ví dụ</a:t>
            </a:r>
          </a:p>
          <a:p>
            <a:pPr algn="just">
              <a:spcBef>
                <a:spcPts val="1200"/>
              </a:spcBef>
            </a:pPr>
            <a:r>
              <a:rPr lang="vi-VN" sz="3200" b="1">
                <a:solidFill>
                  <a:srgbClr val="FF0000"/>
                </a:solidFill>
                <a:latin typeface="+mj-lt"/>
              </a:rPr>
              <a:t>+ Tổ 1 cử đại diện và lựa chọn tiết mục hát.</a:t>
            </a:r>
          </a:p>
          <a:p>
            <a:pPr algn="just">
              <a:spcBef>
                <a:spcPts val="1200"/>
              </a:spcBef>
            </a:pPr>
            <a:r>
              <a:rPr lang="vi-VN" sz="3200" b="1">
                <a:solidFill>
                  <a:srgbClr val="FF0000"/>
                </a:solidFill>
                <a:latin typeface="+mj-lt"/>
              </a:rPr>
              <a:t>+ Tổ 2 cử đại diện và lựa chọn tiết mục diễn kịch.</a:t>
            </a:r>
          </a:p>
          <a:p>
            <a:pPr algn="just">
              <a:spcBef>
                <a:spcPts val="1200"/>
              </a:spcBef>
            </a:pPr>
            <a:r>
              <a:rPr lang="vi-VN" sz="3200" b="1">
                <a:solidFill>
                  <a:srgbClr val="FF0000"/>
                </a:solidFill>
                <a:latin typeface="+mj-lt"/>
              </a:rPr>
              <a:t>+ Tổ 3 cử đại diện và lựa chọn tiết mục kể chuyện.</a:t>
            </a:r>
          </a:p>
          <a:p>
            <a:pPr algn="just">
              <a:spcBef>
                <a:spcPts val="1200"/>
              </a:spcBef>
            </a:pPr>
            <a:r>
              <a:rPr lang="vi-VN" sz="3200" b="1">
                <a:solidFill>
                  <a:srgbClr val="FF0000"/>
                </a:solidFill>
                <a:latin typeface="+mj-lt"/>
              </a:rPr>
              <a:t>- Bước 3: Bình chọn đội thắng cuộc bằng cách giơ tay biểu quyết.</a:t>
            </a:r>
          </a:p>
        </p:txBody>
      </p:sp>
    </p:spTree>
    <p:extLst>
      <p:ext uri="{BB962C8B-B14F-4D97-AF65-F5344CB8AC3E}">
        <p14:creationId xmlns:p14="http://schemas.microsoft.com/office/powerpoint/2010/main" val="9892251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655691" y="1291250"/>
            <a:ext cx="2815465" cy="142366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Quan sát</a:t>
            </a: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a:extLst>
              <a:ext uri="{28A0092B-C50C-407E-A947-70E740481C1C}">
                <a14:useLocalDpi xmlns:a14="http://schemas.microsoft.com/office/drawing/2010/main" val="0"/>
              </a:ext>
            </a:extLst>
          </a:blip>
          <a:srcRect l="5128" t="12500" r="5128"/>
          <a:stretch/>
        </p:blipFill>
        <p:spPr>
          <a:xfrm>
            <a:off x="1239314" y="2076089"/>
            <a:ext cx="13335000" cy="6649472"/>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100719" y="990600"/>
            <a:ext cx="3370437" cy="17243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Kể chuyện theo tranh</a:t>
            </a:r>
          </a:p>
        </p:txBody>
      </p:sp>
    </p:spTree>
    <p:extLst>
      <p:ext uri="{BB962C8B-B14F-4D97-AF65-F5344CB8AC3E}">
        <p14:creationId xmlns:p14="http://schemas.microsoft.com/office/powerpoint/2010/main" val="39144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0"/>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7" name="sromtGRquBkK9bqrXKT4QhMePtTbhwxn">
            <a:hlinkClick r:id="" action="ppaction://media"/>
            <a:extLst>
              <a:ext uri="{FF2B5EF4-FFF2-40B4-BE49-F238E27FC236}">
                <a16:creationId xmlns:a16="http://schemas.microsoft.com/office/drawing/2014/main" id="{0EFEB633-DDC2-445E-80F6-651B32482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5505" y="2286000"/>
            <a:ext cx="13605628" cy="6250213"/>
          </a:xfrm>
          <a:prstGeom prst="rect">
            <a:avLst/>
          </a:prstGeom>
        </p:spPr>
      </p:pic>
      <p:sp>
        <p:nvSpPr>
          <p:cNvPr id="11" name="Thought Bubble: Cloud 10">
            <a:extLst>
              <a:ext uri="{FF2B5EF4-FFF2-40B4-BE49-F238E27FC236}">
                <a16:creationId xmlns:a16="http://schemas.microsoft.com/office/drawing/2014/main" id="{976FEC4F-D500-4BB1-A799-F815B1C3224E}"/>
              </a:ext>
            </a:extLst>
          </p:cNvPr>
          <p:cNvSpPr/>
          <p:nvPr/>
        </p:nvSpPr>
        <p:spPr>
          <a:xfrm>
            <a:off x="12505811" y="936458"/>
            <a:ext cx="2667000" cy="1495717"/>
          </a:xfrm>
          <a:prstGeom prst="cloudCallout">
            <a:avLst>
              <a:gd name="adj1" fmla="val -18777"/>
              <a:gd name="adj2" fmla="val 55996"/>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FF"/>
                </a:solidFill>
                <a:latin typeface="+mj-lt"/>
              </a:rPr>
              <a:t>Nghe kể</a:t>
            </a:r>
          </a:p>
        </p:txBody>
      </p:sp>
    </p:spTree>
    <p:extLst>
      <p:ext uri="{BB962C8B-B14F-4D97-AF65-F5344CB8AC3E}">
        <p14:creationId xmlns:p14="http://schemas.microsoft.com/office/powerpoint/2010/main" val="29500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7" y="1365550"/>
            <a:ext cx="82179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Kể chuyện theo tranh và trả lời câu hỏi </a:t>
            </a:r>
          </a:p>
        </p:txBody>
      </p:sp>
      <p:pic>
        <p:nvPicPr>
          <p:cNvPr id="9" name="Picture 8">
            <a:extLst>
              <a:ext uri="{FF2B5EF4-FFF2-40B4-BE49-F238E27FC236}">
                <a16:creationId xmlns:a16="http://schemas.microsoft.com/office/drawing/2014/main" id="{2201DCAD-DAA8-4E6E-A158-B83E7B6184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28" t="12500" r="5128"/>
          <a:stretch/>
        </p:blipFill>
        <p:spPr>
          <a:xfrm>
            <a:off x="463134" y="2155806"/>
            <a:ext cx="7744344" cy="6649472"/>
          </a:xfrm>
          <a:prstGeom prst="rect">
            <a:avLst/>
          </a:prstGeom>
        </p:spPr>
      </p:pic>
      <p:sp>
        <p:nvSpPr>
          <p:cNvPr id="7" name="Rectangle 6">
            <a:extLst>
              <a:ext uri="{FF2B5EF4-FFF2-40B4-BE49-F238E27FC236}">
                <a16:creationId xmlns:a16="http://schemas.microsoft.com/office/drawing/2014/main" id="{F3230C4C-BC9D-4BA0-8D1F-223B6028D393}"/>
              </a:ext>
            </a:extLst>
          </p:cNvPr>
          <p:cNvSpPr/>
          <p:nvPr/>
        </p:nvSpPr>
        <p:spPr>
          <a:xfrm>
            <a:off x="8405019" y="2097505"/>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Theo em, đâu là điểm mạnh, điểm yếu của Cao Bá Quát?</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F9DDA964-FE05-4D8D-AA59-59188DC87BE6}"/>
              </a:ext>
            </a:extLst>
          </p:cNvPr>
          <p:cNvSpPr/>
          <p:nvPr/>
        </p:nvSpPr>
        <p:spPr>
          <a:xfrm>
            <a:off x="8519319" y="3320147"/>
            <a:ext cx="7236928" cy="2404504"/>
          </a:xfrm>
          <a:prstGeom prst="rect">
            <a:avLst/>
          </a:prstGeom>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Điểm mạnh của Cao Bá Quát là văn hay, viết đơn lí lẽ rõ ràng, biết giúp đỡ mọi người nhưng Cao Bá Quát có điểm yếu là viết chữ quá xấu.</a:t>
            </a:r>
            <a:endParaRPr lang="vi-VN" sz="3200" b="1">
              <a:solidFill>
                <a:srgbClr val="0000FF"/>
              </a:solidFill>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BF69A155-F322-47AC-B811-1A754F7A5D34}"/>
              </a:ext>
            </a:extLst>
          </p:cNvPr>
          <p:cNvSpPr/>
          <p:nvPr/>
        </p:nvSpPr>
        <p:spPr>
          <a:xfrm>
            <a:off x="8405019" y="5760746"/>
            <a:ext cx="7429500" cy="1222642"/>
          </a:xfrm>
          <a:prstGeom prst="rect">
            <a:avLst/>
          </a:prstGeom>
        </p:spPr>
        <p:txBody>
          <a:bodyPr wrap="square">
            <a:spAutoFit/>
          </a:bodyPr>
          <a:lstStyle/>
          <a:p>
            <a:pPr algn="just">
              <a:lnSpc>
                <a:spcPct val="120000"/>
              </a:lnSpc>
              <a:spcAft>
                <a:spcPts val="0"/>
              </a:spcAft>
            </a:pPr>
            <a:r>
              <a:rPr lang="nl-NL" sz="3200" b="1">
                <a:solidFill>
                  <a:srgbClr val="FF0000"/>
                </a:solidFill>
                <a:latin typeface="Times New Roman" panose="02020603050405020304" pitchFamily="18" charset="0"/>
                <a:ea typeface="Times New Roman" panose="02020603050405020304" pitchFamily="18" charset="0"/>
              </a:rPr>
              <a:t>+ Cao Bá Quát đã khắc phục điểm yếu của bản thân bằng cách nào?</a:t>
            </a:r>
            <a:endParaRPr lang="vi-VN" sz="3200" b="1">
              <a:solidFill>
                <a:srgbClr val="FF0000"/>
              </a:solidFill>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0718120C-49C8-4A11-82C8-C87509ACE422}"/>
              </a:ext>
            </a:extLst>
          </p:cNvPr>
          <p:cNvSpPr/>
          <p:nvPr/>
        </p:nvSpPr>
        <p:spPr>
          <a:xfrm>
            <a:off x="8446085" y="7093056"/>
            <a:ext cx="7744344" cy="1813573"/>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Cao Bá Quát đã khắc phục điểm yếu bằng cách chăm chỉ luyện tập viết chữ ngày đêm không ngừng.</a:t>
            </a:r>
            <a:endParaRPr lang="vi-VN" sz="3200" b="1">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58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 grpId="0"/>
      <p:bldP spid="10" grpId="0"/>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2638843" y="8156384"/>
            <a:ext cx="10998951"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Tự suy nghĩ và liệt kê điểm mạnh, điểm yếu của bản thân.</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14" name="Picture 13">
            <a:extLst>
              <a:ext uri="{FF2B5EF4-FFF2-40B4-BE49-F238E27FC236}">
                <a16:creationId xmlns:a16="http://schemas.microsoft.com/office/drawing/2014/main" id="{FBDC6A9E-2D16-4280-892A-2DE602119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19" y="2112674"/>
            <a:ext cx="14478000" cy="5665776"/>
          </a:xfrm>
          <a:prstGeom prst="rect">
            <a:avLst/>
          </a:prstGeom>
        </p:spPr>
      </p:pic>
    </p:spTree>
    <p:extLst>
      <p:ext uri="{BB962C8B-B14F-4D97-AF65-F5344CB8AC3E}">
        <p14:creationId xmlns:p14="http://schemas.microsoft.com/office/powerpoint/2010/main" val="170727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42519" y="-145249"/>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8: EM HOÀN THIỆN BẢN THÂN (T1)</a:t>
              </a:r>
            </a:p>
          </p:txBody>
        </p:sp>
      </p:grpSp>
      <p:sp>
        <p:nvSpPr>
          <p:cNvPr id="46" name="Text Box 14"/>
          <p:cNvSpPr txBox="1">
            <a:spLocks noChangeArrowheads="1"/>
          </p:cNvSpPr>
          <p:nvPr/>
        </p:nvSpPr>
        <p:spPr bwMode="auto">
          <a:xfrm>
            <a:off x="987218" y="1365550"/>
            <a:ext cx="650443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Quan sát tranh và trả lời câu hỏi</a:t>
            </a:r>
          </a:p>
        </p:txBody>
      </p:sp>
      <p:sp>
        <p:nvSpPr>
          <p:cNvPr id="13" name="Rectangle 12">
            <a:extLst>
              <a:ext uri="{FF2B5EF4-FFF2-40B4-BE49-F238E27FC236}">
                <a16:creationId xmlns:a16="http://schemas.microsoft.com/office/drawing/2014/main" id="{0718120C-49C8-4A11-82C8-C87509ACE422}"/>
              </a:ext>
            </a:extLst>
          </p:cNvPr>
          <p:cNvSpPr/>
          <p:nvPr/>
        </p:nvSpPr>
        <p:spPr>
          <a:xfrm>
            <a:off x="4671219" y="8127107"/>
            <a:ext cx="7696200" cy="631711"/>
          </a:xfrm>
          <a:prstGeom prst="rect">
            <a:avLst/>
          </a:prstGeom>
          <a:solidFill>
            <a:schemeClr val="bg1"/>
          </a:solidFill>
        </p:spPr>
        <p:txBody>
          <a:bodyPr wrap="square">
            <a:spAutoFit/>
          </a:bodyPr>
          <a:lstStyle/>
          <a:p>
            <a:pPr algn="just">
              <a:lnSpc>
                <a:spcPct val="120000"/>
              </a:lnSpc>
              <a:spcAft>
                <a:spcPts val="0"/>
              </a:spcAft>
            </a:pPr>
            <a:r>
              <a:rPr lang="vi-VN" sz="3200" b="1">
                <a:solidFill>
                  <a:srgbClr val="0000FF"/>
                </a:solidFill>
                <a:latin typeface="Times New Roman" panose="02020603050405020304" pitchFamily="18" charset="0"/>
                <a:ea typeface="Times New Roman" panose="02020603050405020304" pitchFamily="18" charset="0"/>
              </a:rPr>
              <a:t>      </a:t>
            </a:r>
            <a:r>
              <a:rPr lang="nl-NL" sz="3200" b="1">
                <a:solidFill>
                  <a:srgbClr val="0000FF"/>
                </a:solidFill>
                <a:latin typeface="Times New Roman" panose="02020603050405020304" pitchFamily="18" charset="0"/>
                <a:ea typeface="Times New Roman" panose="02020603050405020304" pitchFamily="18" charset="0"/>
              </a:rPr>
              <a:t>Tích cực tham gia các hoạt động.</a:t>
            </a:r>
            <a:endParaRPr lang="vi-VN" sz="3200" b="1">
              <a:solidFill>
                <a:srgbClr val="0000FF"/>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B87DD53-A019-4F64-B720-A4409BAE4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8" y="2101326"/>
            <a:ext cx="14825403" cy="5823474"/>
          </a:xfrm>
          <a:prstGeom prst="rect">
            <a:avLst/>
          </a:prstGeom>
        </p:spPr>
      </p:pic>
    </p:spTree>
    <p:extLst>
      <p:ext uri="{BB962C8B-B14F-4D97-AF65-F5344CB8AC3E}">
        <p14:creationId xmlns:p14="http://schemas.microsoft.com/office/powerpoint/2010/main" val="68060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TotalTime>
  <Words>770</Words>
  <Application>Microsoft Office PowerPoint</Application>
  <PresentationFormat>Custom</PresentationFormat>
  <Paragraphs>72</Paragraphs>
  <Slides>13</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334</cp:revision>
  <dcterms:created xsi:type="dcterms:W3CDTF">2022-07-10T01:37:20Z</dcterms:created>
  <dcterms:modified xsi:type="dcterms:W3CDTF">2022-08-16T04:20:34Z</dcterms:modified>
</cp:coreProperties>
</file>