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82" r:id="rId2"/>
    <p:sldId id="283" r:id="rId3"/>
    <p:sldId id="300" r:id="rId4"/>
    <p:sldId id="291" r:id="rId5"/>
    <p:sldId id="301" r:id="rId6"/>
    <p:sldId id="270" r:id="rId7"/>
    <p:sldId id="302" r:id="rId8"/>
    <p:sldId id="303" r:id="rId9"/>
    <p:sldId id="304" r:id="rId10"/>
    <p:sldId id="271" r:id="rId11"/>
    <p:sldId id="273" r:id="rId12"/>
    <p:sldId id="272" r:id="rId13"/>
    <p:sldId id="305" r:id="rId14"/>
    <p:sldId id="274" r:id="rId15"/>
    <p:sldId id="294" r:id="rId16"/>
    <p:sldId id="295" r:id="rId17"/>
    <p:sldId id="296" r:id="rId18"/>
    <p:sldId id="278" r:id="rId19"/>
    <p:sldId id="299" r:id="rId20"/>
    <p:sldId id="281" r:id="rId21"/>
  </p:sldIdLst>
  <p:sldSz cx="12192000" cy="6858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等线" charset="-122"/>
      <p:regular r:id="rId27"/>
      <p:bold r:id="rId28"/>
    </p:embeddedFont>
    <p:embeddedFont>
      <p:font typeface="Calibri Light" pitchFamily="34" charset="0"/>
      <p:regular r:id="rId29"/>
      <p:italic r:id="rId30"/>
    </p:embeddedFont>
    <p:embeddedFont>
      <p:font typeface="宋体" pitchFamily="2" charset="-122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3B7"/>
    <a:srgbClr val="30CFCD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-108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47686-F73B-489C-AEDD-C14AA6F50D42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DA0BE-2CAC-414C-9C2C-A51581D36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94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575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44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92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12" Type="http://schemas.openxmlformats.org/officeDocument/2006/relationships/image" Target="../media/image4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openxmlformats.org/officeDocument/2006/relationships/image" Target="../media/image43.gif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gif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840338" y="137741"/>
            <a:ext cx="102782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mừng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đến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môn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Công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nghệ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107" y="2240787"/>
            <a:ext cx="5867811" cy="38261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-186063" y="2008624"/>
            <a:ext cx="3670408" cy="48053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5" y="5638285"/>
            <a:ext cx="103992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25" y="5442585"/>
            <a:ext cx="1039920" cy="12486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3" y="5695952"/>
            <a:ext cx="1039920" cy="12486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DDE0481-1C48-4DA4-B16D-0632DAC7F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940841" y="1201884"/>
            <a:ext cx="4251157" cy="5612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82" y="4254366"/>
            <a:ext cx="1905802" cy="26451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079" y="5638284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34" y="5638284"/>
            <a:ext cx="1753077" cy="1371128"/>
          </a:xfrm>
          <a:prstGeom prst="rect">
            <a:avLst/>
          </a:prstGeom>
        </p:spPr>
      </p:pic>
      <p:pic>
        <p:nvPicPr>
          <p:cNvPr id="15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5" y="889842"/>
            <a:ext cx="1231828" cy="624083"/>
          </a:xfrm>
          <a:prstGeom prst="rect">
            <a:avLst/>
          </a:prstGeom>
        </p:spPr>
      </p:pic>
      <p:pic>
        <p:nvPicPr>
          <p:cNvPr id="16" name="图片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32" y="2105949"/>
            <a:ext cx="677078" cy="56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1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0774" y="0"/>
            <a:ext cx="1589852" cy="1545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B49B756-B4FF-44E7-8535-2C1611E7A2D1}"/>
              </a:ext>
            </a:extLst>
          </p:cNvPr>
          <p:cNvSpPr txBox="1"/>
          <p:nvPr/>
        </p:nvSpPr>
        <p:spPr>
          <a:xfrm>
            <a:off x="550619" y="399155"/>
            <a:ext cx="10175856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quan </a:t>
            </a:r>
            <a:r>
              <a:rPr lang="nl-NL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 Hình 1 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nl-NL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 bạn nhỏ dùng đèn học để làm gì?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C5F2CED-9BCC-43E3-822C-923023E26672}"/>
              </a:ext>
            </a:extLst>
          </p:cNvPr>
          <p:cNvSpPr txBox="1"/>
          <p:nvPr/>
        </p:nvSpPr>
        <p:spPr>
          <a:xfrm>
            <a:off x="295802" y="5206581"/>
            <a:ext cx="11600396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Bạn 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 để chiếu sáng giúp cho việc đọc sách hay viết bài thuận lợi và không hại mắt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56" y="1351359"/>
            <a:ext cx="3674781" cy="331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6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38778E-17 L -0.45417 0.1696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96227" y="24022"/>
            <a:ext cx="1589852" cy="1545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B49B756-B4FF-44E7-8535-2C1611E7A2D1}"/>
              </a:ext>
            </a:extLst>
          </p:cNvPr>
          <p:cNvSpPr txBox="1"/>
          <p:nvPr/>
        </p:nvSpPr>
        <p:spPr>
          <a:xfrm>
            <a:off x="934958" y="891755"/>
            <a:ext cx="9256312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được chọn </a:t>
            </a:r>
            <a:r>
              <a:rPr lang="nl-N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chiếc đèn học trong hình </a:t>
            </a:r>
            <a:r>
              <a:rPr lang="nl-N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 sau em sẽ chọn </a:t>
            </a:r>
            <a:r>
              <a:rPr lang="nl-N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đèn nào?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3EE1A9B-12A4-493F-A09D-A0B3AA35385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927191" y="1869943"/>
            <a:ext cx="7632456" cy="278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5417 0.1696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="" xmlns:a16="http://schemas.microsoft.com/office/drawing/2014/main" id="{FB36B6D2-D78B-BB97-DCAF-9E1B1AD3C9FE}"/>
              </a:ext>
            </a:extLst>
          </p:cNvPr>
          <p:cNvSpPr/>
          <p:nvPr/>
        </p:nvSpPr>
        <p:spPr>
          <a:xfrm>
            <a:off x="1321324" y="807445"/>
            <a:ext cx="9549352" cy="3176832"/>
          </a:xfrm>
          <a:prstGeom prst="wedgeEllipseCallout">
            <a:avLst>
              <a:gd name="adj1" fmla="val -5349"/>
              <a:gd name="adj2" fmla="val 9381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nl-NL" sz="3600" i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Đèn </a:t>
            </a:r>
            <a:r>
              <a:rPr lang="nl-NL" sz="36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 cung cấp ánh sáng hỗ trợ việc học tập, giúp bảo vệ mắt</a:t>
            </a:r>
            <a:r>
              <a:rPr lang="nl-NL" sz="3600" i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nl-NL" sz="3600" i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Đèn </a:t>
            </a:r>
            <a:r>
              <a:rPr lang="nl-NL" sz="3600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 có nhiều kiểu dáng, màu sắc đa </a:t>
            </a:r>
            <a:r>
              <a:rPr lang="nl-NL" sz="3600" i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dạng.</a:t>
            </a:r>
            <a:endParaRPr lang="en-US" sz="36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0612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4000" b="1" dirty="0" smtClean="0"/>
              <a:t>2.TÌM HIỂU MỘT SỐ BỘ PHẬN CỦA ĐÈN HỌC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66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D96D8EC-15A5-423D-9536-33E2FA517546}"/>
              </a:ext>
            </a:extLst>
          </p:cNvPr>
          <p:cNvSpPr txBox="1"/>
          <p:nvPr/>
        </p:nvSpPr>
        <p:spPr>
          <a:xfrm>
            <a:off x="3216728" y="430673"/>
            <a:ext cx="5979570" cy="6832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 tên các bộ phận của đèn học?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3409F96-6161-4534-AF1E-71DAB60D39B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149843" y="2310192"/>
            <a:ext cx="4963886" cy="41989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51156B8-DA11-4F58-B773-7AA3DD989907}"/>
              </a:ext>
            </a:extLst>
          </p:cNvPr>
          <p:cNvGrpSpPr/>
          <p:nvPr/>
        </p:nvGrpSpPr>
        <p:grpSpPr>
          <a:xfrm>
            <a:off x="1153886" y="2534768"/>
            <a:ext cx="2699657" cy="578546"/>
            <a:chOff x="1153886" y="2534768"/>
            <a:chExt cx="2699657" cy="578546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B0F5DE6D-1A11-4BF4-AA72-E0544B95CDF1}"/>
                </a:ext>
              </a:extLst>
            </p:cNvPr>
            <p:cNvSpPr txBox="1"/>
            <p:nvPr/>
          </p:nvSpPr>
          <p:spPr>
            <a:xfrm>
              <a:off x="1153886" y="2534768"/>
              <a:ext cx="1426028" cy="505972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" name="Connector: Elbow 2">
              <a:extLst>
                <a:ext uri="{FF2B5EF4-FFF2-40B4-BE49-F238E27FC236}">
                  <a16:creationId xmlns="" xmlns:a16="http://schemas.microsoft.com/office/drawing/2014/main" id="{3A2930CB-AC99-45FF-8A48-381EE196F787}"/>
                </a:ext>
              </a:extLst>
            </p:cNvPr>
            <p:cNvCxnSpPr>
              <a:stCxn id="8" idx="3"/>
            </p:cNvCxnSpPr>
            <p:nvPr/>
          </p:nvCxnSpPr>
          <p:spPr>
            <a:xfrm>
              <a:off x="2579914" y="2787754"/>
              <a:ext cx="1273629" cy="325560"/>
            </a:xfrm>
            <a:prstGeom prst="bentConnector3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51E51F1-1271-4E9C-93DF-750DEDC4ABD4}"/>
              </a:ext>
            </a:extLst>
          </p:cNvPr>
          <p:cNvGrpSpPr/>
          <p:nvPr/>
        </p:nvGrpSpPr>
        <p:grpSpPr>
          <a:xfrm>
            <a:off x="474156" y="3300785"/>
            <a:ext cx="2650044" cy="737815"/>
            <a:chOff x="474156" y="3300785"/>
            <a:chExt cx="2650044" cy="737815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B5EC6BEF-6D52-4E14-A961-67DFFBBE1584}"/>
                </a:ext>
              </a:extLst>
            </p:cNvPr>
            <p:cNvSpPr txBox="1"/>
            <p:nvPr/>
          </p:nvSpPr>
          <p:spPr>
            <a:xfrm>
              <a:off x="474156" y="3300785"/>
              <a:ext cx="1332874" cy="50404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Thân đèn</a:t>
              </a:r>
              <a:endParaRPr lang="en-US" sz="2400" dirty="0"/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="" xmlns:a16="http://schemas.microsoft.com/office/drawing/2014/main" id="{B1AD010F-26C8-4C5C-A4E7-D986698C6302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>
              <a:off x="1807030" y="3552810"/>
              <a:ext cx="1317170" cy="485790"/>
            </a:xfrm>
            <a:prstGeom prst="bentConnector3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B845402-C42F-46AB-AC86-B297FC144404}"/>
              </a:ext>
            </a:extLst>
          </p:cNvPr>
          <p:cNvGrpSpPr/>
          <p:nvPr/>
        </p:nvGrpSpPr>
        <p:grpSpPr>
          <a:xfrm>
            <a:off x="255413" y="5198260"/>
            <a:ext cx="3598130" cy="504049"/>
            <a:chOff x="255413" y="5198260"/>
            <a:chExt cx="3598130" cy="504049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608E007F-0557-4AE2-8A3D-319F85173B5A}"/>
                </a:ext>
              </a:extLst>
            </p:cNvPr>
            <p:cNvSpPr txBox="1"/>
            <p:nvPr/>
          </p:nvSpPr>
          <p:spPr>
            <a:xfrm>
              <a:off x="255413" y="5198260"/>
              <a:ext cx="1551617" cy="50404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Dây nguồn</a:t>
              </a:r>
              <a:endParaRPr lang="en-US" sz="2400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="" xmlns:a16="http://schemas.microsoft.com/office/drawing/2014/main" id="{5F87AB94-E722-4306-9DB5-3B52DD7941BE}"/>
                </a:ext>
              </a:extLst>
            </p:cNvPr>
            <p:cNvCxnSpPr>
              <a:stCxn id="15" idx="3"/>
            </p:cNvCxnSpPr>
            <p:nvPr/>
          </p:nvCxnSpPr>
          <p:spPr>
            <a:xfrm>
              <a:off x="1807030" y="5450285"/>
              <a:ext cx="2046513" cy="4405"/>
            </a:xfrm>
            <a:prstGeom prst="straightConnector1">
              <a:avLst/>
            </a:prstGeom>
            <a:ln w="95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259077F9-91CC-4C6D-8C3D-C6D723D735F8}"/>
              </a:ext>
            </a:extLst>
          </p:cNvPr>
          <p:cNvGrpSpPr/>
          <p:nvPr/>
        </p:nvGrpSpPr>
        <p:grpSpPr>
          <a:xfrm>
            <a:off x="7173686" y="2524201"/>
            <a:ext cx="3083905" cy="504049"/>
            <a:chOff x="7173686" y="2524201"/>
            <a:chExt cx="3083905" cy="504049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6295A14D-EB32-4400-BFD3-56F41ADD889E}"/>
                </a:ext>
              </a:extLst>
            </p:cNvPr>
            <p:cNvSpPr txBox="1"/>
            <p:nvPr/>
          </p:nvSpPr>
          <p:spPr>
            <a:xfrm>
              <a:off x="8794089" y="2524201"/>
              <a:ext cx="1463502" cy="50404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Bóng đèn</a:t>
              </a:r>
              <a:endParaRPr lang="en-US" sz="2400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="" xmlns:a16="http://schemas.microsoft.com/office/drawing/2014/main" id="{5ACA75B2-B545-444D-96A4-FEE30402E917}"/>
                </a:ext>
              </a:extLst>
            </p:cNvPr>
            <p:cNvCxnSpPr>
              <a:stCxn id="18" idx="1"/>
            </p:cNvCxnSpPr>
            <p:nvPr/>
          </p:nvCxnSpPr>
          <p:spPr>
            <a:xfrm flipH="1" flipV="1">
              <a:off x="7173686" y="2755096"/>
              <a:ext cx="1620403" cy="2113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0DDC5A71-F89F-4D79-B39E-C6A726BB04EC}"/>
              </a:ext>
            </a:extLst>
          </p:cNvPr>
          <p:cNvGrpSpPr/>
          <p:nvPr/>
        </p:nvGrpSpPr>
        <p:grpSpPr>
          <a:xfrm>
            <a:off x="7983887" y="4038600"/>
            <a:ext cx="3083905" cy="504049"/>
            <a:chOff x="7173686" y="2524201"/>
            <a:chExt cx="3083905" cy="504049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436660AC-D4FB-4C50-8EA6-E3E3AB223C5C}"/>
                </a:ext>
              </a:extLst>
            </p:cNvPr>
            <p:cNvSpPr txBox="1"/>
            <p:nvPr/>
          </p:nvSpPr>
          <p:spPr>
            <a:xfrm>
              <a:off x="8794089" y="2524201"/>
              <a:ext cx="1463502" cy="50404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400" dirty="0">
                  <a:latin typeface="Times New Roman" panose="02020603050405020304" pitchFamily="18" charset="0"/>
                </a:rPr>
                <a:t>Đế đèn</a:t>
              </a:r>
              <a:endParaRPr lang="en-US" sz="2400" dirty="0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="" xmlns:a16="http://schemas.microsoft.com/office/drawing/2014/main" id="{3491C310-08A2-4413-A00E-BB6510FEFE28}"/>
                </a:ext>
              </a:extLst>
            </p:cNvPr>
            <p:cNvCxnSpPr>
              <a:stCxn id="23" idx="1"/>
            </p:cNvCxnSpPr>
            <p:nvPr/>
          </p:nvCxnSpPr>
          <p:spPr>
            <a:xfrm flipH="1" flipV="1">
              <a:off x="7173686" y="2755096"/>
              <a:ext cx="1620403" cy="2113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101C3D73-FEB0-44FB-A7BD-9072BE1C5F8B}"/>
              </a:ext>
            </a:extLst>
          </p:cNvPr>
          <p:cNvGrpSpPr/>
          <p:nvPr/>
        </p:nvGrpSpPr>
        <p:grpSpPr>
          <a:xfrm>
            <a:off x="7173686" y="5144386"/>
            <a:ext cx="3083905" cy="504049"/>
            <a:chOff x="7173686" y="2524201"/>
            <a:chExt cx="3083905" cy="504049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9FA9B2A2-DF59-42FC-893F-F04FA2ABE200}"/>
                </a:ext>
              </a:extLst>
            </p:cNvPr>
            <p:cNvSpPr txBox="1"/>
            <p:nvPr/>
          </p:nvSpPr>
          <p:spPr>
            <a:xfrm>
              <a:off x="8794089" y="2524201"/>
              <a:ext cx="1463502" cy="50404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400" dirty="0">
                  <a:latin typeface="Times New Roman" panose="02020603050405020304" pitchFamily="18" charset="0"/>
                </a:rPr>
                <a:t>Công tắc</a:t>
              </a:r>
              <a:endParaRPr lang="en-US" sz="2400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="" xmlns:a16="http://schemas.microsoft.com/office/drawing/2014/main" id="{75550AB3-409F-46B1-8FF6-6D4838828C2A}"/>
                </a:ext>
              </a:extLst>
            </p:cNvPr>
            <p:cNvCxnSpPr>
              <a:stCxn id="26" idx="1"/>
            </p:cNvCxnSpPr>
            <p:nvPr/>
          </p:nvCxnSpPr>
          <p:spPr>
            <a:xfrm flipH="1" flipV="1">
              <a:off x="7173686" y="2755096"/>
              <a:ext cx="1620403" cy="2113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622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2762" y="362610"/>
            <a:ext cx="9586921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Mô</a:t>
            </a:r>
            <a:r>
              <a:rPr lang="en-US" sz="3200" dirty="0" smtClean="0"/>
              <a:t> </a:t>
            </a:r>
            <a:r>
              <a:rPr lang="en-US" sz="3200" dirty="0" err="1" smtClean="0"/>
              <a:t>tả</a:t>
            </a:r>
            <a:r>
              <a:rPr lang="en-US" sz="3200" dirty="0" smtClean="0"/>
              <a:t>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dụng</a:t>
            </a:r>
            <a:r>
              <a:rPr lang="en-US" sz="3200" dirty="0" smtClean="0"/>
              <a:t> </a:t>
            </a:r>
            <a:r>
              <a:rPr lang="en-US" sz="3200" dirty="0" err="1" smtClean="0"/>
              <a:t>tương</a:t>
            </a:r>
            <a:r>
              <a:rPr lang="en-US" sz="3200" dirty="0" smtClean="0"/>
              <a:t> </a:t>
            </a:r>
            <a:r>
              <a:rPr lang="en-US" sz="3200" dirty="0" err="1" smtClean="0"/>
              <a:t>ứng</a:t>
            </a:r>
            <a:r>
              <a:rPr lang="en-US" sz="3200" dirty="0" smtClean="0"/>
              <a:t> </a:t>
            </a:r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các</a:t>
            </a:r>
            <a:r>
              <a:rPr lang="en-US" sz="3200" dirty="0" smtClean="0"/>
              <a:t> </a:t>
            </a:r>
            <a:r>
              <a:rPr lang="en-US" sz="3200" dirty="0" err="1" smtClean="0"/>
              <a:t>bộ</a:t>
            </a:r>
            <a:r>
              <a:rPr lang="en-US" sz="3200" dirty="0" smtClean="0"/>
              <a:t> </a:t>
            </a:r>
            <a:r>
              <a:rPr lang="en-US" sz="3200" dirty="0" err="1" smtClean="0"/>
              <a:t>phận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đèn</a:t>
            </a:r>
            <a:r>
              <a:rPr lang="en-US" sz="3200" dirty="0" smtClean="0"/>
              <a:t> </a:t>
            </a:r>
            <a:r>
              <a:rPr lang="en-US" sz="3200" dirty="0" err="1" smtClean="0"/>
              <a:t>học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F90A16C-3B21-4209-BF91-B8A73F855FA1}"/>
              </a:ext>
            </a:extLst>
          </p:cNvPr>
          <p:cNvPicPr/>
          <p:nvPr/>
        </p:nvPicPr>
        <p:blipFill>
          <a:blip r:embed="rId2"/>
          <a:srcRect l="15121" t="3720" r="69528" b="63131"/>
          <a:stretch>
            <a:fillRect/>
          </a:stretch>
        </p:blipFill>
        <p:spPr>
          <a:xfrm>
            <a:off x="721217" y="1469651"/>
            <a:ext cx="1170121" cy="1037087"/>
          </a:xfrm>
          <a:custGeom>
            <a:avLst/>
            <a:gdLst>
              <a:gd name="connsiteX0" fmla="*/ 381000 w 762000"/>
              <a:gd name="connsiteY0" fmla="*/ 0 h 1391906"/>
              <a:gd name="connsiteX1" fmla="*/ 762000 w 762000"/>
              <a:gd name="connsiteY1" fmla="*/ 695953 h 1391906"/>
              <a:gd name="connsiteX2" fmla="*/ 381000 w 762000"/>
              <a:gd name="connsiteY2" fmla="*/ 1391906 h 1391906"/>
              <a:gd name="connsiteX3" fmla="*/ 0 w 762000"/>
              <a:gd name="connsiteY3" fmla="*/ 695953 h 1391906"/>
              <a:gd name="connsiteX4" fmla="*/ 381000 w 762000"/>
              <a:gd name="connsiteY4" fmla="*/ 0 h 139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1391906">
                <a:moveTo>
                  <a:pt x="381000" y="0"/>
                </a:moveTo>
                <a:cubicBezTo>
                  <a:pt x="591420" y="0"/>
                  <a:pt x="762000" y="311589"/>
                  <a:pt x="762000" y="695953"/>
                </a:cubicBezTo>
                <a:cubicBezTo>
                  <a:pt x="762000" y="1080317"/>
                  <a:pt x="591420" y="1391906"/>
                  <a:pt x="381000" y="1391906"/>
                </a:cubicBezTo>
                <a:cubicBezTo>
                  <a:pt x="170580" y="1391906"/>
                  <a:pt x="0" y="1080317"/>
                  <a:pt x="0" y="695953"/>
                </a:cubicBezTo>
                <a:cubicBezTo>
                  <a:pt x="0" y="311589"/>
                  <a:pt x="170580" y="0"/>
                  <a:pt x="381000" y="0"/>
                </a:cubicBezTo>
                <a:close/>
              </a:path>
            </a:pathLst>
          </a:custGeom>
          <a:ln w="28575">
            <a:solidFill>
              <a:srgbClr val="0E73B7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AB3700E-3067-49A3-BB26-B3227D2DB697}"/>
              </a:ext>
            </a:extLst>
          </p:cNvPr>
          <p:cNvPicPr/>
          <p:nvPr/>
        </p:nvPicPr>
        <p:blipFill>
          <a:blip r:embed="rId2"/>
          <a:srcRect l="1535" t="29033" r="84211" b="39598"/>
          <a:stretch>
            <a:fillRect/>
          </a:stretch>
        </p:blipFill>
        <p:spPr>
          <a:xfrm>
            <a:off x="754187" y="3085963"/>
            <a:ext cx="1137151" cy="1267095"/>
          </a:xfrm>
          <a:custGeom>
            <a:avLst/>
            <a:gdLst>
              <a:gd name="connsiteX0" fmla="*/ 353786 w 707572"/>
              <a:gd name="connsiteY0" fmla="*/ 0 h 1317172"/>
              <a:gd name="connsiteX1" fmla="*/ 707572 w 707572"/>
              <a:gd name="connsiteY1" fmla="*/ 658586 h 1317172"/>
              <a:gd name="connsiteX2" fmla="*/ 353786 w 707572"/>
              <a:gd name="connsiteY2" fmla="*/ 1317172 h 1317172"/>
              <a:gd name="connsiteX3" fmla="*/ 0 w 707572"/>
              <a:gd name="connsiteY3" fmla="*/ 658586 h 1317172"/>
              <a:gd name="connsiteX4" fmla="*/ 353786 w 707572"/>
              <a:gd name="connsiteY4" fmla="*/ 0 h 131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572" h="1317172">
                <a:moveTo>
                  <a:pt x="353786" y="0"/>
                </a:moveTo>
                <a:cubicBezTo>
                  <a:pt x="549177" y="0"/>
                  <a:pt x="707572" y="294859"/>
                  <a:pt x="707572" y="658586"/>
                </a:cubicBezTo>
                <a:cubicBezTo>
                  <a:pt x="707572" y="1022313"/>
                  <a:pt x="549177" y="1317172"/>
                  <a:pt x="353786" y="1317172"/>
                </a:cubicBezTo>
                <a:cubicBezTo>
                  <a:pt x="158395" y="1317172"/>
                  <a:pt x="0" y="1022313"/>
                  <a:pt x="0" y="658586"/>
                </a:cubicBezTo>
                <a:cubicBezTo>
                  <a:pt x="0" y="294859"/>
                  <a:pt x="158395" y="0"/>
                  <a:pt x="353786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AF8400-BBD4-4F2A-A8AA-BEB7643E7673}"/>
              </a:ext>
            </a:extLst>
          </p:cNvPr>
          <p:cNvPicPr/>
          <p:nvPr/>
        </p:nvPicPr>
        <p:blipFill>
          <a:blip r:embed="rId2"/>
          <a:srcRect l="15351" t="52424" r="53728" b="608"/>
          <a:stretch>
            <a:fillRect/>
          </a:stretch>
        </p:blipFill>
        <p:spPr>
          <a:xfrm>
            <a:off x="661773" y="5077496"/>
            <a:ext cx="1289008" cy="1388887"/>
          </a:xfrm>
          <a:custGeom>
            <a:avLst/>
            <a:gdLst>
              <a:gd name="connsiteX0" fmla="*/ 0 w 1534886"/>
              <a:gd name="connsiteY0" fmla="*/ 0 h 1972180"/>
              <a:gd name="connsiteX1" fmla="*/ 1534886 w 1534886"/>
              <a:gd name="connsiteY1" fmla="*/ 0 h 1972180"/>
              <a:gd name="connsiteX2" fmla="*/ 1534886 w 1534886"/>
              <a:gd name="connsiteY2" fmla="*/ 1972180 h 1972180"/>
              <a:gd name="connsiteX3" fmla="*/ 0 w 1534886"/>
              <a:gd name="connsiteY3" fmla="*/ 1972180 h 197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886" h="1972180">
                <a:moveTo>
                  <a:pt x="0" y="0"/>
                </a:moveTo>
                <a:lnTo>
                  <a:pt x="1534886" y="0"/>
                </a:lnTo>
                <a:lnTo>
                  <a:pt x="1534886" y="1972180"/>
                </a:lnTo>
                <a:lnTo>
                  <a:pt x="0" y="197218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D99FA01-D2C1-48DE-B664-EFF5BE56ADBA}"/>
              </a:ext>
            </a:extLst>
          </p:cNvPr>
          <p:cNvPicPr/>
          <p:nvPr/>
        </p:nvPicPr>
        <p:blipFill>
          <a:blip r:embed="rId2"/>
          <a:srcRect l="69518" t="4119" r="14912" b="64303"/>
          <a:stretch>
            <a:fillRect/>
          </a:stretch>
        </p:blipFill>
        <p:spPr>
          <a:xfrm>
            <a:off x="7225048" y="1388231"/>
            <a:ext cx="1427177" cy="1199926"/>
          </a:xfrm>
          <a:custGeom>
            <a:avLst/>
            <a:gdLst>
              <a:gd name="connsiteX0" fmla="*/ 386443 w 772886"/>
              <a:gd name="connsiteY0" fmla="*/ 0 h 1325910"/>
              <a:gd name="connsiteX1" fmla="*/ 772886 w 772886"/>
              <a:gd name="connsiteY1" fmla="*/ 662955 h 1325910"/>
              <a:gd name="connsiteX2" fmla="*/ 386443 w 772886"/>
              <a:gd name="connsiteY2" fmla="*/ 1325910 h 1325910"/>
              <a:gd name="connsiteX3" fmla="*/ 0 w 772886"/>
              <a:gd name="connsiteY3" fmla="*/ 662955 h 1325910"/>
              <a:gd name="connsiteX4" fmla="*/ 386443 w 772886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86" h="1325910">
                <a:moveTo>
                  <a:pt x="386443" y="0"/>
                </a:moveTo>
                <a:cubicBezTo>
                  <a:pt x="599870" y="0"/>
                  <a:pt x="772886" y="296815"/>
                  <a:pt x="772886" y="662955"/>
                </a:cubicBezTo>
                <a:cubicBezTo>
                  <a:pt x="772886" y="1029095"/>
                  <a:pt x="599870" y="1325910"/>
                  <a:pt x="386443" y="1325910"/>
                </a:cubicBezTo>
                <a:cubicBezTo>
                  <a:pt x="173016" y="1325910"/>
                  <a:pt x="0" y="1029095"/>
                  <a:pt x="0" y="662955"/>
                </a:cubicBezTo>
                <a:cubicBezTo>
                  <a:pt x="0" y="296815"/>
                  <a:pt x="173016" y="0"/>
                  <a:pt x="386443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602350F-5051-49A7-A26C-E98079AAD83A}"/>
              </a:ext>
            </a:extLst>
          </p:cNvPr>
          <p:cNvPicPr/>
          <p:nvPr/>
        </p:nvPicPr>
        <p:blipFill>
          <a:blip r:embed="rId2"/>
          <a:srcRect l="84649" t="28378" r="1535" b="40044"/>
          <a:stretch>
            <a:fillRect/>
          </a:stretch>
        </p:blipFill>
        <p:spPr>
          <a:xfrm>
            <a:off x="7225048" y="3085963"/>
            <a:ext cx="1248493" cy="1331687"/>
          </a:xfrm>
          <a:custGeom>
            <a:avLst/>
            <a:gdLst>
              <a:gd name="connsiteX0" fmla="*/ 342900 w 685800"/>
              <a:gd name="connsiteY0" fmla="*/ 0 h 1325910"/>
              <a:gd name="connsiteX1" fmla="*/ 685800 w 685800"/>
              <a:gd name="connsiteY1" fmla="*/ 662955 h 1325910"/>
              <a:gd name="connsiteX2" fmla="*/ 342900 w 685800"/>
              <a:gd name="connsiteY2" fmla="*/ 1325910 h 1325910"/>
              <a:gd name="connsiteX3" fmla="*/ 0 w 685800"/>
              <a:gd name="connsiteY3" fmla="*/ 662955 h 1325910"/>
              <a:gd name="connsiteX4" fmla="*/ 342900 w 685800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325910">
                <a:moveTo>
                  <a:pt x="342900" y="0"/>
                </a:moveTo>
                <a:cubicBezTo>
                  <a:pt x="532278" y="0"/>
                  <a:pt x="685800" y="296815"/>
                  <a:pt x="685800" y="662955"/>
                </a:cubicBezTo>
                <a:cubicBezTo>
                  <a:pt x="685800" y="1029095"/>
                  <a:pt x="532278" y="1325910"/>
                  <a:pt x="342900" y="1325910"/>
                </a:cubicBezTo>
                <a:cubicBezTo>
                  <a:pt x="153522" y="1325910"/>
                  <a:pt x="0" y="1029095"/>
                  <a:pt x="0" y="662955"/>
                </a:cubicBezTo>
                <a:cubicBezTo>
                  <a:pt x="0" y="296815"/>
                  <a:pt x="153522" y="0"/>
                  <a:pt x="342900" y="0"/>
                </a:cubicBezTo>
                <a:close/>
              </a:path>
            </a:pathLst>
          </a:custGeom>
          <a:ln w="28575">
            <a:solidFill>
              <a:srgbClr val="E4323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365AFDA-3021-422D-AD67-752E4123618D}"/>
              </a:ext>
            </a:extLst>
          </p:cNvPr>
          <p:cNvPicPr/>
          <p:nvPr/>
        </p:nvPicPr>
        <p:blipFill>
          <a:blip r:embed="rId2"/>
          <a:srcRect l="70395" t="53585" r="15351" b="14838"/>
          <a:stretch>
            <a:fillRect/>
          </a:stretch>
        </p:blipFill>
        <p:spPr>
          <a:xfrm>
            <a:off x="7201591" y="4915456"/>
            <a:ext cx="1271950" cy="1388887"/>
          </a:xfrm>
          <a:custGeom>
            <a:avLst/>
            <a:gdLst>
              <a:gd name="connsiteX0" fmla="*/ 353786 w 707572"/>
              <a:gd name="connsiteY0" fmla="*/ 0 h 1325910"/>
              <a:gd name="connsiteX1" fmla="*/ 707572 w 707572"/>
              <a:gd name="connsiteY1" fmla="*/ 662955 h 1325910"/>
              <a:gd name="connsiteX2" fmla="*/ 353786 w 707572"/>
              <a:gd name="connsiteY2" fmla="*/ 1325910 h 1325910"/>
              <a:gd name="connsiteX3" fmla="*/ 0 w 707572"/>
              <a:gd name="connsiteY3" fmla="*/ 662955 h 1325910"/>
              <a:gd name="connsiteX4" fmla="*/ 353786 w 707572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572" h="1325910">
                <a:moveTo>
                  <a:pt x="353786" y="0"/>
                </a:moveTo>
                <a:cubicBezTo>
                  <a:pt x="549177" y="0"/>
                  <a:pt x="707572" y="296815"/>
                  <a:pt x="707572" y="662955"/>
                </a:cubicBezTo>
                <a:cubicBezTo>
                  <a:pt x="707572" y="1029095"/>
                  <a:pt x="549177" y="1325910"/>
                  <a:pt x="353786" y="1325910"/>
                </a:cubicBezTo>
                <a:cubicBezTo>
                  <a:pt x="158395" y="1325910"/>
                  <a:pt x="0" y="1029095"/>
                  <a:pt x="0" y="662955"/>
                </a:cubicBezTo>
                <a:cubicBezTo>
                  <a:pt x="0" y="296815"/>
                  <a:pt x="158395" y="0"/>
                  <a:pt x="353786" y="0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526DE09-1D48-44BF-87B4-3B44F4FF0ECD}"/>
              </a:ext>
            </a:extLst>
          </p:cNvPr>
          <p:cNvSpPr txBox="1"/>
          <p:nvPr/>
        </p:nvSpPr>
        <p:spPr>
          <a:xfrm>
            <a:off x="2408349" y="1720428"/>
            <a:ext cx="1519707" cy="5355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Chụp đèn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CEB4925-3CCF-48AA-9F06-163DE0259660}"/>
              </a:ext>
            </a:extLst>
          </p:cNvPr>
          <p:cNvSpPr txBox="1"/>
          <p:nvPr/>
        </p:nvSpPr>
        <p:spPr>
          <a:xfrm>
            <a:off x="2408349" y="3520973"/>
            <a:ext cx="151970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9E39620-57C2-4404-B53E-91B0BBD578B1}"/>
              </a:ext>
            </a:extLst>
          </p:cNvPr>
          <p:cNvSpPr txBox="1"/>
          <p:nvPr/>
        </p:nvSpPr>
        <p:spPr>
          <a:xfrm>
            <a:off x="2292438" y="5609899"/>
            <a:ext cx="163561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952652B-40D4-4F28-9A3A-80CA3C351734}"/>
              </a:ext>
            </a:extLst>
          </p:cNvPr>
          <p:cNvSpPr txBox="1"/>
          <p:nvPr/>
        </p:nvSpPr>
        <p:spPr>
          <a:xfrm flipH="1">
            <a:off x="9064017" y="1764283"/>
            <a:ext cx="141079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47914AE-6861-4EF3-ABCE-A8DD75D1573A}"/>
              </a:ext>
            </a:extLst>
          </p:cNvPr>
          <p:cNvSpPr txBox="1"/>
          <p:nvPr/>
        </p:nvSpPr>
        <p:spPr>
          <a:xfrm>
            <a:off x="9064019" y="3533355"/>
            <a:ext cx="141079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</a:rPr>
              <a:t>Đế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đèn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001B146-0EA0-48F9-9A27-D5093AEAAB40}"/>
              </a:ext>
            </a:extLst>
          </p:cNvPr>
          <p:cNvSpPr txBox="1"/>
          <p:nvPr/>
        </p:nvSpPr>
        <p:spPr>
          <a:xfrm>
            <a:off x="8948509" y="5541106"/>
            <a:ext cx="152630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225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B0F8DCD7-6C10-8A66-6EA5-C42609E74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028" y="95419"/>
            <a:ext cx="7939943" cy="227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DDED25-CEE7-8085-956C-7D70372A3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382" y="934264"/>
            <a:ext cx="6912646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="" xmlns:a16="http://schemas.microsoft.com/office/drawing/2014/main" id="{7DD8083B-392B-9C1F-731C-50D8DF7F3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31" y="1901557"/>
            <a:ext cx="7348538" cy="103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="" xmlns:a16="http://schemas.microsoft.com/office/drawing/2014/main" id="{0062683C-812E-5881-15D8-4D7BA0496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55" y="2142064"/>
            <a:ext cx="7405688" cy="219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="" xmlns:a16="http://schemas.microsoft.com/office/drawing/2014/main" id="{74808A06-7A0F-F93A-8D71-487EEF40F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690" y="2558092"/>
            <a:ext cx="7477125" cy="296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="" xmlns:a16="http://schemas.microsoft.com/office/drawing/2014/main" id="{48B60FA7-D71A-7DD7-0393-7F08CE546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55" y="2525913"/>
            <a:ext cx="7524750" cy="44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="" xmlns:a16="http://schemas.microsoft.com/office/drawing/2014/main" id="{1A24EAE4-D753-B8F7-027A-2D83780A7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738"/>
            <a:ext cx="4191371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D99FA01-D2C1-48DE-B664-EFF5BE56ADBA}"/>
              </a:ext>
            </a:extLst>
          </p:cNvPr>
          <p:cNvPicPr/>
          <p:nvPr/>
        </p:nvPicPr>
        <p:blipFill>
          <a:blip r:embed="rId9"/>
          <a:srcRect l="69518" t="4119" r="14912" b="64303"/>
          <a:stretch>
            <a:fillRect/>
          </a:stretch>
        </p:blipFill>
        <p:spPr>
          <a:xfrm>
            <a:off x="10650672" y="0"/>
            <a:ext cx="657541" cy="823344"/>
          </a:xfrm>
          <a:custGeom>
            <a:avLst/>
            <a:gdLst>
              <a:gd name="connsiteX0" fmla="*/ 386443 w 772886"/>
              <a:gd name="connsiteY0" fmla="*/ 0 h 1325910"/>
              <a:gd name="connsiteX1" fmla="*/ 772886 w 772886"/>
              <a:gd name="connsiteY1" fmla="*/ 662955 h 1325910"/>
              <a:gd name="connsiteX2" fmla="*/ 386443 w 772886"/>
              <a:gd name="connsiteY2" fmla="*/ 1325910 h 1325910"/>
              <a:gd name="connsiteX3" fmla="*/ 0 w 772886"/>
              <a:gd name="connsiteY3" fmla="*/ 662955 h 1325910"/>
              <a:gd name="connsiteX4" fmla="*/ 386443 w 772886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86" h="1325910">
                <a:moveTo>
                  <a:pt x="386443" y="0"/>
                </a:moveTo>
                <a:cubicBezTo>
                  <a:pt x="599870" y="0"/>
                  <a:pt x="772886" y="296815"/>
                  <a:pt x="772886" y="662955"/>
                </a:cubicBezTo>
                <a:cubicBezTo>
                  <a:pt x="772886" y="1029095"/>
                  <a:pt x="599870" y="1325910"/>
                  <a:pt x="386443" y="1325910"/>
                </a:cubicBezTo>
                <a:cubicBezTo>
                  <a:pt x="173016" y="1325910"/>
                  <a:pt x="0" y="1029095"/>
                  <a:pt x="0" y="662955"/>
                </a:cubicBezTo>
                <a:cubicBezTo>
                  <a:pt x="0" y="296815"/>
                  <a:pt x="173016" y="0"/>
                  <a:pt x="386443" y="0"/>
                </a:cubicBez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F90A16C-3B21-4209-BF91-B8A73F855FA1}"/>
              </a:ext>
            </a:extLst>
          </p:cNvPr>
          <p:cNvPicPr/>
          <p:nvPr/>
        </p:nvPicPr>
        <p:blipFill>
          <a:blip r:embed="rId9"/>
          <a:srcRect l="15121" t="3720" r="69528" b="63131"/>
          <a:stretch>
            <a:fillRect/>
          </a:stretch>
        </p:blipFill>
        <p:spPr>
          <a:xfrm>
            <a:off x="9958787" y="915320"/>
            <a:ext cx="676808" cy="999620"/>
          </a:xfrm>
          <a:custGeom>
            <a:avLst/>
            <a:gdLst>
              <a:gd name="connsiteX0" fmla="*/ 381000 w 762000"/>
              <a:gd name="connsiteY0" fmla="*/ 0 h 1391906"/>
              <a:gd name="connsiteX1" fmla="*/ 762000 w 762000"/>
              <a:gd name="connsiteY1" fmla="*/ 695953 h 1391906"/>
              <a:gd name="connsiteX2" fmla="*/ 381000 w 762000"/>
              <a:gd name="connsiteY2" fmla="*/ 1391906 h 1391906"/>
              <a:gd name="connsiteX3" fmla="*/ 0 w 762000"/>
              <a:gd name="connsiteY3" fmla="*/ 695953 h 1391906"/>
              <a:gd name="connsiteX4" fmla="*/ 381000 w 762000"/>
              <a:gd name="connsiteY4" fmla="*/ 0 h 139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1391906">
                <a:moveTo>
                  <a:pt x="381000" y="0"/>
                </a:moveTo>
                <a:cubicBezTo>
                  <a:pt x="591420" y="0"/>
                  <a:pt x="762000" y="311589"/>
                  <a:pt x="762000" y="695953"/>
                </a:cubicBezTo>
                <a:cubicBezTo>
                  <a:pt x="762000" y="1080317"/>
                  <a:pt x="591420" y="1391906"/>
                  <a:pt x="381000" y="1391906"/>
                </a:cubicBezTo>
                <a:cubicBezTo>
                  <a:pt x="170580" y="1391906"/>
                  <a:pt x="0" y="1080317"/>
                  <a:pt x="0" y="695953"/>
                </a:cubicBezTo>
                <a:cubicBezTo>
                  <a:pt x="0" y="311589"/>
                  <a:pt x="170580" y="0"/>
                  <a:pt x="381000" y="0"/>
                </a:cubicBezTo>
                <a:close/>
              </a:path>
            </a:pathLst>
          </a:custGeom>
          <a:ln w="28575">
            <a:solidFill>
              <a:srgbClr val="0E73B7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365AFDA-3021-422D-AD67-752E4123618D}"/>
              </a:ext>
            </a:extLst>
          </p:cNvPr>
          <p:cNvPicPr/>
          <p:nvPr/>
        </p:nvPicPr>
        <p:blipFill>
          <a:blip r:embed="rId9"/>
          <a:srcRect l="70395" t="53585" r="15351" b="14838"/>
          <a:stretch>
            <a:fillRect/>
          </a:stretch>
        </p:blipFill>
        <p:spPr>
          <a:xfrm>
            <a:off x="10094546" y="1957393"/>
            <a:ext cx="765326" cy="832455"/>
          </a:xfrm>
          <a:custGeom>
            <a:avLst/>
            <a:gdLst>
              <a:gd name="connsiteX0" fmla="*/ 353786 w 707572"/>
              <a:gd name="connsiteY0" fmla="*/ 0 h 1325910"/>
              <a:gd name="connsiteX1" fmla="*/ 707572 w 707572"/>
              <a:gd name="connsiteY1" fmla="*/ 662955 h 1325910"/>
              <a:gd name="connsiteX2" fmla="*/ 353786 w 707572"/>
              <a:gd name="connsiteY2" fmla="*/ 1325910 h 1325910"/>
              <a:gd name="connsiteX3" fmla="*/ 0 w 707572"/>
              <a:gd name="connsiteY3" fmla="*/ 662955 h 1325910"/>
              <a:gd name="connsiteX4" fmla="*/ 353786 w 707572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572" h="1325910">
                <a:moveTo>
                  <a:pt x="353786" y="0"/>
                </a:moveTo>
                <a:cubicBezTo>
                  <a:pt x="549177" y="0"/>
                  <a:pt x="707572" y="296815"/>
                  <a:pt x="707572" y="662955"/>
                </a:cubicBezTo>
                <a:cubicBezTo>
                  <a:pt x="707572" y="1029095"/>
                  <a:pt x="549177" y="1325910"/>
                  <a:pt x="353786" y="1325910"/>
                </a:cubicBezTo>
                <a:cubicBezTo>
                  <a:pt x="158395" y="1325910"/>
                  <a:pt x="0" y="1029095"/>
                  <a:pt x="0" y="662955"/>
                </a:cubicBezTo>
                <a:cubicBezTo>
                  <a:pt x="0" y="296815"/>
                  <a:pt x="158395" y="0"/>
                  <a:pt x="353786" y="0"/>
                </a:cubicBez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AB3700E-3067-49A3-BB26-B3227D2DB697}"/>
              </a:ext>
            </a:extLst>
          </p:cNvPr>
          <p:cNvPicPr/>
          <p:nvPr/>
        </p:nvPicPr>
        <p:blipFill>
          <a:blip r:embed="rId9"/>
          <a:srcRect l="1535" t="29033" r="84211" b="39598"/>
          <a:stretch>
            <a:fillRect/>
          </a:stretch>
        </p:blipFill>
        <p:spPr>
          <a:xfrm>
            <a:off x="9958787" y="3048990"/>
            <a:ext cx="901085" cy="1020734"/>
          </a:xfrm>
          <a:custGeom>
            <a:avLst/>
            <a:gdLst>
              <a:gd name="connsiteX0" fmla="*/ 353786 w 707572"/>
              <a:gd name="connsiteY0" fmla="*/ 0 h 1317172"/>
              <a:gd name="connsiteX1" fmla="*/ 707572 w 707572"/>
              <a:gd name="connsiteY1" fmla="*/ 658586 h 1317172"/>
              <a:gd name="connsiteX2" fmla="*/ 353786 w 707572"/>
              <a:gd name="connsiteY2" fmla="*/ 1317172 h 1317172"/>
              <a:gd name="connsiteX3" fmla="*/ 0 w 707572"/>
              <a:gd name="connsiteY3" fmla="*/ 658586 h 1317172"/>
              <a:gd name="connsiteX4" fmla="*/ 353786 w 707572"/>
              <a:gd name="connsiteY4" fmla="*/ 0 h 131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572" h="1317172">
                <a:moveTo>
                  <a:pt x="353786" y="0"/>
                </a:moveTo>
                <a:cubicBezTo>
                  <a:pt x="549177" y="0"/>
                  <a:pt x="707572" y="294859"/>
                  <a:pt x="707572" y="658586"/>
                </a:cubicBezTo>
                <a:cubicBezTo>
                  <a:pt x="707572" y="1022313"/>
                  <a:pt x="549177" y="1317172"/>
                  <a:pt x="353786" y="1317172"/>
                </a:cubicBezTo>
                <a:cubicBezTo>
                  <a:pt x="158395" y="1317172"/>
                  <a:pt x="0" y="1022313"/>
                  <a:pt x="0" y="658586"/>
                </a:cubicBezTo>
                <a:cubicBezTo>
                  <a:pt x="0" y="294859"/>
                  <a:pt x="158395" y="0"/>
                  <a:pt x="353786" y="0"/>
                </a:cubicBez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602350F-5051-49A7-A26C-E98079AAD83A}"/>
              </a:ext>
            </a:extLst>
          </p:cNvPr>
          <p:cNvPicPr/>
          <p:nvPr/>
        </p:nvPicPr>
        <p:blipFill>
          <a:blip r:embed="rId9"/>
          <a:srcRect l="84649" t="28378" r="1535" b="40044"/>
          <a:stretch>
            <a:fillRect/>
          </a:stretch>
        </p:blipFill>
        <p:spPr>
          <a:xfrm>
            <a:off x="10152300" y="4533530"/>
            <a:ext cx="707572" cy="895103"/>
          </a:xfrm>
          <a:custGeom>
            <a:avLst/>
            <a:gdLst>
              <a:gd name="connsiteX0" fmla="*/ 342900 w 685800"/>
              <a:gd name="connsiteY0" fmla="*/ 0 h 1325910"/>
              <a:gd name="connsiteX1" fmla="*/ 685800 w 685800"/>
              <a:gd name="connsiteY1" fmla="*/ 662955 h 1325910"/>
              <a:gd name="connsiteX2" fmla="*/ 342900 w 685800"/>
              <a:gd name="connsiteY2" fmla="*/ 1325910 h 1325910"/>
              <a:gd name="connsiteX3" fmla="*/ 0 w 685800"/>
              <a:gd name="connsiteY3" fmla="*/ 662955 h 1325910"/>
              <a:gd name="connsiteX4" fmla="*/ 342900 w 685800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325910">
                <a:moveTo>
                  <a:pt x="342900" y="0"/>
                </a:moveTo>
                <a:cubicBezTo>
                  <a:pt x="532278" y="0"/>
                  <a:pt x="685800" y="296815"/>
                  <a:pt x="685800" y="662955"/>
                </a:cubicBezTo>
                <a:cubicBezTo>
                  <a:pt x="685800" y="1029095"/>
                  <a:pt x="532278" y="1325910"/>
                  <a:pt x="342900" y="1325910"/>
                </a:cubicBezTo>
                <a:cubicBezTo>
                  <a:pt x="153522" y="1325910"/>
                  <a:pt x="0" y="1029095"/>
                  <a:pt x="0" y="662955"/>
                </a:cubicBezTo>
                <a:cubicBezTo>
                  <a:pt x="0" y="296815"/>
                  <a:pt x="153522" y="0"/>
                  <a:pt x="342900" y="0"/>
                </a:cubicBezTo>
                <a:close/>
              </a:path>
            </a:pathLst>
          </a:custGeom>
          <a:ln w="28575">
            <a:solidFill>
              <a:srgbClr val="E4323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5AF8400-BBD4-4F2A-A8AA-BEB7643E7673}"/>
              </a:ext>
            </a:extLst>
          </p:cNvPr>
          <p:cNvPicPr/>
          <p:nvPr/>
        </p:nvPicPr>
        <p:blipFill>
          <a:blip r:embed="rId9"/>
          <a:srcRect l="15351" t="52424" r="53728" b="608"/>
          <a:stretch>
            <a:fillRect/>
          </a:stretch>
        </p:blipFill>
        <p:spPr>
          <a:xfrm>
            <a:off x="9958787" y="5754960"/>
            <a:ext cx="887354" cy="999620"/>
          </a:xfrm>
          <a:custGeom>
            <a:avLst/>
            <a:gdLst>
              <a:gd name="connsiteX0" fmla="*/ 0 w 1534886"/>
              <a:gd name="connsiteY0" fmla="*/ 0 h 1972180"/>
              <a:gd name="connsiteX1" fmla="*/ 1534886 w 1534886"/>
              <a:gd name="connsiteY1" fmla="*/ 0 h 1972180"/>
              <a:gd name="connsiteX2" fmla="*/ 1534886 w 1534886"/>
              <a:gd name="connsiteY2" fmla="*/ 1972180 h 1972180"/>
              <a:gd name="connsiteX3" fmla="*/ 0 w 1534886"/>
              <a:gd name="connsiteY3" fmla="*/ 1972180 h 197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886" h="1972180">
                <a:moveTo>
                  <a:pt x="0" y="0"/>
                </a:moveTo>
                <a:lnTo>
                  <a:pt x="1534886" y="0"/>
                </a:lnTo>
                <a:lnTo>
                  <a:pt x="1534886" y="1972180"/>
                </a:lnTo>
                <a:lnTo>
                  <a:pt x="0" y="197218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168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15" y="0"/>
            <a:ext cx="11910585" cy="6393484"/>
          </a:xfrm>
        </p:spPr>
      </p:pic>
    </p:spTree>
    <p:extLst>
      <p:ext uri="{BB962C8B-B14F-4D97-AF65-F5344CB8AC3E}">
        <p14:creationId xmlns:p14="http://schemas.microsoft.com/office/powerpoint/2010/main" val="42997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0365AFDA-3021-422D-AD67-752E4123618D}"/>
              </a:ext>
            </a:extLst>
          </p:cNvPr>
          <p:cNvPicPr/>
          <p:nvPr/>
        </p:nvPicPr>
        <p:blipFill>
          <a:blip r:embed="rId3"/>
          <a:srcRect l="70395" t="53585" r="15351" b="14838"/>
          <a:stretch>
            <a:fillRect/>
          </a:stretch>
        </p:blipFill>
        <p:spPr>
          <a:xfrm>
            <a:off x="4839933" y="1452124"/>
            <a:ext cx="1692165" cy="1878905"/>
          </a:xfrm>
          <a:custGeom>
            <a:avLst/>
            <a:gdLst>
              <a:gd name="connsiteX0" fmla="*/ 353786 w 707572"/>
              <a:gd name="connsiteY0" fmla="*/ 0 h 1325910"/>
              <a:gd name="connsiteX1" fmla="*/ 707572 w 707572"/>
              <a:gd name="connsiteY1" fmla="*/ 662955 h 1325910"/>
              <a:gd name="connsiteX2" fmla="*/ 353786 w 707572"/>
              <a:gd name="connsiteY2" fmla="*/ 1325910 h 1325910"/>
              <a:gd name="connsiteX3" fmla="*/ 0 w 707572"/>
              <a:gd name="connsiteY3" fmla="*/ 662955 h 1325910"/>
              <a:gd name="connsiteX4" fmla="*/ 353786 w 707572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572" h="1325910">
                <a:moveTo>
                  <a:pt x="353786" y="0"/>
                </a:moveTo>
                <a:cubicBezTo>
                  <a:pt x="549177" y="0"/>
                  <a:pt x="707572" y="296815"/>
                  <a:pt x="707572" y="662955"/>
                </a:cubicBezTo>
                <a:cubicBezTo>
                  <a:pt x="707572" y="1029095"/>
                  <a:pt x="549177" y="1325910"/>
                  <a:pt x="353786" y="1325910"/>
                </a:cubicBezTo>
                <a:cubicBezTo>
                  <a:pt x="158395" y="1325910"/>
                  <a:pt x="0" y="1029095"/>
                  <a:pt x="0" y="662955"/>
                </a:cubicBezTo>
                <a:cubicBezTo>
                  <a:pt x="0" y="296815"/>
                  <a:pt x="158395" y="0"/>
                  <a:pt x="353786" y="0"/>
                </a:cubicBez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9F90A16C-3B21-4209-BF91-B8A73F855FA1}"/>
              </a:ext>
            </a:extLst>
          </p:cNvPr>
          <p:cNvPicPr/>
          <p:nvPr/>
        </p:nvPicPr>
        <p:blipFill>
          <a:blip r:embed="rId3"/>
          <a:srcRect l="15121" t="3720" r="69528" b="63131"/>
          <a:stretch>
            <a:fillRect/>
          </a:stretch>
        </p:blipFill>
        <p:spPr>
          <a:xfrm>
            <a:off x="1474777" y="1452119"/>
            <a:ext cx="1692165" cy="1878910"/>
          </a:xfrm>
          <a:custGeom>
            <a:avLst/>
            <a:gdLst>
              <a:gd name="connsiteX0" fmla="*/ 381000 w 762000"/>
              <a:gd name="connsiteY0" fmla="*/ 0 h 1391906"/>
              <a:gd name="connsiteX1" fmla="*/ 762000 w 762000"/>
              <a:gd name="connsiteY1" fmla="*/ 695953 h 1391906"/>
              <a:gd name="connsiteX2" fmla="*/ 381000 w 762000"/>
              <a:gd name="connsiteY2" fmla="*/ 1391906 h 1391906"/>
              <a:gd name="connsiteX3" fmla="*/ 0 w 762000"/>
              <a:gd name="connsiteY3" fmla="*/ 695953 h 1391906"/>
              <a:gd name="connsiteX4" fmla="*/ 381000 w 762000"/>
              <a:gd name="connsiteY4" fmla="*/ 0 h 1391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000" h="1391906">
                <a:moveTo>
                  <a:pt x="381000" y="0"/>
                </a:moveTo>
                <a:cubicBezTo>
                  <a:pt x="591420" y="0"/>
                  <a:pt x="762000" y="311589"/>
                  <a:pt x="762000" y="695953"/>
                </a:cubicBezTo>
                <a:cubicBezTo>
                  <a:pt x="762000" y="1080317"/>
                  <a:pt x="591420" y="1391906"/>
                  <a:pt x="381000" y="1391906"/>
                </a:cubicBezTo>
                <a:cubicBezTo>
                  <a:pt x="170580" y="1391906"/>
                  <a:pt x="0" y="1080317"/>
                  <a:pt x="0" y="695953"/>
                </a:cubicBezTo>
                <a:cubicBezTo>
                  <a:pt x="0" y="311589"/>
                  <a:pt x="170580" y="0"/>
                  <a:pt x="381000" y="0"/>
                </a:cubicBezTo>
                <a:close/>
              </a:path>
            </a:pathLst>
          </a:custGeom>
          <a:ln w="28575">
            <a:solidFill>
              <a:srgbClr val="0E73B7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AAB3700E-3067-49A3-BB26-B3227D2DB697}"/>
              </a:ext>
            </a:extLst>
          </p:cNvPr>
          <p:cNvPicPr/>
          <p:nvPr/>
        </p:nvPicPr>
        <p:blipFill>
          <a:blip r:embed="rId3"/>
          <a:srcRect l="1535" t="29033" r="84211" b="39598"/>
          <a:stretch>
            <a:fillRect/>
          </a:stretch>
        </p:blipFill>
        <p:spPr>
          <a:xfrm>
            <a:off x="8066591" y="1564460"/>
            <a:ext cx="1589851" cy="1766569"/>
          </a:xfrm>
          <a:custGeom>
            <a:avLst/>
            <a:gdLst>
              <a:gd name="connsiteX0" fmla="*/ 353786 w 707572"/>
              <a:gd name="connsiteY0" fmla="*/ 0 h 1317172"/>
              <a:gd name="connsiteX1" fmla="*/ 707572 w 707572"/>
              <a:gd name="connsiteY1" fmla="*/ 658586 h 1317172"/>
              <a:gd name="connsiteX2" fmla="*/ 353786 w 707572"/>
              <a:gd name="connsiteY2" fmla="*/ 1317172 h 1317172"/>
              <a:gd name="connsiteX3" fmla="*/ 0 w 707572"/>
              <a:gd name="connsiteY3" fmla="*/ 658586 h 1317172"/>
              <a:gd name="connsiteX4" fmla="*/ 353786 w 707572"/>
              <a:gd name="connsiteY4" fmla="*/ 0 h 131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572" h="1317172">
                <a:moveTo>
                  <a:pt x="353786" y="0"/>
                </a:moveTo>
                <a:cubicBezTo>
                  <a:pt x="549177" y="0"/>
                  <a:pt x="707572" y="294859"/>
                  <a:pt x="707572" y="658586"/>
                </a:cubicBezTo>
                <a:cubicBezTo>
                  <a:pt x="707572" y="1022313"/>
                  <a:pt x="549177" y="1317172"/>
                  <a:pt x="353786" y="1317172"/>
                </a:cubicBezTo>
                <a:cubicBezTo>
                  <a:pt x="158395" y="1317172"/>
                  <a:pt x="0" y="1022313"/>
                  <a:pt x="0" y="658586"/>
                </a:cubicBezTo>
                <a:cubicBezTo>
                  <a:pt x="0" y="294859"/>
                  <a:pt x="158395" y="0"/>
                  <a:pt x="353786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B5AF8400-BBD4-4F2A-A8AA-BEB7643E7673}"/>
              </a:ext>
            </a:extLst>
          </p:cNvPr>
          <p:cNvPicPr/>
          <p:nvPr/>
        </p:nvPicPr>
        <p:blipFill>
          <a:blip r:embed="rId3"/>
          <a:srcRect l="15351" t="52424" r="53728" b="608"/>
          <a:stretch>
            <a:fillRect/>
          </a:stretch>
        </p:blipFill>
        <p:spPr>
          <a:xfrm>
            <a:off x="5123555" y="4273210"/>
            <a:ext cx="1746001" cy="1744028"/>
          </a:xfrm>
          <a:custGeom>
            <a:avLst/>
            <a:gdLst>
              <a:gd name="connsiteX0" fmla="*/ 0 w 1534886"/>
              <a:gd name="connsiteY0" fmla="*/ 0 h 1972180"/>
              <a:gd name="connsiteX1" fmla="*/ 1534886 w 1534886"/>
              <a:gd name="connsiteY1" fmla="*/ 0 h 1972180"/>
              <a:gd name="connsiteX2" fmla="*/ 1534886 w 1534886"/>
              <a:gd name="connsiteY2" fmla="*/ 1972180 h 1972180"/>
              <a:gd name="connsiteX3" fmla="*/ 0 w 1534886"/>
              <a:gd name="connsiteY3" fmla="*/ 1972180 h 197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886" h="1972180">
                <a:moveTo>
                  <a:pt x="0" y="0"/>
                </a:moveTo>
                <a:lnTo>
                  <a:pt x="1534886" y="0"/>
                </a:lnTo>
                <a:lnTo>
                  <a:pt x="1534886" y="1972180"/>
                </a:lnTo>
                <a:lnTo>
                  <a:pt x="0" y="1972180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D99FA01-D2C1-48DE-B664-EFF5BE56ADBA}"/>
              </a:ext>
            </a:extLst>
          </p:cNvPr>
          <p:cNvPicPr/>
          <p:nvPr/>
        </p:nvPicPr>
        <p:blipFill>
          <a:blip r:embed="rId3"/>
          <a:srcRect l="69518" t="4119" r="14912" b="64303"/>
          <a:stretch>
            <a:fillRect/>
          </a:stretch>
        </p:blipFill>
        <p:spPr>
          <a:xfrm>
            <a:off x="1474778" y="4273210"/>
            <a:ext cx="1746001" cy="1744028"/>
          </a:xfrm>
          <a:custGeom>
            <a:avLst/>
            <a:gdLst>
              <a:gd name="connsiteX0" fmla="*/ 386443 w 772886"/>
              <a:gd name="connsiteY0" fmla="*/ 0 h 1325910"/>
              <a:gd name="connsiteX1" fmla="*/ 772886 w 772886"/>
              <a:gd name="connsiteY1" fmla="*/ 662955 h 1325910"/>
              <a:gd name="connsiteX2" fmla="*/ 386443 w 772886"/>
              <a:gd name="connsiteY2" fmla="*/ 1325910 h 1325910"/>
              <a:gd name="connsiteX3" fmla="*/ 0 w 772886"/>
              <a:gd name="connsiteY3" fmla="*/ 662955 h 1325910"/>
              <a:gd name="connsiteX4" fmla="*/ 386443 w 772886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2886" h="1325910">
                <a:moveTo>
                  <a:pt x="386443" y="0"/>
                </a:moveTo>
                <a:cubicBezTo>
                  <a:pt x="599870" y="0"/>
                  <a:pt x="772886" y="296815"/>
                  <a:pt x="772886" y="662955"/>
                </a:cubicBezTo>
                <a:cubicBezTo>
                  <a:pt x="772886" y="1029095"/>
                  <a:pt x="599870" y="1325910"/>
                  <a:pt x="386443" y="1325910"/>
                </a:cubicBezTo>
                <a:cubicBezTo>
                  <a:pt x="173016" y="1325910"/>
                  <a:pt x="0" y="1029095"/>
                  <a:pt x="0" y="662955"/>
                </a:cubicBezTo>
                <a:cubicBezTo>
                  <a:pt x="0" y="296815"/>
                  <a:pt x="173016" y="0"/>
                  <a:pt x="386443" y="0"/>
                </a:cubicBez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2602350F-5051-49A7-A26C-E98079AAD83A}"/>
              </a:ext>
            </a:extLst>
          </p:cNvPr>
          <p:cNvPicPr/>
          <p:nvPr/>
        </p:nvPicPr>
        <p:blipFill>
          <a:blip r:embed="rId3"/>
          <a:srcRect l="84649" t="28378" r="1535" b="40044"/>
          <a:stretch>
            <a:fillRect/>
          </a:stretch>
        </p:blipFill>
        <p:spPr>
          <a:xfrm>
            <a:off x="8621116" y="4251437"/>
            <a:ext cx="1482159" cy="1744028"/>
          </a:xfrm>
          <a:custGeom>
            <a:avLst/>
            <a:gdLst>
              <a:gd name="connsiteX0" fmla="*/ 342900 w 685800"/>
              <a:gd name="connsiteY0" fmla="*/ 0 h 1325910"/>
              <a:gd name="connsiteX1" fmla="*/ 685800 w 685800"/>
              <a:gd name="connsiteY1" fmla="*/ 662955 h 1325910"/>
              <a:gd name="connsiteX2" fmla="*/ 342900 w 685800"/>
              <a:gd name="connsiteY2" fmla="*/ 1325910 h 1325910"/>
              <a:gd name="connsiteX3" fmla="*/ 0 w 685800"/>
              <a:gd name="connsiteY3" fmla="*/ 662955 h 1325910"/>
              <a:gd name="connsiteX4" fmla="*/ 342900 w 685800"/>
              <a:gd name="connsiteY4" fmla="*/ 0 h 132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1325910">
                <a:moveTo>
                  <a:pt x="342900" y="0"/>
                </a:moveTo>
                <a:cubicBezTo>
                  <a:pt x="532278" y="0"/>
                  <a:pt x="685800" y="296815"/>
                  <a:pt x="685800" y="662955"/>
                </a:cubicBezTo>
                <a:cubicBezTo>
                  <a:pt x="685800" y="1029095"/>
                  <a:pt x="532278" y="1325910"/>
                  <a:pt x="342900" y="1325910"/>
                </a:cubicBezTo>
                <a:cubicBezTo>
                  <a:pt x="153522" y="1325910"/>
                  <a:pt x="0" y="1029095"/>
                  <a:pt x="0" y="662955"/>
                </a:cubicBezTo>
                <a:cubicBezTo>
                  <a:pt x="0" y="296815"/>
                  <a:pt x="153522" y="0"/>
                  <a:pt x="342900" y="0"/>
                </a:cubicBezTo>
                <a:close/>
              </a:path>
            </a:pathLst>
          </a:custGeom>
          <a:ln w="28575">
            <a:solidFill>
              <a:srgbClr val="E4323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1430FD7-8576-4659-B7BF-942A59463762}"/>
              </a:ext>
            </a:extLst>
          </p:cNvPr>
          <p:cNvSpPr txBox="1"/>
          <p:nvPr/>
        </p:nvSpPr>
        <p:spPr>
          <a:xfrm>
            <a:off x="1458803" y="84935"/>
            <a:ext cx="9961559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quan sát và nêu tên gọi các bộ phận của đèn </a:t>
            </a:r>
            <a:r>
              <a:rPr lang="nl-NL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nl-NL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DA669CF-C418-47B0-B625-37BFC44B5D49}"/>
              </a:ext>
            </a:extLst>
          </p:cNvPr>
          <p:cNvSpPr txBox="1"/>
          <p:nvPr/>
        </p:nvSpPr>
        <p:spPr>
          <a:xfrm>
            <a:off x="5153654" y="3429000"/>
            <a:ext cx="128592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52FCBF3-63F9-4801-9077-4ACE0257228D}"/>
              </a:ext>
            </a:extLst>
          </p:cNvPr>
          <p:cNvSpPr txBox="1"/>
          <p:nvPr/>
        </p:nvSpPr>
        <p:spPr>
          <a:xfrm>
            <a:off x="1803492" y="3526972"/>
            <a:ext cx="1568503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FD0B854-7BA7-448D-869C-CCA2AB9EC1D1}"/>
              </a:ext>
            </a:extLst>
          </p:cNvPr>
          <p:cNvSpPr txBox="1"/>
          <p:nvPr/>
        </p:nvSpPr>
        <p:spPr>
          <a:xfrm>
            <a:off x="5305496" y="6117145"/>
            <a:ext cx="176587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F16C6D2-0659-4D9B-911B-62B32A86D82C}"/>
              </a:ext>
            </a:extLst>
          </p:cNvPr>
          <p:cNvSpPr txBox="1"/>
          <p:nvPr/>
        </p:nvSpPr>
        <p:spPr>
          <a:xfrm>
            <a:off x="1643743" y="6209478"/>
            <a:ext cx="176587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7D9F059-4637-41F1-A635-1F6EFE8169D9}"/>
              </a:ext>
            </a:extLst>
          </p:cNvPr>
          <p:cNvSpPr txBox="1"/>
          <p:nvPr/>
        </p:nvSpPr>
        <p:spPr>
          <a:xfrm>
            <a:off x="8401471" y="3526972"/>
            <a:ext cx="1589851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3BE195E7-8876-4F52-94D2-40A6F7224C6A}"/>
              </a:ext>
            </a:extLst>
          </p:cNvPr>
          <p:cNvSpPr txBox="1"/>
          <p:nvPr/>
        </p:nvSpPr>
        <p:spPr>
          <a:xfrm>
            <a:off x="8921324" y="6117145"/>
            <a:ext cx="1278744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605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15" grpId="0" animBg="1"/>
      <p:bldP spid="17" grpId="0" animBg="1"/>
      <p:bldP spid="20" grpId="0" animBg="1"/>
      <p:bldP spid="22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ục này có hình ảnh của: ">
            <a:extLst>
              <a:ext uri="{FF2B5EF4-FFF2-40B4-BE49-F238E27FC236}">
                <a16:creationId xmlns="" xmlns:a16="http://schemas.microsoft.com/office/drawing/2014/main" id="{EAF624BE-FE78-F113-99B1-18A9BA40E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118805" y="7651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56">
            <a:extLst>
              <a:ext uri="{FF2B5EF4-FFF2-40B4-BE49-F238E27FC236}">
                <a16:creationId xmlns="" xmlns:a16="http://schemas.microsoft.com/office/drawing/2014/main" id="{4BD9BEF2-7732-6D35-4C4F-4B50B6EBB1FA}"/>
              </a:ext>
            </a:extLst>
          </p:cNvPr>
          <p:cNvSpPr/>
          <p:nvPr/>
        </p:nvSpPr>
        <p:spPr>
          <a:xfrm>
            <a:off x="1186885" y="455023"/>
            <a:ext cx="9154850" cy="5074532"/>
          </a:xfrm>
          <a:prstGeom prst="ellipse">
            <a:avLst/>
          </a:prstGeom>
          <a:solidFill>
            <a:srgbClr val="83B34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217">
              <a:defRPr/>
            </a:pPr>
            <a:r>
              <a:rPr lang="nl-NL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 học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chụp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đèn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B4E907-6915-F3B8-1420-317DD1F687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6204">
            <a:off x="9226379" y="3109412"/>
            <a:ext cx="2836832" cy="3772079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="" xmlns:a16="http://schemas.microsoft.com/office/drawing/2014/main" id="{0FB036C2-5CDB-B86B-A510-DBE8F3FF62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615" y="3280951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=""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433402" y="889722"/>
            <a:ext cx="6559178" cy="3854644"/>
            <a:chOff x="6629500" y="1950732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9500" y="1950732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=""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860871" y="2791972"/>
              <a:ext cx="2345385" cy="170297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DDE0481-1C48-4DA4-B16D-0632DAC7F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2440513"/>
            <a:ext cx="2748745" cy="4133035"/>
          </a:xfrm>
          <a:prstGeom prst="rect">
            <a:avLst/>
          </a:prstGeom>
        </p:spPr>
      </p:pic>
      <p:pic>
        <p:nvPicPr>
          <p:cNvPr id="6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08780"/>
            <a:ext cx="12192000" cy="2377442"/>
          </a:xfrm>
          <a:prstGeom prst="rect">
            <a:avLst/>
          </a:prstGeom>
        </p:spPr>
      </p:pic>
      <p:pic>
        <p:nvPicPr>
          <p:cNvPr id="8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48" y="1633688"/>
            <a:ext cx="1892506" cy="958803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9" y="215049"/>
            <a:ext cx="1855631" cy="2164903"/>
          </a:xfrm>
          <a:prstGeom prst="rect">
            <a:avLst/>
          </a:prstGeom>
        </p:spPr>
      </p:pic>
      <p:pic>
        <p:nvPicPr>
          <p:cNvPr id="10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42" y="2511"/>
            <a:ext cx="1676754" cy="2152650"/>
          </a:xfrm>
          <a:prstGeom prst="rect">
            <a:avLst/>
          </a:prstGeom>
        </p:spPr>
      </p:pic>
      <p:pic>
        <p:nvPicPr>
          <p:cNvPr id="11" name="图片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844" y="317220"/>
            <a:ext cx="1503363" cy="7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42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=""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=""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=""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=""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=""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06" y="2177325"/>
            <a:ext cx="4602977" cy="20095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45CD0FF-3AA0-4B63-A0A2-C0B50E2919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3" y="1329215"/>
            <a:ext cx="1609725" cy="15067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2C23D34-78B3-4E8A-BC5F-F0E2F6D50A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642" y="1968525"/>
            <a:ext cx="1609725" cy="15904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2322236-B4EB-4A09-9498-D9530636C6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34743" y="1199076"/>
            <a:ext cx="1609725" cy="15646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1DC1DFF-102B-4C53-B14B-8C6D73649687}"/>
              </a:ext>
            </a:extLst>
          </p:cNvPr>
          <p:cNvSpPr/>
          <p:nvPr/>
        </p:nvSpPr>
        <p:spPr>
          <a:xfrm>
            <a:off x="138894" y="248984"/>
            <a:ext cx="119142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1210164-DB43-4AD6-AA9C-7DC098C8FF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31" y="1351183"/>
            <a:ext cx="1609725" cy="15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4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4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29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04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04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01B03D1-4EA1-40A3-ACAE-C8E36463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099" y="958803"/>
            <a:ext cx="10802577" cy="5699574"/>
          </a:xfrm>
          <a:prstGeom prst="rect">
            <a:avLst/>
          </a:prstGeom>
        </p:spPr>
      </p:pic>
      <p:pic>
        <p:nvPicPr>
          <p:cNvPr id="8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2" y="0"/>
            <a:ext cx="1892506" cy="958803"/>
          </a:xfrm>
          <a:prstGeom prst="rect">
            <a:avLst/>
          </a:prstGeom>
        </p:spPr>
      </p:pic>
      <p:pic>
        <p:nvPicPr>
          <p:cNvPr id="10" name="图片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42" y="2511"/>
            <a:ext cx="1676754" cy="2152650"/>
          </a:xfrm>
          <a:prstGeom prst="rect">
            <a:avLst/>
          </a:prstGeom>
        </p:spPr>
      </p:pic>
      <p:pic>
        <p:nvPicPr>
          <p:cNvPr id="11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844" y="317220"/>
            <a:ext cx="1503363" cy="761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6231" y="2505670"/>
            <a:ext cx="5083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CÓ BIẾT?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761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2" y="0"/>
            <a:ext cx="1892506" cy="958803"/>
          </a:xfrm>
          <a:prstGeom prst="rect">
            <a:avLst/>
          </a:prstGeom>
        </p:spPr>
      </p:pic>
      <p:pic>
        <p:nvPicPr>
          <p:cNvPr id="10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142" y="2511"/>
            <a:ext cx="1676754" cy="2152650"/>
          </a:xfrm>
          <a:prstGeom prst="rect">
            <a:avLst/>
          </a:prstGeom>
        </p:spPr>
      </p:pic>
      <p:pic>
        <p:nvPicPr>
          <p:cNvPr id="11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844" y="317220"/>
            <a:ext cx="1503363" cy="761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1584" y="1790158"/>
            <a:ext cx="81357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4" y="5033493"/>
            <a:ext cx="1892506" cy="958803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954" y="5086804"/>
            <a:ext cx="1892506" cy="9588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91584" y="3065645"/>
            <a:ext cx="81357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707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222" y="334850"/>
            <a:ext cx="967203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đối</a:t>
            </a:r>
            <a:r>
              <a:rPr lang="en-US" sz="2800" dirty="0" smtClean="0"/>
              <a:t> </a:t>
            </a:r>
            <a:r>
              <a:rPr lang="en-US" sz="2800" dirty="0" err="1" smtClean="0"/>
              <a:t>tượng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sau</a:t>
            </a:r>
            <a:r>
              <a:rPr lang="en-US" sz="2800" dirty="0" smtClean="0"/>
              <a:t> </a:t>
            </a:r>
            <a:r>
              <a:rPr lang="en-US" sz="2800" dirty="0" err="1" smtClean="0"/>
              <a:t>đối</a:t>
            </a:r>
            <a:r>
              <a:rPr lang="en-US" sz="2800" dirty="0" smtClean="0"/>
              <a:t> </a:t>
            </a:r>
            <a:r>
              <a:rPr lang="en-US" sz="2800" dirty="0" err="1" smtClean="0"/>
              <a:t>tượng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công</a:t>
            </a:r>
            <a:r>
              <a:rPr lang="en-US" sz="2800" dirty="0" smtClean="0"/>
              <a:t> </a:t>
            </a:r>
            <a:r>
              <a:rPr lang="en-US" sz="2800" dirty="0" err="1" smtClean="0"/>
              <a:t>nghệ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642" y="2270706"/>
            <a:ext cx="2944164" cy="29441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301" y="2270706"/>
            <a:ext cx="3721995" cy="2887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9" y="2209754"/>
            <a:ext cx="4192202" cy="30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9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ục này có hình ảnh của: ">
            <a:extLst>
              <a:ext uri="{FF2B5EF4-FFF2-40B4-BE49-F238E27FC236}">
                <a16:creationId xmlns="" xmlns:a16="http://schemas.microsoft.com/office/drawing/2014/main" id="{EAF624BE-FE78-F113-99B1-18A9BA40E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10375969" y="3606125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55">
            <a:extLst>
              <a:ext uri="{FF2B5EF4-FFF2-40B4-BE49-F238E27FC236}">
                <a16:creationId xmlns="" xmlns:a16="http://schemas.microsoft.com/office/drawing/2014/main" id="{7A6D1806-1F5B-ED16-E784-817EBBB50224}"/>
              </a:ext>
            </a:extLst>
          </p:cNvPr>
          <p:cNvGrpSpPr/>
          <p:nvPr/>
        </p:nvGrpSpPr>
        <p:grpSpPr>
          <a:xfrm>
            <a:off x="-141668" y="5885644"/>
            <a:ext cx="12333667" cy="972355"/>
            <a:chOff x="7065141" y="1881946"/>
            <a:chExt cx="3768009" cy="2592533"/>
          </a:xfrm>
        </p:grpSpPr>
        <p:sp>
          <p:nvSpPr>
            <p:cNvPr id="4" name="椭圆 56">
              <a:extLst>
                <a:ext uri="{FF2B5EF4-FFF2-40B4-BE49-F238E27FC236}">
                  <a16:creationId xmlns="" xmlns:a16="http://schemas.microsoft.com/office/drawing/2014/main" id="{4BD9BEF2-7732-6D35-4C4F-4B50B6EBB1FA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57">
              <a:extLst>
                <a:ext uri="{FF2B5EF4-FFF2-40B4-BE49-F238E27FC236}">
                  <a16:creationId xmlns="" xmlns:a16="http://schemas.microsoft.com/office/drawing/2014/main" id="{0EF069B8-1062-ECE3-E082-1DE2DB93F888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C6568F6-4C3B-D265-950C-0B16ECC546FE}"/>
              </a:ext>
            </a:extLst>
          </p:cNvPr>
          <p:cNvSpPr txBox="1"/>
          <p:nvPr/>
        </p:nvSpPr>
        <p:spPr>
          <a:xfrm>
            <a:off x="1753059" y="569010"/>
            <a:ext cx="8872012" cy="2123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9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3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3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3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3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3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39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3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vi-VN" sz="43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399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99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399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US" sz="4399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9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3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39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3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3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3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3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39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3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kumimoji="0" lang="en-US" sz="439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="" xmlns:a16="http://schemas.microsoft.com/office/drawing/2014/main" id="{0FB036C2-5CDB-B86B-A510-DBE8F3FF62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959" y="3178461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6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953" cy="6858000"/>
          </a:xfrm>
        </p:spPr>
      </p:pic>
    </p:spTree>
    <p:extLst>
      <p:ext uri="{BB962C8B-B14F-4D97-AF65-F5344CB8AC3E}">
        <p14:creationId xmlns:p14="http://schemas.microsoft.com/office/powerpoint/2010/main" val="8417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16" y="0"/>
            <a:ext cx="10522039" cy="6858000"/>
          </a:xfrm>
        </p:spPr>
      </p:pic>
    </p:spTree>
    <p:extLst>
      <p:ext uri="{BB962C8B-B14F-4D97-AF65-F5344CB8AC3E}">
        <p14:creationId xmlns:p14="http://schemas.microsoft.com/office/powerpoint/2010/main" val="394782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b="1" dirty="0" smtClean="0"/>
              <a:t>1. TÌM HIỂU VỀ TÁC DỤNG CỦA ĐÈN HỌC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88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</TotalTime>
  <Words>291</Words>
  <Application>Microsoft Office PowerPoint</Application>
  <PresentationFormat>Custom</PresentationFormat>
  <Paragraphs>43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等线</vt:lpstr>
      <vt:lpstr>Calibri Light</vt:lpstr>
      <vt:lpstr>宋体</vt:lpstr>
      <vt:lpstr>Times New Roman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HIỂU VỀ TÁC DỤNG CỦA ĐÈN HỌC</vt:lpstr>
      <vt:lpstr>PowerPoint Presentation</vt:lpstr>
      <vt:lpstr>PowerPoint Presentation</vt:lpstr>
      <vt:lpstr>PowerPoint Presentation</vt:lpstr>
      <vt:lpstr>2.TÌM HIỂU MỘT SỐ BỘ PHẬN CỦA ĐÈN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PC</cp:lastModifiedBy>
  <cp:revision>69</cp:revision>
  <dcterms:created xsi:type="dcterms:W3CDTF">2018-05-10T00:06:18Z</dcterms:created>
  <dcterms:modified xsi:type="dcterms:W3CDTF">2025-02-25T01:35:03Z</dcterms:modified>
</cp:coreProperties>
</file>