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814" r:id="rId2"/>
    <p:sldMasterId id="2147483838" r:id="rId3"/>
    <p:sldMasterId id="2147483850" r:id="rId4"/>
    <p:sldMasterId id="2147483862" r:id="rId5"/>
    <p:sldMasterId id="2147483874" r:id="rId6"/>
    <p:sldMasterId id="2147483886" r:id="rId7"/>
    <p:sldMasterId id="2147483899" r:id="rId8"/>
    <p:sldMasterId id="2147483912" r:id="rId9"/>
    <p:sldMasterId id="2147483925" r:id="rId10"/>
    <p:sldMasterId id="2147483938" r:id="rId11"/>
    <p:sldMasterId id="2147483951" r:id="rId12"/>
    <p:sldMasterId id="2147483964" r:id="rId13"/>
  </p:sldMasterIdLst>
  <p:notesMasterIdLst>
    <p:notesMasterId r:id="rId31"/>
  </p:notesMasterIdLst>
  <p:sldIdLst>
    <p:sldId id="271" r:id="rId14"/>
    <p:sldId id="270" r:id="rId15"/>
    <p:sldId id="260" r:id="rId16"/>
    <p:sldId id="276" r:id="rId17"/>
    <p:sldId id="261" r:id="rId18"/>
    <p:sldId id="262" r:id="rId19"/>
    <p:sldId id="263" r:id="rId20"/>
    <p:sldId id="264" r:id="rId21"/>
    <p:sldId id="272" r:id="rId22"/>
    <p:sldId id="275" r:id="rId23"/>
    <p:sldId id="265" r:id="rId24"/>
    <p:sldId id="266" r:id="rId25"/>
    <p:sldId id="267" r:id="rId26"/>
    <p:sldId id="268" r:id="rId27"/>
    <p:sldId id="273" r:id="rId28"/>
    <p:sldId id="274" r:id="rId29"/>
    <p:sldId id="2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9" autoAdjust="0"/>
    <p:restoredTop sz="94660"/>
  </p:normalViewPr>
  <p:slideViewPr>
    <p:cSldViewPr>
      <p:cViewPr varScale="1">
        <p:scale>
          <a:sx n="85" d="100"/>
          <a:sy n="85" d="100"/>
        </p:scale>
        <p:origin x="30" y="6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>
        <p:scale>
          <a:sx n="150" d="100"/>
          <a:sy n="150" d="100"/>
        </p:scale>
        <p:origin x="-151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67567-F895-465D-B279-F12D1DD5896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467E0-49A9-403A-86CD-E2E6B5FE5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8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dirty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98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CA2A7-5081-454A-A33A-22504DC583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A9AAF-9D04-4DA9-93D6-099AE37D62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9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74B1F-8B9C-4220-890A-C0AA7B9A26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055BA-D1A3-45A9-92CD-FAEDF505DB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02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488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428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241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625540"/>
      </p:ext>
    </p:extLst>
  </p:cSld>
  <p:clrMapOvr>
    <a:masterClrMapping/>
  </p:clrMapOvr>
  <p:transition spd="slow" advClick="0" advTm="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955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813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712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944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045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41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CC504-3E36-4D8F-8A0E-4BAD6C7647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AFE8A-B6D3-4A8A-A439-ED49E5BC73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149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290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818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250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529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254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2566846"/>
      </p:ext>
    </p:extLst>
  </p:cSld>
  <p:clrMapOvr>
    <a:masterClrMapping/>
  </p:clrMapOvr>
  <p:transition spd="slow" advClick="0" advTm="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666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393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106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82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C5B34-C23A-49E4-8E21-0A1DC9B05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548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420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956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244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147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072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656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422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675311"/>
      </p:ext>
    </p:extLst>
  </p:cSld>
  <p:clrMapOvr>
    <a:masterClrMapping/>
  </p:clrMapOvr>
  <p:transition spd="slow" advClick="0" advTm="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346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59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68677-7835-4401-A79E-015555EB5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266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860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296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715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247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121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620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142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087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549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4003151"/>
      </p:ext>
    </p:extLst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CAFDB-B46A-4665-ACD5-E3514250C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691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367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756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43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803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022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194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139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218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651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91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1201F-9D8F-4667-BCC9-2C8BF3286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7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563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6218976"/>
      </p:ext>
    </p:extLst>
  </p:cSld>
  <p:clrMapOvr>
    <a:masterClrMapping/>
  </p:clrMapOvr>
  <p:transition spd="slow" advClick="0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0BE75-5F2D-476B-87A4-BFDF211A2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4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12D68-EE0A-4BFE-A27C-F5310D949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36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C248B-7170-403C-BD6B-C215A7E36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59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47931-CA68-4440-8B50-B4C0E711E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90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3537B-065C-46B5-BFA1-8F5F020598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6C885-2DBE-4C06-8031-2D589CA763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48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13BD8-03BA-4E1D-AC40-5260CC26D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3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3BBAE-D1D7-4201-A8F2-3B6D2113B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67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B29C8-4282-4132-90FD-2334E8004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09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2812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218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5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947821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227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227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759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9031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7704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8005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DC6C4-1847-4829-9987-0FBD6CE1A1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85647-404B-48B6-B7AD-7D9B817881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151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124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8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57508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6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4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356518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7447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51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51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626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1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02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93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41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32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23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7F3CC-47B8-4754-9A3A-3110A8B07D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EB5C9-C803-4F97-98AC-EE3672F521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151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0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67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193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710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9159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76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76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76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27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76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76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76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275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76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76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76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101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76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76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76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74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76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76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76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9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C8FB6-5794-4C1B-BA3D-ADD4561B69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B6E57-FC6A-4B6D-8803-6148F8473E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862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76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76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76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70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76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76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76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68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76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76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76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54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76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76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76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90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76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76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76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783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76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76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76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6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2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9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14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948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3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5A40-3DB1-4A66-B31E-ACD2B4252D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E95B8-CFED-48CB-85A0-661393FF54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3227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442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6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4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83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638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86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923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78593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834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91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F11A9-5091-45B1-B73B-FA4DEC6ABE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36F53-8000-4050-897A-C2800657D9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893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277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145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23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234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944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307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580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061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284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814153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12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7DD08-DE4E-4B1C-95DA-A5496D5E04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CAAC4-1D10-47B7-A84B-F1E6B5CDB6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143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560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879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148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831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341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455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472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970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541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3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6F523-3D1B-43FB-B32C-46D14659D2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53151-B351-424F-BD75-DDAD9F48C8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883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329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444564"/>
      </p:ext>
    </p:extLst>
  </p:cSld>
  <p:clrMapOvr>
    <a:masterClrMapping/>
  </p:clrMapOvr>
  <p:transition spd="slow" advClick="0" advTm="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936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967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19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420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821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963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638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7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en-US" smtClean="0"/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165AF3-5706-4C78-8F59-1FC24DC7F6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BB4E87-2E51-4E11-BCF4-34ACF8C805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6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165AF3-5706-4C78-8F59-1FC24DC7F6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BB4E87-2E51-4E11-BCF4-34ACF8C80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1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165AF3-5706-4C78-8F59-1FC24DC7F6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BB4E87-2E51-4E11-BCF4-34ACF8C80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8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165AF3-5706-4C78-8F59-1FC24DC7F6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BB4E87-2E51-4E11-BCF4-34ACF8C80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3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165AF3-5706-4C78-8F59-1FC24DC7F6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BB4E87-2E51-4E11-BCF4-34ACF8C80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3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DF56DB-DF90-4331-9166-7DD75FB3486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7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2850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8755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0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5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710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165AF3-5706-4C78-8F59-1FC24DC7F6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BB4E87-2E51-4E11-BCF4-34ACF8C80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9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165AF3-5706-4C78-8F59-1FC24DC7F6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BB4E87-2E51-4E11-BCF4-34ACF8C80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6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165AF3-5706-4C78-8F59-1FC24DC7F6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BB4E87-2E51-4E11-BCF4-34ACF8C805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9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219200" y="1371600"/>
            <a:ext cx="9067800" cy="2339098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/>
            <a:r>
              <a:rPr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với tiết 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</p:txBody>
      </p:sp>
    </p:spTree>
    <p:extLst>
      <p:ext uri="{BB962C8B-B14F-4D97-AF65-F5344CB8AC3E}">
        <p14:creationId xmlns:p14="http://schemas.microsoft.com/office/powerpoint/2010/main" val="42441577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ày đầu tiên học trực tuyến? Đừng lo lắng! | UNICEF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him trên Vẽ tr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iệc quay trở lại trường học trong bối cảnh COVID-19 sẽ diễn ra như thế  nào?” | UNICEF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18" y="-1"/>
            <a:ext cx="1223831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OP NHỮNG BÀI THƠ CHỦ ĐỀ GIA ĐÌNH CHO TRẺ MẦM NON - KiddiHu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2"/>
            <a:ext cx="121412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ẽ tranh Cuộc sống, sinh hoạt, vui chơi - Luật Trẻ 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"/>
            <a:ext cx="12242800" cy="678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73092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54"/>
            <a:ext cx="12192000" cy="686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9154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F3DD2F-D3FD-4413-A947-D75E1578FCE2}"/>
              </a:ext>
            </a:extLst>
          </p:cNvPr>
          <p:cNvSpPr txBox="1"/>
          <p:nvPr/>
        </p:nvSpPr>
        <p:spPr>
          <a:xfrm>
            <a:off x="685800" y="914400"/>
            <a:ext cx="601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+ 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Tình huống 1: Sắp đến ngày sinh nhật 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bố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nếu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là bạn nhỏ trong tranh thì em sẽ làm  gì để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hiện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sự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quan tâm  đến người thân trong gia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đình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?</a:t>
            </a:r>
            <a:endParaRPr lang="en-US" sz="3200" b="1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295400"/>
            <a:ext cx="4610134" cy="4219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3900" y="373380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5397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F3DD2F-D3FD-4413-A947-D75E1578FCE2}"/>
              </a:ext>
            </a:extLst>
          </p:cNvPr>
          <p:cNvSpPr txBox="1"/>
          <p:nvPr/>
        </p:nvSpPr>
        <p:spPr>
          <a:xfrm>
            <a:off x="457200" y="914400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+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Tình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huống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2: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Lâu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rồi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cả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gia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đình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nhỏ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chưa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đi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cùng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nhau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Nếu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là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nhỏ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tranh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thì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sẽ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làm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gì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để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thể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hiện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sự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quan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tâm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đến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người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thân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gia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đình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?</a:t>
            </a:r>
            <a:endParaRPr lang="en-US" sz="3200" b="1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206890"/>
            <a:ext cx="4767297" cy="41338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700" y="4267200"/>
            <a:ext cx="601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00"/>
              </a:spcBef>
              <a:spcAft>
                <a:spcPts val="70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346389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143000"/>
            <a:ext cx="11049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25400" indent="177800" algn="just" defTabSz="685800">
              <a:spcAft>
                <a:spcPts val="2675"/>
              </a:spcAft>
            </a:pPr>
            <a:r>
              <a:rPr lang="en-US" sz="3600" b="1" i="1" dirty="0">
                <a:solidFill>
                  <a:prstClr val="black"/>
                </a:solidFill>
                <a:latin typeface="Times New Roman"/>
                <a:ea typeface="Times New Roman"/>
              </a:rPr>
              <a:t>Kết luận :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 cuộc sống hằng ngày, có nhiều tình huống khác nhau để các em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ể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hiện được sự quan tâm, chăm sóc người thân. Sự quan tâm có ý nghĩa rât lớn. B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ố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mẹ sẽ vơi bớt mệt nhọc nếu các em hỏi thăm khi bố mẹ đi làm về.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bà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sẽ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ấ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vui và hạnh phúc nếu các em làm một tấm thiếp tặng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bà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nhân ngày sinh nhật, hay hỏi thăm khi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bà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bị ốm. Các em hãy luôn quan tâm đến người thân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ằ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 việc làm cụ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ể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nhé.</a:t>
            </a:r>
            <a:endParaRPr lang="en-US" sz="3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134508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166"/>
            <a:ext cx="6012329" cy="6834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36" y="-64248"/>
            <a:ext cx="6208058" cy="692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7908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5" y="0"/>
            <a:ext cx="61317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7471"/>
            <a:ext cx="6103470" cy="68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4748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814"/>
            <a:ext cx="9221788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114800" y="2825750"/>
            <a:ext cx="6172200" cy="161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CHÀO CHÚC</a:t>
            </a:r>
          </a:p>
        </p:txBody>
      </p:sp>
      <p:pic>
        <p:nvPicPr>
          <p:cNvPr id="30724" name="Picture 2" descr="bi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44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5295900" y="1905000"/>
            <a:ext cx="36195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7835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97B23FC-0BA4-411A-9D8B-514EC1793F7C}"/>
              </a:ext>
            </a:extLst>
          </p:cNvPr>
          <p:cNvGrpSpPr/>
          <p:nvPr/>
        </p:nvGrpSpPr>
        <p:grpSpPr>
          <a:xfrm>
            <a:off x="4097862" y="2153131"/>
            <a:ext cx="3286762" cy="2551747"/>
            <a:chOff x="3614696" y="2256098"/>
            <a:chExt cx="4382349" cy="25517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F78CBA-FF19-45A5-B69A-A50E4EFCDFE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2181885"/>
              <a:chOff x="4065548" y="1655206"/>
              <a:chExt cx="4382349" cy="218188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998065-5DC2-49AD-9A79-3D9F21A2E1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D4B16F-EF83-40BF-89D6-AF1CF55041C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15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2E4B1C-7769-4457-A177-8DAC5B8B0EC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5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15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B40665-9CAE-4861-A382-814EABBE38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94FF0C-3636-43B4-881E-37B788ABA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" y="0"/>
            <a:ext cx="12167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kgr tên lửa">
            <a:extLst>
              <a:ext uri="{FF2B5EF4-FFF2-40B4-BE49-F238E27FC236}">
                <a16:creationId xmlns:a16="http://schemas.microsoft.com/office/drawing/2014/main" id="{E1AC505E-1472-4F13-9C72-345DD34DB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8151" y="172813"/>
            <a:ext cx="1954850" cy="2606467"/>
          </a:xfrm>
          <a:prstGeom prst="rect">
            <a:avLst/>
          </a:prstGeom>
        </p:spPr>
      </p:pic>
      <p:sp>
        <p:nvSpPr>
          <p:cNvPr id="6" name="Khởi động">
            <a:extLst>
              <a:ext uri="{FF2B5EF4-FFF2-40B4-BE49-F238E27FC236}">
                <a16:creationId xmlns:a16="http://schemas.microsoft.com/office/drawing/2014/main" id="{C1E1C6E5-5BAB-4AF9-AC2F-9BD5D71D81DB}"/>
              </a:ext>
            </a:extLst>
          </p:cNvPr>
          <p:cNvSpPr txBox="1"/>
          <p:nvPr/>
        </p:nvSpPr>
        <p:spPr>
          <a:xfrm>
            <a:off x="5165803" y="1981200"/>
            <a:ext cx="2820647" cy="29854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1890" tIns="60945" rIns="121890" bIns="60945" rtlCol="0">
            <a:spAutoFit/>
          </a:bodyPr>
          <a:lstStyle/>
          <a:p>
            <a:pPr defTabSz="914150"/>
            <a:r>
              <a:rPr lang="en-US" sz="9300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300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300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300" dirty="0">
              <a:solidFill>
                <a:srgbClr val="EC0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68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  <p:bldLst>
      <p:bldP spid="6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029200" y="609600"/>
            <a:ext cx="1737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altLang="zh-CN" sz="4000" b="1" i="1" dirty="0"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Bài hát</a:t>
            </a:r>
            <a:endParaRPr lang="zh-CN" altLang="en-US" sz="4000" b="1" i="1" dirty="0"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3028933" y="1689344"/>
            <a:ext cx="5921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altLang="zh-CN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Lớp chúng ta đoàn kết</a:t>
            </a:r>
            <a:endParaRPr lang="zh-CN" alt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lop_chung_ta_doan_ket_nhac_thieu_nhi_co_loi_17550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0747" y="3401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4100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25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4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Ta Đoàn Kết 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3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0"/>
          <p:cNvSpPr txBox="1">
            <a:spLocks noChangeArrowheads="1"/>
          </p:cNvSpPr>
          <p:nvPr/>
        </p:nvSpPr>
        <p:spPr bwMode="auto">
          <a:xfrm>
            <a:off x="5775430" y="3056014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" name="Text Box 12"/>
          <p:cNvSpPr txBox="1">
            <a:spLocks noChangeArrowheads="1"/>
          </p:cNvSpPr>
          <p:nvPr/>
        </p:nvSpPr>
        <p:spPr bwMode="auto">
          <a:xfrm>
            <a:off x="2133618" y="152467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4340" name="Picture 14" descr="natures1%20(12)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7739247">
            <a:off x="9866142" y="139490"/>
            <a:ext cx="22701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5" descr="natures1%20(12)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577939">
            <a:off x="10398123" y="4978348"/>
            <a:ext cx="22098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1" descr="0713_1j_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8121650" y="-923034"/>
            <a:ext cx="762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1" descr="0713_1j_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5524500" y="-1333500"/>
            <a:ext cx="76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1" descr="0713_1j_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3200400" y="-685800"/>
            <a:ext cx="76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3" descr="natures1%20(12)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60855">
            <a:off x="61128" y="4978349"/>
            <a:ext cx="22098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8" descr="0713_1j_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6168151" y="4952559"/>
            <a:ext cx="76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8" descr="0713_1j_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3627922" y="4952559"/>
            <a:ext cx="76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WordArt 33"/>
          <p:cNvSpPr>
            <a:spLocks noChangeArrowheads="1" noChangeShapeType="1" noTextEdit="1"/>
          </p:cNvSpPr>
          <p:nvPr/>
        </p:nvSpPr>
        <p:spPr bwMode="auto">
          <a:xfrm>
            <a:off x="4395359" y="3827489"/>
            <a:ext cx="4370387" cy="5143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169020"/>
            <a:ext cx="1181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libri"/>
              </a:rPr>
              <a:t>Hoạt</a:t>
            </a:r>
            <a:r>
              <a:rPr lang="en-US" sz="6000" b="1" u="sng" dirty="0" smtClean="0">
                <a:solidFill>
                  <a:srgbClr val="FF0000"/>
                </a:solidFill>
                <a:latin typeface="HP001 5 hàng" panose="020B0603050302020204" pitchFamily="34" charset="0"/>
                <a:ea typeface="Calibri"/>
              </a:rPr>
              <a:t> </a:t>
            </a:r>
            <a:r>
              <a:rPr lang="en-US" sz="6000" b="1" u="sng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libri"/>
              </a:rPr>
              <a:t>động</a:t>
            </a:r>
            <a:r>
              <a:rPr lang="en-US" sz="6000" b="1" u="sng" dirty="0" smtClean="0">
                <a:solidFill>
                  <a:srgbClr val="FF0000"/>
                </a:solidFill>
                <a:latin typeface="HP001 5 hàng" panose="020B0603050302020204" pitchFamily="34" charset="0"/>
                <a:ea typeface="Calibri"/>
              </a:rPr>
              <a:t> </a:t>
            </a:r>
            <a:r>
              <a:rPr lang="en-US" sz="6000" b="1" u="sng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libri"/>
              </a:rPr>
              <a:t>trải</a:t>
            </a:r>
            <a:r>
              <a:rPr lang="en-US" sz="6000" b="1" u="sng" dirty="0" smtClean="0">
                <a:solidFill>
                  <a:srgbClr val="FF0000"/>
                </a:solidFill>
                <a:latin typeface="HP001 5 hàng" panose="020B0603050302020204" pitchFamily="34" charset="0"/>
                <a:ea typeface="Calibri"/>
              </a:rPr>
              <a:t> </a:t>
            </a:r>
            <a:r>
              <a:rPr lang="en-US" sz="6000" b="1" u="sng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libri"/>
              </a:rPr>
              <a:t>nghiệm</a:t>
            </a:r>
            <a:endParaRPr lang="en-US" sz="6000" b="1" u="sng" dirty="0" smtClean="0">
              <a:solidFill>
                <a:srgbClr val="FF0000"/>
              </a:solidFill>
              <a:latin typeface="HP001 5 hàng" panose="020B0603050302020204" pitchFamily="34" charset="0"/>
              <a:ea typeface="Calibri"/>
            </a:endParaRP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libri"/>
              </a:rPr>
              <a:t>Quan</a:t>
            </a:r>
            <a:r>
              <a:rPr lang="en-US" sz="60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Calibri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HP001 5 hàng" panose="020B0603050302020204" pitchFamily="34" charset="0"/>
                <a:ea typeface="Calibri"/>
              </a:rPr>
              <a:t>tâm, chăm sóc </a:t>
            </a:r>
            <a:r>
              <a:rPr lang="en-US" sz="6000" b="1" dirty="0" err="1">
                <a:solidFill>
                  <a:srgbClr val="FF0000"/>
                </a:solidFill>
                <a:latin typeface="HP001 5 hàng" panose="020B0603050302020204" pitchFamily="34" charset="0"/>
                <a:ea typeface="Calibri"/>
              </a:rPr>
              <a:t>người</a:t>
            </a:r>
            <a:r>
              <a:rPr lang="en-US" sz="6000" b="1" dirty="0">
                <a:solidFill>
                  <a:srgbClr val="FF0000"/>
                </a:solidFill>
                <a:latin typeface="HP001 5 hàng" panose="020B0603050302020204" pitchFamily="34" charset="0"/>
                <a:ea typeface="Calibri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libri"/>
              </a:rPr>
              <a:t>thân</a:t>
            </a:r>
            <a:endParaRPr lang="en-US" sz="60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9" name="Picture 12" descr="natures1%20(12)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709414">
            <a:off x="-54888" y="27576"/>
            <a:ext cx="22098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 descr="0713_1j_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8583849" y="5048250"/>
            <a:ext cx="76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71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4426" y="1309884"/>
            <a:ext cx="26827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5400"/>
            <a:ext cx="9525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5879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F3DD2F-D3FD-4413-A947-D75E1578FCE2}"/>
              </a:ext>
            </a:extLst>
          </p:cNvPr>
          <p:cNvSpPr txBox="1"/>
          <p:nvPr/>
        </p:nvSpPr>
        <p:spPr>
          <a:xfrm>
            <a:off x="685800" y="1371600"/>
            <a:ext cx="10210800" cy="331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+ 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Em hãy nhớ lại những hoạt động chung mà em đã tham gia cùng gia đình và kể lại cho các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nghe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 defTabSz="685800"/>
            <a:endParaRPr lang="en-US" sz="2800" i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 defTabSz="685800"/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+ Nêu cảm nghĩ của em khi cùng tham gia các hoạt động chung với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thân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 defTabSz="685800"/>
            <a:endParaRPr lang="en-US" sz="2800" i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 defTabSz="685800"/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+ Em thích tham gia hoạt động chung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nhất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?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Vì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sao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?</a:t>
            </a:r>
            <a:endParaRPr lang="en-US" sz="2800" i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defTabSz="685800"/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2672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914400"/>
            <a:ext cx="10668000" cy="4843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25400" algn="just" defTabSz="685800">
              <a:lnSpc>
                <a:spcPct val="150000"/>
              </a:lnSpc>
              <a:spcAft>
                <a:spcPts val="535"/>
              </a:spcAft>
            </a:pPr>
            <a:r>
              <a:rPr lang="en-US" sz="3500" b="1" i="1" dirty="0">
                <a:solidFill>
                  <a:prstClr val="black"/>
                </a:solidFill>
                <a:latin typeface="Times New Roman"/>
                <a:ea typeface="Times New Roman"/>
              </a:rPr>
              <a:t> Kết luận :</a:t>
            </a:r>
            <a:r>
              <a:rPr lang="en-US" sz="3500" dirty="0">
                <a:solidFill>
                  <a:prstClr val="black"/>
                </a:solidFill>
                <a:latin typeface="Times New Roman"/>
                <a:ea typeface="Times New Roman"/>
              </a:rPr>
              <a:t> Có rất nhiều hoạt động chung </a:t>
            </a:r>
            <a:r>
              <a:rPr lang="en-US" sz="3500" dirty="0" err="1">
                <a:solidFill>
                  <a:prstClr val="black"/>
                </a:solidFill>
                <a:latin typeface="Times New Roman"/>
                <a:ea typeface="Times New Roman"/>
              </a:rPr>
              <a:t>mà</a:t>
            </a:r>
            <a:r>
              <a:rPr lang="en-US" sz="35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em</a:t>
            </a:r>
            <a:r>
              <a:rPr lang="en-US" sz="35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có</a:t>
            </a:r>
            <a:r>
              <a:rPr lang="en-US" sz="35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>
                <a:solidFill>
                  <a:prstClr val="black"/>
                </a:solidFill>
                <a:latin typeface="Times New Roman"/>
                <a:ea typeface="Times New Roman"/>
              </a:rPr>
              <a:t>thể tham gia như dọn dẹp cùng bố mẹ </a:t>
            </a:r>
            <a:r>
              <a:rPr lang="vi-VN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sau bữa </a:t>
            </a:r>
            <a:r>
              <a:rPr lang="vi-VN" sz="35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ăn</a:t>
            </a: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5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tối</a:t>
            </a:r>
            <a:r>
              <a:rPr lang="vi-VN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cùng dọn dẹp nhà cửa,... Khi tham gia các </a:t>
            </a:r>
            <a:r>
              <a:rPr lang="vi-VN" sz="35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hoạt</a:t>
            </a: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5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động </a:t>
            </a:r>
            <a:r>
              <a:rPr lang="vi-VN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chung, các thành viên trong gia đình sẽ </a:t>
            </a:r>
            <a:r>
              <a:rPr lang="vi-VN" sz="35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gắn</a:t>
            </a: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5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kết </a:t>
            </a:r>
            <a:r>
              <a:rPr lang="vi-VN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 thấu hiểu nhau hơn. Là một thành viên </a:t>
            </a:r>
            <a:r>
              <a:rPr lang="vi-VN" sz="35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5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gia </a:t>
            </a:r>
            <a:r>
              <a:rPr lang="vi-VN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đình, các em hãy tích cực, tự giác tham gia </a:t>
            </a:r>
            <a:r>
              <a:rPr lang="vi-VN" sz="35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5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 </a:t>
            </a:r>
            <a:r>
              <a:rPr lang="vi-VN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hoạt động chung đó.</a:t>
            </a:r>
            <a:endParaRPr lang="en-US" sz="35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53104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" y="0"/>
            <a:ext cx="6096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" y="3442447"/>
            <a:ext cx="6096000" cy="3434976"/>
          </a:xfrm>
          <a:prstGeom prst="rect">
            <a:avLst/>
          </a:prstGeom>
        </p:spPr>
      </p:pic>
      <p:pic>
        <p:nvPicPr>
          <p:cNvPr id="1032" name="Picture 8" descr="Kể về gia đình em với người bạn mới quen (20 mẫu) - Tập làm văn lớp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46" y="7472"/>
            <a:ext cx="6082553" cy="343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n sống có trách nhiệm, tăng cơ hội thành công trong tương lai nhờ mẹ dạ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80" y="3430497"/>
            <a:ext cx="6248398" cy="342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4970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第一PPT，www.1ppt.com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第一PPT，www.1ppt.com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第一PPT，www.1ppt.com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第一PPT，www.1ppt.com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第一PPT，www.1ppt.com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第一PPT，www.1ppt.com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424</Words>
  <Application>Microsoft Office PowerPoint</Application>
  <PresentationFormat>Widescreen</PresentationFormat>
  <Paragraphs>24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宋体</vt:lpstr>
      <vt:lpstr>Arial</vt:lpstr>
      <vt:lpstr>Arial-Rounded</vt:lpstr>
      <vt:lpstr>Calibri</vt:lpstr>
      <vt:lpstr>Calibri Light</vt:lpstr>
      <vt:lpstr>等线</vt:lpstr>
      <vt:lpstr>HP001 5 hàng</vt:lpstr>
      <vt:lpstr>Tahoma</vt:lpstr>
      <vt:lpstr>Times New Roman</vt:lpstr>
      <vt:lpstr>Verdana</vt:lpstr>
      <vt:lpstr>Chủ đề của Office</vt:lpstr>
      <vt:lpstr>2_Default Design</vt:lpstr>
      <vt:lpstr>2_Office Theme</vt:lpstr>
      <vt:lpstr>3_Office Theme</vt:lpstr>
      <vt:lpstr>6_Office Theme</vt:lpstr>
      <vt:lpstr>1_第一PPT，www.1ppt.com​</vt:lpstr>
      <vt:lpstr>3_第一PPT，www.1ppt.com​</vt:lpstr>
      <vt:lpstr>4_第一PPT，www.1ppt.com​</vt:lpstr>
      <vt:lpstr>5_第一PPT，www.1ppt.com​</vt:lpstr>
      <vt:lpstr>6_第一PPT，www.1ppt.com​</vt:lpstr>
      <vt:lpstr>7_第一PPT，www.1ppt.com​</vt:lpstr>
      <vt:lpstr>8_第一PPT，www.1ppt.com​</vt:lpstr>
      <vt:lpstr>9_第一PPT，www.1ppt.com​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LEANH</dc:creator>
  <cp:lastModifiedBy>DEMO PC</cp:lastModifiedBy>
  <cp:revision>16</cp:revision>
  <dcterms:created xsi:type="dcterms:W3CDTF">2021-08-08T12:15:26Z</dcterms:created>
  <dcterms:modified xsi:type="dcterms:W3CDTF">2022-03-08T02:43:25Z</dcterms:modified>
</cp:coreProperties>
</file>