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2" r:id="rId4"/>
    <p:sldId id="263" r:id="rId5"/>
    <p:sldId id="266" r:id="rId6"/>
    <p:sldId id="264" r:id="rId7"/>
    <p:sldId id="257" r:id="rId8"/>
    <p:sldId id="259" r:id="rId9"/>
    <p:sldId id="269" r:id="rId10"/>
    <p:sldId id="281" r:id="rId11"/>
    <p:sldId id="282" r:id="rId12"/>
    <p:sldId id="272" r:id="rId13"/>
    <p:sldId id="273" r:id="rId14"/>
    <p:sldId id="275" r:id="rId15"/>
    <p:sldId id="283" r:id="rId16"/>
    <p:sldId id="276" r:id="rId17"/>
    <p:sldId id="277" r:id="rId18"/>
    <p:sldId id="291" r:id="rId19"/>
    <p:sldId id="293" r:id="rId20"/>
    <p:sldId id="292" r:id="rId21"/>
    <p:sldId id="294" r:id="rId22"/>
    <p:sldId id="267" r:id="rId23"/>
    <p:sldId id="286" r:id="rId24"/>
    <p:sldId id="287" r:id="rId25"/>
    <p:sldId id="288" r:id="rId26"/>
    <p:sldId id="289" r:id="rId27"/>
    <p:sldId id="290" r:id="rId28"/>
    <p:sldId id="295" r:id="rId29"/>
    <p:sldId id="268" r:id="rId30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D342-399B-4D23-9EBB-0C331508F98B}" type="datetimeFigureOut">
              <a:rPr lang="vi-VN" smtClean="0"/>
              <a:pPr/>
              <a:t>21/02/2021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0D28-F284-426C-BA94-EE454F6943B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731696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D342-399B-4D23-9EBB-0C331508F98B}" type="datetimeFigureOut">
              <a:rPr lang="vi-VN" smtClean="0"/>
              <a:pPr/>
              <a:t>21/02/2021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0D28-F284-426C-BA94-EE454F6943B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989017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D342-399B-4D23-9EBB-0C331508F98B}" type="datetimeFigureOut">
              <a:rPr lang="vi-VN" smtClean="0"/>
              <a:pPr/>
              <a:t>21/02/2021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0D28-F284-426C-BA94-EE454F6943B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4125810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3BA7A1-5DD5-4952-BB95-1245F300BC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5750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FDB281-9772-4CFE-95BE-D916BF42AD3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9265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C74D1A-1FE5-4F2A-8AE1-D07BD1C0BF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7725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DBBBC2-3B2A-4221-BE8A-82E23FCF523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6526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24314A-8099-468C-85BC-4156861122E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0278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BD5DCF-6603-451F-A986-98A82D51B25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04646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530A6E-8B4D-4E3A-AF48-00BFC7D794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5145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91BC24-9D90-4C66-AA38-65ECC31957F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1853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D342-399B-4D23-9EBB-0C331508F98B}" type="datetimeFigureOut">
              <a:rPr lang="vi-VN" smtClean="0"/>
              <a:pPr/>
              <a:t>21/02/2021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0D28-F284-426C-BA94-EE454F6943B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2591922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1FD1BE-C912-4AC7-A25B-1634F8DC3A3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31150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70C471-AEBE-409F-B6C6-9FA2556C7A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27044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5612A4-9954-405D-88DF-FB97D4DD438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300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D342-399B-4D23-9EBB-0C331508F98B}" type="datetimeFigureOut">
              <a:rPr lang="vi-VN" smtClean="0"/>
              <a:pPr/>
              <a:t>21/02/2021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0D28-F284-426C-BA94-EE454F6943B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837746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D342-399B-4D23-9EBB-0C331508F98B}" type="datetimeFigureOut">
              <a:rPr lang="vi-VN" smtClean="0"/>
              <a:pPr/>
              <a:t>21/02/2021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0D28-F284-426C-BA94-EE454F6943B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789641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D342-399B-4D23-9EBB-0C331508F98B}" type="datetimeFigureOut">
              <a:rPr lang="vi-VN" smtClean="0"/>
              <a:pPr/>
              <a:t>21/02/2021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0D28-F284-426C-BA94-EE454F6943B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302080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D342-399B-4D23-9EBB-0C331508F98B}" type="datetimeFigureOut">
              <a:rPr lang="vi-VN" smtClean="0"/>
              <a:pPr/>
              <a:t>21/02/2021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0D28-F284-426C-BA94-EE454F6943B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220796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D342-399B-4D23-9EBB-0C331508F98B}" type="datetimeFigureOut">
              <a:rPr lang="vi-VN" smtClean="0"/>
              <a:pPr/>
              <a:t>21/02/2021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0D28-F284-426C-BA94-EE454F6943B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257315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D342-399B-4D23-9EBB-0C331508F98B}" type="datetimeFigureOut">
              <a:rPr lang="vi-VN" smtClean="0"/>
              <a:pPr/>
              <a:t>21/02/2021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0D28-F284-426C-BA94-EE454F6943B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82431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AD342-399B-4D23-9EBB-0C331508F98B}" type="datetimeFigureOut">
              <a:rPr lang="vi-VN" smtClean="0"/>
              <a:pPr/>
              <a:t>21/02/2021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F0D28-F284-426C-BA94-EE454F6943B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24913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AD342-399B-4D23-9EBB-0C331508F98B}" type="datetimeFigureOut">
              <a:rPr lang="vi-VN" smtClean="0"/>
              <a:pPr/>
              <a:t>21/02/2021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F0D28-F284-426C-BA94-EE454F6943B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84171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53A91AF-DA1F-4BB2-9FEC-E33F41EA002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0266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10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slide" Target="slide24.xml"/><Relationship Id="rId18" Type="http://schemas.openxmlformats.org/officeDocument/2006/relationships/image" Target="../media/image52.png"/><Relationship Id="rId3" Type="http://schemas.openxmlformats.org/officeDocument/2006/relationships/image" Target="../media/image42.gif"/><Relationship Id="rId7" Type="http://schemas.openxmlformats.org/officeDocument/2006/relationships/slide" Target="slide23.xml"/><Relationship Id="rId12" Type="http://schemas.openxmlformats.org/officeDocument/2006/relationships/image" Target="../media/image48.jpeg"/><Relationship Id="rId17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0.jpeg"/><Relationship Id="rId1" Type="http://schemas.openxmlformats.org/officeDocument/2006/relationships/tags" Target="../tags/tag1.xml"/><Relationship Id="rId6" Type="http://schemas.openxmlformats.org/officeDocument/2006/relationships/image" Target="../media/image45.gif"/><Relationship Id="rId11" Type="http://schemas.openxmlformats.org/officeDocument/2006/relationships/slide" Target="slide20.xml"/><Relationship Id="rId5" Type="http://schemas.openxmlformats.org/officeDocument/2006/relationships/image" Target="../media/image44.gif"/><Relationship Id="rId15" Type="http://schemas.openxmlformats.org/officeDocument/2006/relationships/slide" Target="slide21.xml"/><Relationship Id="rId10" Type="http://schemas.openxmlformats.org/officeDocument/2006/relationships/image" Target="../media/image47.jpeg"/><Relationship Id="rId4" Type="http://schemas.openxmlformats.org/officeDocument/2006/relationships/image" Target="../media/image43.gif"/><Relationship Id="rId9" Type="http://schemas.openxmlformats.org/officeDocument/2006/relationships/slide" Target="slide22.xml"/><Relationship Id="rId1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" Target="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" Target="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9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1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323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appy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Kỹ thuật ghép cây hoa hồng thân gỗ nhiều màu hiệu quả ca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07904" y="6309320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Cây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hoa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hồng</a:t>
            </a:r>
            <a:endParaRPr lang="vi-VN" sz="2400" b="1" dirty="0"/>
          </a:p>
        </p:txBody>
      </p:sp>
    </p:spTree>
    <p:extLst>
      <p:ext uri="{BB962C8B-B14F-4D97-AF65-F5344CB8AC3E}">
        <p14:creationId xmlns:p14="http://schemas.microsoft.com/office/powerpoint/2010/main" xmlns="" val="310753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5453" y="3733800"/>
            <a:ext cx="2886075" cy="292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2324" name="Picture 4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3200400" cy="2895600"/>
          </a:xfrm>
          <a:prstGeom prst="rect">
            <a:avLst/>
          </a:prstGeom>
          <a:solidFill>
            <a:srgbClr val="0000FF"/>
          </a:solidFill>
          <a:ln w="9525">
            <a:solidFill>
              <a:srgbClr val="660066"/>
            </a:solidFill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386513" y="3746500"/>
            <a:ext cx="2819400" cy="2978150"/>
            <a:chOff x="2160" y="2304"/>
            <a:chExt cx="1632" cy="1865"/>
          </a:xfrm>
        </p:grpSpPr>
        <p:pic>
          <p:nvPicPr>
            <p:cNvPr id="20497" name="Picture 6" descr="sunFlow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304"/>
              <a:ext cx="1548" cy="1824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98" name="Text Box 7"/>
            <p:cNvSpPr txBox="1">
              <a:spLocks noChangeArrowheads="1"/>
            </p:cNvSpPr>
            <p:nvPr/>
          </p:nvSpPr>
          <p:spPr bwMode="auto">
            <a:xfrm>
              <a:off x="2592" y="3888"/>
              <a:ext cx="1200" cy="281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87560" tIns="43780" rIns="87560" bIns="43780">
              <a:spAutoFit/>
            </a:bodyPr>
            <a:lstStyle>
              <a:lvl1pPr defTabSz="876300" eaLnBrk="0" hangingPunct="0">
                <a:defRPr sz="2800">
                  <a:solidFill>
                    <a:schemeClr val="bg1"/>
                  </a:solidFill>
                  <a:latin typeface="Arial" charset="0"/>
                  <a:cs typeface="Arial" charset="0"/>
                </a:defRPr>
              </a:lvl1pPr>
              <a:lvl2pPr marL="742950" indent="-285750" defTabSz="876300" eaLnBrk="0" hangingPunct="0">
                <a:defRPr sz="2800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marL="1143000" indent="-228600" defTabSz="876300" eaLnBrk="0" hangingPunct="0">
                <a:defRPr sz="2800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marL="1600200" indent="-228600" defTabSz="876300" eaLnBrk="0" hangingPunct="0">
                <a:defRPr sz="2800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marL="2057400" indent="-228600" defTabSz="876300" eaLnBrk="0" hangingPunct="0">
                <a:defRPr sz="2800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2514600" indent="-228600" algn="ctr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2971800" indent="-228600" algn="ctr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3429000" indent="-228600" algn="ctr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3886200" indent="-228600" algn="ctr" defTabSz="8763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2300">
                  <a:solidFill>
                    <a:schemeClr val="tx1"/>
                  </a:solidFill>
                  <a:latin typeface="Garamond" pitchFamily="18" charset="0"/>
                </a:rPr>
                <a:t>Hướng dương</a:t>
              </a:r>
            </a:p>
          </p:txBody>
        </p:sp>
      </p:grpSp>
      <p:sp>
        <p:nvSpPr>
          <p:cNvPr id="20486" name="Rectangle 8"/>
          <p:cNvSpPr>
            <a:spLocks noChangeArrowheads="1"/>
          </p:cNvSpPr>
          <p:nvPr/>
        </p:nvSpPr>
        <p:spPr bwMode="auto">
          <a:xfrm>
            <a:off x="-36512" y="3048000"/>
            <a:ext cx="2971800" cy="609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2400" b="1" dirty="0" err="1" smtClean="0"/>
              <a:t>Cây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hoa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xương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rồng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12329" name="Rectangle 9"/>
          <p:cNvSpPr>
            <a:spLocks noChangeArrowheads="1"/>
          </p:cNvSpPr>
          <p:nvPr/>
        </p:nvSpPr>
        <p:spPr bwMode="auto">
          <a:xfrm>
            <a:off x="3512815" y="3082925"/>
            <a:ext cx="2571353" cy="609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2400" b="1" dirty="0" err="1" smtClean="0">
                <a:solidFill>
                  <a:schemeClr val="tx1"/>
                </a:solidFill>
                <a:latin typeface="+mj-lt"/>
              </a:rPr>
              <a:t>Cây</a:t>
            </a:r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+mj-lt"/>
              </a:rPr>
              <a:t>đào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12330" name="Rectangle 10"/>
          <p:cNvSpPr>
            <a:spLocks noChangeArrowheads="1"/>
          </p:cNvSpPr>
          <p:nvPr/>
        </p:nvSpPr>
        <p:spPr bwMode="auto">
          <a:xfrm>
            <a:off x="6477000" y="3048000"/>
            <a:ext cx="2286000" cy="609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2400" b="1" dirty="0" err="1" smtClean="0">
                <a:solidFill>
                  <a:schemeClr val="tx1"/>
                </a:solidFill>
                <a:latin typeface="+mj-lt"/>
              </a:rPr>
              <a:t>Cây</a:t>
            </a:r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+mj-lt"/>
              </a:rPr>
              <a:t>sứ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12331" name="Rectangle 11"/>
          <p:cNvSpPr>
            <a:spLocks noChangeArrowheads="1"/>
          </p:cNvSpPr>
          <p:nvPr/>
        </p:nvSpPr>
        <p:spPr bwMode="auto">
          <a:xfrm>
            <a:off x="6300192" y="6289675"/>
            <a:ext cx="2797175" cy="609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2400" b="1" dirty="0" err="1" smtClean="0">
                <a:solidFill>
                  <a:schemeClr val="tx1"/>
                </a:solidFill>
                <a:latin typeface="+mj-lt"/>
              </a:rPr>
              <a:t>Cây</a:t>
            </a:r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+mj-lt"/>
              </a:rPr>
              <a:t>hướng</a:t>
            </a:r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+mj-lt"/>
              </a:rPr>
              <a:t>dương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12332" name="Rectangle 12"/>
          <p:cNvSpPr>
            <a:spLocks noChangeArrowheads="1"/>
          </p:cNvSpPr>
          <p:nvPr/>
        </p:nvSpPr>
        <p:spPr bwMode="auto">
          <a:xfrm>
            <a:off x="3347864" y="6203776"/>
            <a:ext cx="2819400" cy="609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2400" b="1" dirty="0" err="1" smtClean="0">
                <a:solidFill>
                  <a:schemeClr val="tx1"/>
                </a:solidFill>
                <a:latin typeface="+mj-lt"/>
              </a:rPr>
              <a:t>Cây</a:t>
            </a:r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+mj-lt"/>
              </a:rPr>
              <a:t>đồng</a:t>
            </a:r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+mj-lt"/>
              </a:rPr>
              <a:t>tiền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12333" name="Rectangle 13"/>
          <p:cNvSpPr>
            <a:spLocks noChangeArrowheads="1"/>
          </p:cNvSpPr>
          <p:nvPr/>
        </p:nvSpPr>
        <p:spPr bwMode="auto">
          <a:xfrm>
            <a:off x="160040" y="6203776"/>
            <a:ext cx="2971800" cy="609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2400" b="1" dirty="0" err="1" smtClean="0">
                <a:solidFill>
                  <a:schemeClr val="tx1"/>
                </a:solidFill>
                <a:latin typeface="+mj-lt"/>
              </a:rPr>
              <a:t>Cây</a:t>
            </a:r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+mj-lt"/>
              </a:rPr>
              <a:t>hoa</a:t>
            </a:r>
            <a:r>
              <a:rPr lang="en-US" sz="24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mua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0495" name="Picture 15" descr="23022008(016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5005" y="0"/>
            <a:ext cx="2909042" cy="323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7" descr="CA2ITK0NCA28GL8GCA8ODZQMCANRDSR7CAURMEDMCAFPLRUFCAJW0VL1CAZ2D4OECAKTO0QOCAXB8CQOCA0BRP5KCATXY4OYCA7BE4UCCASW8YUFCAAXBZHKCAVK347QCAL0XIQDCA2UQ648CAOZ2T13CAYJ9S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16263" cy="32004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12338" name="Picture 18" descr="Hoa-su-tha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2971800" cy="3141663"/>
          </a:xfrm>
          <a:prstGeom prst="rect">
            <a:avLst/>
          </a:prstGeom>
          <a:solidFill>
            <a:srgbClr val="660066"/>
          </a:solidFill>
          <a:ln w="9525">
            <a:solidFill>
              <a:srgbClr val="0000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58356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12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312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1000"/>
                                        <p:tgtEl>
                                          <p:spTgt spid="312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1000"/>
                                        <p:tgtEl>
                                          <p:spTgt spid="312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1000"/>
                                        <p:tgtEl>
                                          <p:spTgt spid="312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1000"/>
                                        <p:tgtEl>
                                          <p:spTgt spid="312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1000"/>
                                        <p:tgtEl>
                                          <p:spTgt spid="312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329" grpId="0" animBg="1"/>
      <p:bldP spid="312330" grpId="0" animBg="1"/>
      <p:bldP spid="312331" grpId="0" animBg="1"/>
      <p:bldP spid="312332" grpId="0" animBg="1"/>
      <p:bldP spid="3123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7" name="Picture 3" descr="23022008(016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94050"/>
            <a:ext cx="3200400" cy="3124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datnuoc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00400" cy="2590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3349" name="Picture 5" descr="hoagi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200400"/>
            <a:ext cx="2819400" cy="3124200"/>
          </a:xfrm>
          <a:prstGeom prst="rect">
            <a:avLst/>
          </a:prstGeom>
          <a:noFill/>
          <a:ln w="9525">
            <a:solidFill>
              <a:srgbClr val="66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3350" name="Picture 6" descr="161108014013Mar-II053_resiz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4600" y="0"/>
            <a:ext cx="2819400" cy="2590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3351" name="Text Box 7"/>
          <p:cNvSpPr txBox="1">
            <a:spLocks noChangeArrowheads="1"/>
          </p:cNvSpPr>
          <p:nvPr/>
        </p:nvSpPr>
        <p:spPr bwMode="auto">
          <a:xfrm>
            <a:off x="6300192" y="2545740"/>
            <a:ext cx="31439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err="1" smtClean="0">
                <a:solidFill>
                  <a:srgbClr val="FF00FF"/>
                </a:solidFill>
                <a:latin typeface="+mj-lt"/>
              </a:rPr>
              <a:t>Cây</a:t>
            </a:r>
            <a:r>
              <a:rPr lang="en-US" b="1" dirty="0" smtClean="0">
                <a:solidFill>
                  <a:srgbClr val="FF00FF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rgbClr val="FF00FF"/>
                </a:solidFill>
                <a:latin typeface="+mj-lt"/>
              </a:rPr>
              <a:t>cúc</a:t>
            </a:r>
            <a:r>
              <a:rPr lang="en-US" b="1" dirty="0" smtClean="0">
                <a:solidFill>
                  <a:srgbClr val="FF00FF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rgbClr val="FF00FF"/>
                </a:solidFill>
                <a:latin typeface="+mj-lt"/>
              </a:rPr>
              <a:t>vạn</a:t>
            </a:r>
            <a:r>
              <a:rPr lang="en-US" b="1" dirty="0" smtClean="0">
                <a:solidFill>
                  <a:srgbClr val="FF00FF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rgbClr val="FF00FF"/>
                </a:solidFill>
                <a:latin typeface="+mj-lt"/>
              </a:rPr>
              <a:t>thọ</a:t>
            </a:r>
            <a:endParaRPr lang="en-US" sz="3600" b="1" dirty="0">
              <a:solidFill>
                <a:srgbClr val="FF00FF"/>
              </a:solidFill>
              <a:latin typeface="+mj-lt"/>
            </a:endParaRPr>
          </a:p>
        </p:txBody>
      </p:sp>
      <p:sp>
        <p:nvSpPr>
          <p:cNvPr id="313352" name="Text Box 8"/>
          <p:cNvSpPr txBox="1">
            <a:spLocks noChangeArrowheads="1"/>
          </p:cNvSpPr>
          <p:nvPr/>
        </p:nvSpPr>
        <p:spPr bwMode="auto">
          <a:xfrm>
            <a:off x="3386138" y="2545740"/>
            <a:ext cx="2819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err="1" smtClean="0">
                <a:solidFill>
                  <a:srgbClr val="FF00FF"/>
                </a:solidFill>
                <a:latin typeface="+mj-lt"/>
              </a:rPr>
              <a:t>Cây</a:t>
            </a:r>
            <a:r>
              <a:rPr lang="en-US" b="1" dirty="0" smtClean="0">
                <a:solidFill>
                  <a:srgbClr val="FF00FF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rgbClr val="FF00FF"/>
                </a:solidFill>
                <a:latin typeface="+mj-lt"/>
              </a:rPr>
              <a:t>hoa</a:t>
            </a:r>
            <a:r>
              <a:rPr lang="en-US" b="1" dirty="0" smtClean="0">
                <a:solidFill>
                  <a:srgbClr val="FF00FF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rgbClr val="FF00FF"/>
                </a:solidFill>
                <a:latin typeface="+mj-lt"/>
              </a:rPr>
              <a:t>mai</a:t>
            </a:r>
            <a:endParaRPr lang="en-US" sz="3600" b="1" dirty="0">
              <a:solidFill>
                <a:srgbClr val="FF00FF"/>
              </a:solidFill>
              <a:latin typeface="+mj-lt"/>
            </a:endParaRP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144463" y="2543175"/>
            <a:ext cx="2819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err="1" smtClean="0">
                <a:solidFill>
                  <a:srgbClr val="FF00FF"/>
                </a:solidFill>
                <a:latin typeface="+mj-lt"/>
              </a:rPr>
              <a:t>Cây</a:t>
            </a:r>
            <a:r>
              <a:rPr lang="en-US" b="1" dirty="0" smtClean="0">
                <a:solidFill>
                  <a:srgbClr val="FF00FF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rgbClr val="FF00FF"/>
                </a:solidFill>
                <a:latin typeface="+mj-lt"/>
              </a:rPr>
              <a:t>hoa</a:t>
            </a:r>
            <a:r>
              <a:rPr lang="en-US" b="1" dirty="0" smtClean="0">
                <a:solidFill>
                  <a:srgbClr val="FF00FF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rgbClr val="FF00FF"/>
                </a:solidFill>
                <a:latin typeface="+mj-lt"/>
              </a:rPr>
              <a:t>sen</a:t>
            </a:r>
            <a:endParaRPr lang="en-US" sz="3600" b="1" dirty="0">
              <a:solidFill>
                <a:srgbClr val="FF00FF"/>
              </a:solidFill>
              <a:latin typeface="+mj-lt"/>
            </a:endParaRPr>
          </a:p>
        </p:txBody>
      </p:sp>
      <p:sp>
        <p:nvSpPr>
          <p:cNvPr id="313354" name="Text Box 10"/>
          <p:cNvSpPr txBox="1">
            <a:spLocks noChangeArrowheads="1"/>
          </p:cNvSpPr>
          <p:nvPr/>
        </p:nvSpPr>
        <p:spPr bwMode="auto">
          <a:xfrm>
            <a:off x="240432" y="6290156"/>
            <a:ext cx="2819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err="1" smtClean="0">
                <a:solidFill>
                  <a:srgbClr val="FF00FF"/>
                </a:solidFill>
                <a:latin typeface="+mj-lt"/>
              </a:rPr>
              <a:t>Cây</a:t>
            </a:r>
            <a:r>
              <a:rPr lang="en-US" b="1" dirty="0" smtClean="0">
                <a:solidFill>
                  <a:srgbClr val="FF00FF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rgbClr val="FF00FF"/>
                </a:solidFill>
                <a:latin typeface="+mj-lt"/>
              </a:rPr>
              <a:t>hoa</a:t>
            </a:r>
            <a:r>
              <a:rPr lang="en-US" b="1" dirty="0" smtClean="0">
                <a:solidFill>
                  <a:srgbClr val="FF00FF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rgbClr val="FF00FF"/>
                </a:solidFill>
                <a:latin typeface="+mj-lt"/>
              </a:rPr>
              <a:t>đào</a:t>
            </a:r>
            <a:endParaRPr lang="en-US" sz="3600" b="1" dirty="0">
              <a:solidFill>
                <a:srgbClr val="FF00FF"/>
              </a:solidFill>
              <a:latin typeface="+mj-lt"/>
            </a:endParaRPr>
          </a:p>
        </p:txBody>
      </p:sp>
      <p:sp>
        <p:nvSpPr>
          <p:cNvPr id="313355" name="Text Box 11"/>
          <p:cNvSpPr txBox="1">
            <a:spLocks noChangeArrowheads="1"/>
          </p:cNvSpPr>
          <p:nvPr/>
        </p:nvSpPr>
        <p:spPr bwMode="auto">
          <a:xfrm>
            <a:off x="3352800" y="6299200"/>
            <a:ext cx="2819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err="1" smtClean="0">
                <a:solidFill>
                  <a:srgbClr val="FF00FF"/>
                </a:solidFill>
                <a:latin typeface="+mj-lt"/>
              </a:rPr>
              <a:t>Cây</a:t>
            </a:r>
            <a:r>
              <a:rPr lang="en-US" b="1" dirty="0" smtClean="0">
                <a:solidFill>
                  <a:srgbClr val="FF00FF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rgbClr val="FF00FF"/>
                </a:solidFill>
                <a:latin typeface="+mj-lt"/>
              </a:rPr>
              <a:t>hoa</a:t>
            </a:r>
            <a:r>
              <a:rPr lang="en-US" b="1" dirty="0" smtClean="0">
                <a:solidFill>
                  <a:srgbClr val="FF00FF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rgbClr val="FF00FF"/>
                </a:solidFill>
                <a:latin typeface="+mj-lt"/>
              </a:rPr>
              <a:t>cúc</a:t>
            </a:r>
            <a:endParaRPr lang="en-US" sz="3600" b="1" dirty="0">
              <a:solidFill>
                <a:srgbClr val="FF00FF"/>
              </a:solidFill>
              <a:latin typeface="+mj-lt"/>
            </a:endParaRPr>
          </a:p>
        </p:txBody>
      </p:sp>
      <p:sp>
        <p:nvSpPr>
          <p:cNvPr id="313356" name="Text Box 12"/>
          <p:cNvSpPr txBox="1">
            <a:spLocks noChangeArrowheads="1"/>
          </p:cNvSpPr>
          <p:nvPr/>
        </p:nvSpPr>
        <p:spPr bwMode="auto">
          <a:xfrm>
            <a:off x="6324600" y="6299200"/>
            <a:ext cx="2819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err="1" smtClean="0">
                <a:solidFill>
                  <a:srgbClr val="FF00FF"/>
                </a:solidFill>
                <a:latin typeface="+mj-lt"/>
              </a:rPr>
              <a:t>Cây</a:t>
            </a:r>
            <a:r>
              <a:rPr lang="en-US" b="1" dirty="0" smtClean="0">
                <a:solidFill>
                  <a:srgbClr val="FF00FF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rgbClr val="FF00FF"/>
                </a:solidFill>
                <a:latin typeface="+mj-lt"/>
              </a:rPr>
              <a:t>hoa</a:t>
            </a:r>
            <a:r>
              <a:rPr lang="en-US" b="1" dirty="0" smtClean="0">
                <a:solidFill>
                  <a:srgbClr val="FF00FF"/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rgbClr val="FF00FF"/>
                </a:solidFill>
                <a:latin typeface="+mj-lt"/>
              </a:rPr>
              <a:t>giấy</a:t>
            </a:r>
            <a:endParaRPr lang="en-US" sz="3600" b="1" dirty="0">
              <a:solidFill>
                <a:srgbClr val="FF00FF"/>
              </a:solidFill>
              <a:latin typeface="+mj-lt"/>
            </a:endParaRPr>
          </a:p>
        </p:txBody>
      </p:sp>
      <p:sp>
        <p:nvSpPr>
          <p:cNvPr id="21518" name="AutoShape 14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400800"/>
            <a:ext cx="304800" cy="457200"/>
          </a:xfrm>
          <a:prstGeom prst="actionButtonBeginning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0" y="3184524"/>
            <a:ext cx="3124200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0704" y="13653"/>
            <a:ext cx="3049488" cy="2631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56261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313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2000"/>
                                        <p:tgtEl>
                                          <p:spTgt spid="313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2000"/>
                                        <p:tgtEl>
                                          <p:spTgt spid="313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313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313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313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313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1000"/>
                                        <p:tgtEl>
                                          <p:spTgt spid="313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51" grpId="0"/>
      <p:bldP spid="313352" grpId="0"/>
      <p:bldP spid="313354" grpId="0"/>
      <p:bldP spid="313355" grpId="0"/>
      <p:bldP spid="31335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ay phu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52400"/>
            <a:ext cx="3733800" cy="2671763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bangl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3810000" cy="266700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aysu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57600"/>
            <a:ext cx="3733800" cy="259080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WordArt 5"/>
          <p:cNvSpPr>
            <a:spLocks noChangeArrowheads="1" noChangeShapeType="1" noTextEdit="1"/>
          </p:cNvSpPr>
          <p:nvPr/>
        </p:nvSpPr>
        <p:spPr bwMode="auto">
          <a:xfrm>
            <a:off x="1371600" y="2971800"/>
            <a:ext cx="2362200" cy="457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cây bằng lăng</a:t>
            </a:r>
          </a:p>
        </p:txBody>
      </p:sp>
      <p:sp>
        <p:nvSpPr>
          <p:cNvPr id="15366" name="WordArt 6"/>
          <p:cNvSpPr>
            <a:spLocks noChangeArrowheads="1" noChangeShapeType="1" noTextEdit="1"/>
          </p:cNvSpPr>
          <p:nvPr/>
        </p:nvSpPr>
        <p:spPr bwMode="auto">
          <a:xfrm>
            <a:off x="5638800" y="3048000"/>
            <a:ext cx="2209800" cy="381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cây phượng</a:t>
            </a:r>
          </a:p>
        </p:txBody>
      </p:sp>
      <p:sp>
        <p:nvSpPr>
          <p:cNvPr id="15367" name="WordArt 7"/>
          <p:cNvSpPr>
            <a:spLocks noChangeArrowheads="1" noChangeShapeType="1" noTextEdit="1"/>
          </p:cNvSpPr>
          <p:nvPr/>
        </p:nvSpPr>
        <p:spPr bwMode="auto">
          <a:xfrm>
            <a:off x="1524000" y="6400800"/>
            <a:ext cx="2057400" cy="304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cây sung</a:t>
            </a:r>
          </a:p>
        </p:txBody>
      </p:sp>
      <p:sp>
        <p:nvSpPr>
          <p:cNvPr id="15368" name="WordArt 8"/>
          <p:cNvSpPr>
            <a:spLocks noChangeArrowheads="1" noChangeShapeType="1" noTextEdit="1"/>
          </p:cNvSpPr>
          <p:nvPr/>
        </p:nvSpPr>
        <p:spPr bwMode="auto">
          <a:xfrm>
            <a:off x="5867400" y="6400800"/>
            <a:ext cx="1752600" cy="304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cây mít</a:t>
            </a:r>
          </a:p>
        </p:txBody>
      </p:sp>
      <p:pic>
        <p:nvPicPr>
          <p:cNvPr id="15369" name="Picture 9" descr="vuontuoc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57600"/>
            <a:ext cx="3962400" cy="26225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93762843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ai be tr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352800"/>
            <a:ext cx="2667000" cy="28956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B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52400"/>
            <a:ext cx="2819400" cy="2971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a r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52400"/>
            <a:ext cx="2743200" cy="2971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1186028487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52800"/>
            <a:ext cx="2895600" cy="28956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Onion_Hanh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8025" y="3352800"/>
            <a:ext cx="2895600" cy="289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3505200" y="2667000"/>
            <a:ext cx="2286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 err="1" smtClean="0">
                <a:solidFill>
                  <a:srgbClr val="FF0000"/>
                </a:solidFill>
                <a:latin typeface="+mn-lt"/>
              </a:rPr>
              <a:t>Cây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  </a:t>
            </a:r>
            <a:r>
              <a:rPr lang="en-US" sz="2400" b="1" dirty="0" err="1" smtClean="0">
                <a:solidFill>
                  <a:srgbClr val="FF0000"/>
                </a:solidFill>
                <a:latin typeface="+mn-lt"/>
              </a:rPr>
              <a:t>cà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n-lt"/>
              </a:rPr>
              <a:t>rốt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7315200" y="25908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 err="1" smtClean="0">
                <a:solidFill>
                  <a:srgbClr val="FF0000"/>
                </a:solidFill>
                <a:latin typeface="+mn-lt"/>
              </a:rPr>
              <a:t>Cây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n-lt"/>
              </a:rPr>
              <a:t>bầu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6705600" y="5791200"/>
            <a:ext cx="2209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 err="1" smtClean="0">
                <a:solidFill>
                  <a:srgbClr val="FF0000"/>
                </a:solidFill>
                <a:latin typeface="+mn-lt"/>
              </a:rPr>
              <a:t>Cây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n-lt"/>
              </a:rPr>
              <a:t>cải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n-lt"/>
              </a:rPr>
              <a:t>ngọt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3505200" y="57150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 err="1" smtClean="0">
                <a:solidFill>
                  <a:srgbClr val="FF0000"/>
                </a:solidFill>
                <a:latin typeface="+mn-lt"/>
              </a:rPr>
              <a:t>Cây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n-lt"/>
              </a:rPr>
              <a:t>hành</a:t>
            </a:r>
            <a:r>
              <a:rPr lang="en-US" sz="2400" b="1" dirty="0" smtClean="0">
                <a:solidFill>
                  <a:srgbClr val="FF0000"/>
                </a:solidFill>
                <a:latin typeface="VNI-Vari" pitchFamily="2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683568" y="5715000"/>
            <a:ext cx="20596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 err="1" smtClean="0">
                <a:solidFill>
                  <a:srgbClr val="FF0000"/>
                </a:solidFill>
                <a:latin typeface="VNI-Vari" pitchFamily="2" charset="0"/>
              </a:rPr>
              <a:t>C</a:t>
            </a:r>
            <a:r>
              <a:rPr lang="en-US" sz="2400" b="1" dirty="0" err="1" smtClean="0">
                <a:solidFill>
                  <a:srgbClr val="FF0000"/>
                </a:solidFill>
                <a:latin typeface="+mn-lt"/>
              </a:rPr>
              <a:t>ây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n-lt"/>
              </a:rPr>
              <a:t>súp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n-lt"/>
              </a:rPr>
              <a:t>lơ</a:t>
            </a:r>
            <a:endParaRPr lang="en-US" sz="2400" b="1" dirty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838200" y="2667000"/>
            <a:ext cx="22216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 err="1" smtClean="0">
                <a:solidFill>
                  <a:srgbClr val="FF0000"/>
                </a:solidFill>
                <a:latin typeface="+mn-lt"/>
              </a:rPr>
              <a:t>Cây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n-lt"/>
              </a:rPr>
              <a:t>bắp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n-lt"/>
              </a:rPr>
              <a:t>cải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5" name="Picture 8" descr="25pic005bach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377" y="164976"/>
            <a:ext cx="3045823" cy="30480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95536" y="2717074"/>
            <a:ext cx="25363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 err="1" smtClean="0">
                <a:solidFill>
                  <a:srgbClr val="FF0000"/>
                </a:solidFill>
                <a:latin typeface="+mn-lt"/>
              </a:rPr>
              <a:t>Cây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n-lt"/>
              </a:rPr>
              <a:t>dọc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n-lt"/>
              </a:rPr>
              <a:t>mùng</a:t>
            </a:r>
            <a:endParaRPr lang="en-US" sz="24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1061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2438400" y="6130925"/>
            <a:ext cx="3810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>
                <a:solidFill>
                  <a:srgbClr val="0000FF"/>
                </a:solidFill>
              </a:rPr>
              <a:t>Cây xà cừ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33400"/>
            <a:ext cx="4152900" cy="54102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4267200" cy="54102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60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762000" y="5943600"/>
            <a:ext cx="3810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>
                <a:solidFill>
                  <a:srgbClr val="0000FF"/>
                </a:solidFill>
              </a:rPr>
              <a:t>Cây bạch đàn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5105400" y="5973763"/>
            <a:ext cx="3810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dirty="0" err="1" smtClean="0">
                <a:solidFill>
                  <a:srgbClr val="0000FF"/>
                </a:solidFill>
              </a:rPr>
              <a:t>Cây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keo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lá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tràm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7413" name="AutoShape 10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14352" name="Picture 16" descr="phoca_thumb_m_rungmoitrong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614363"/>
            <a:ext cx="3810000" cy="517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399" y="614362"/>
            <a:ext cx="4040777" cy="517683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542331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  <p:bldP spid="143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8964488" cy="6858000"/>
          </a:xfrm>
        </p:spPr>
      </p:pic>
    </p:spTree>
    <p:extLst>
      <p:ext uri="{BB962C8B-B14F-4D97-AF65-F5344CB8AC3E}">
        <p14:creationId xmlns:p14="http://schemas.microsoft.com/office/powerpoint/2010/main" xmlns="" val="151698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568952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178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532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089" y="-27384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75656" y="332656"/>
            <a:ext cx="660815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10 :</a:t>
            </a:r>
          </a:p>
          <a:p>
            <a:pPr algn="ctr"/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CÂY XANH QUANH EM</a:t>
            </a:r>
          </a:p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</a:t>
            </a:r>
            <a:r>
              <a:rPr lang="en-US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tiết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1)</a:t>
            </a:r>
            <a:endParaRPr lang="vi-VN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140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539552" y="332656"/>
            <a:ext cx="8136904" cy="540060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err="1" smtClean="0">
                <a:solidFill>
                  <a:srgbClr val="FF0000"/>
                </a:solidFill>
              </a:rPr>
              <a:t>Kết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luận</a:t>
            </a:r>
            <a:r>
              <a:rPr lang="en-US" sz="4000" b="1" dirty="0" smtClean="0">
                <a:solidFill>
                  <a:srgbClr val="FF0000"/>
                </a:solidFill>
              </a:rPr>
              <a:t>: </a:t>
            </a:r>
            <a:r>
              <a:rPr lang="en-US" sz="4000" b="1" dirty="0" err="1" smtClean="0">
                <a:solidFill>
                  <a:srgbClr val="002060"/>
                </a:solidFill>
              </a:rPr>
              <a:t>Trong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tự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nhiên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có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rất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nhiều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loài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cây</a:t>
            </a:r>
            <a:r>
              <a:rPr lang="en-US" sz="4000" b="1" dirty="0" smtClean="0">
                <a:solidFill>
                  <a:srgbClr val="002060"/>
                </a:solidFill>
              </a:rPr>
              <a:t>. </a:t>
            </a:r>
            <a:r>
              <a:rPr lang="en-US" sz="4000" b="1" dirty="0" err="1" smtClean="0">
                <a:solidFill>
                  <a:srgbClr val="002060"/>
                </a:solidFill>
              </a:rPr>
              <a:t>Có</a:t>
            </a:r>
            <a:r>
              <a:rPr lang="en-US" sz="4000" b="1" dirty="0" smtClean="0">
                <a:solidFill>
                  <a:srgbClr val="002060"/>
                </a:solidFill>
              </a:rPr>
              <a:t>  </a:t>
            </a:r>
            <a:r>
              <a:rPr lang="en-US" sz="4000" b="1" dirty="0" err="1" smtClean="0">
                <a:solidFill>
                  <a:srgbClr val="002060"/>
                </a:solidFill>
              </a:rPr>
              <a:t>cây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rất</a:t>
            </a:r>
            <a:r>
              <a:rPr lang="en-US" sz="4000" b="1" dirty="0" smtClean="0">
                <a:solidFill>
                  <a:srgbClr val="002060"/>
                </a:solidFill>
              </a:rPr>
              <a:t> to, </a:t>
            </a:r>
            <a:r>
              <a:rPr lang="en-US" sz="4000" b="1" dirty="0" err="1" smtClean="0">
                <a:solidFill>
                  <a:srgbClr val="002060"/>
                </a:solidFill>
              </a:rPr>
              <a:t>có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cây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rất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nhỏ</a:t>
            </a:r>
            <a:r>
              <a:rPr lang="en-US" sz="4000" b="1" dirty="0" smtClean="0">
                <a:solidFill>
                  <a:srgbClr val="002060"/>
                </a:solidFill>
              </a:rPr>
              <a:t>, </a:t>
            </a:r>
            <a:r>
              <a:rPr lang="en-US" sz="4000" b="1" dirty="0" err="1" smtClean="0">
                <a:solidFill>
                  <a:srgbClr val="002060"/>
                </a:solidFill>
              </a:rPr>
              <a:t>có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cây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sống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trên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cạn</a:t>
            </a:r>
            <a:r>
              <a:rPr lang="en-US" sz="4000" b="1" dirty="0" smtClean="0">
                <a:solidFill>
                  <a:srgbClr val="002060"/>
                </a:solidFill>
              </a:rPr>
              <a:t>, </a:t>
            </a:r>
            <a:r>
              <a:rPr lang="en-US" sz="4000" b="1" dirty="0" err="1" smtClean="0">
                <a:solidFill>
                  <a:srgbClr val="002060"/>
                </a:solidFill>
              </a:rPr>
              <a:t>có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cây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sống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dưới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nước</a:t>
            </a:r>
            <a:r>
              <a:rPr lang="en-US" sz="4000" b="1" dirty="0" smtClean="0">
                <a:solidFill>
                  <a:srgbClr val="002060"/>
                </a:solidFill>
              </a:rPr>
              <a:t>, </a:t>
            </a:r>
            <a:r>
              <a:rPr lang="en-US" sz="4000" b="1" dirty="0" err="1" smtClean="0">
                <a:solidFill>
                  <a:srgbClr val="002060"/>
                </a:solidFill>
              </a:rPr>
              <a:t>có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cây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cho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hoa</a:t>
            </a:r>
            <a:r>
              <a:rPr lang="en-US" sz="4000" b="1" dirty="0" smtClean="0">
                <a:solidFill>
                  <a:srgbClr val="002060"/>
                </a:solidFill>
              </a:rPr>
              <a:t>, </a:t>
            </a:r>
            <a:r>
              <a:rPr lang="en-US" sz="4000" b="1" dirty="0" err="1" smtClean="0">
                <a:solidFill>
                  <a:srgbClr val="002060"/>
                </a:solidFill>
              </a:rPr>
              <a:t>có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cây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cho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quả</a:t>
            </a:r>
            <a:r>
              <a:rPr lang="en-US" sz="4000" b="1" dirty="0" smtClean="0">
                <a:solidFill>
                  <a:srgbClr val="002060"/>
                </a:solidFill>
              </a:rPr>
              <a:t>…</a:t>
            </a:r>
            <a:endParaRPr lang="vi-VN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897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11761" y="116632"/>
            <a:ext cx="529996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5400" b="1" kern="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HOẠT ĐỘNG 2</a:t>
            </a:r>
          </a:p>
        </p:txBody>
      </p:sp>
      <p:sp>
        <p:nvSpPr>
          <p:cNvPr id="5" name="Rectangle 4"/>
          <p:cNvSpPr/>
          <p:nvPr/>
        </p:nvSpPr>
        <p:spPr>
          <a:xfrm>
            <a:off x="757900" y="1070023"/>
            <a:ext cx="76867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Thi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gọi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tên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một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số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cây</a:t>
            </a:r>
            <a:endParaRPr lang="en-US" sz="5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2762" y="2837254"/>
            <a:ext cx="72569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-</a:t>
            </a:r>
            <a:r>
              <a:rPr lang="en-US" sz="2800" dirty="0" err="1" smtClean="0"/>
              <a:t>Thi</a:t>
            </a:r>
            <a:r>
              <a:rPr lang="en-US" sz="2800" dirty="0" smtClean="0"/>
              <a:t> </a:t>
            </a:r>
            <a:r>
              <a:rPr lang="en-US" sz="2800" dirty="0" err="1" smtClean="0"/>
              <a:t>gọi</a:t>
            </a:r>
            <a:r>
              <a:rPr lang="en-US" sz="2800" dirty="0" smtClean="0"/>
              <a:t> </a:t>
            </a:r>
            <a:r>
              <a:rPr lang="en-US" sz="2800" dirty="0" err="1" smtClean="0"/>
              <a:t>tên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loài</a:t>
            </a:r>
            <a:r>
              <a:rPr lang="en-US" sz="2800" dirty="0" smtClean="0"/>
              <a:t> </a:t>
            </a:r>
            <a:r>
              <a:rPr lang="en-US" sz="2800" dirty="0" err="1" smtClean="0"/>
              <a:t>cây</a:t>
            </a:r>
            <a:r>
              <a:rPr lang="en-US" sz="2800" dirty="0" smtClean="0"/>
              <a:t>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</a:t>
            </a:r>
            <a:r>
              <a:rPr lang="en-US" sz="2800" dirty="0" err="1" smtClean="0"/>
              <a:t>tranh</a:t>
            </a:r>
            <a:r>
              <a:rPr lang="en-US" sz="2800" dirty="0" smtClean="0"/>
              <a:t> </a:t>
            </a:r>
            <a:r>
              <a:rPr lang="en-US" sz="2800" dirty="0" err="1" smtClean="0"/>
              <a:t>ảnh</a:t>
            </a:r>
            <a:r>
              <a:rPr lang="en-US" sz="2800" dirty="0" smtClean="0"/>
              <a:t>, </a:t>
            </a:r>
            <a:r>
              <a:rPr lang="en-US" sz="2800" dirty="0" err="1" smtClean="0"/>
              <a:t>vật</a:t>
            </a:r>
            <a:r>
              <a:rPr lang="en-US" sz="2800" dirty="0" smtClean="0"/>
              <a:t> </a:t>
            </a:r>
            <a:r>
              <a:rPr lang="en-US" sz="2800" dirty="0" err="1" smtClean="0"/>
              <a:t>thật</a:t>
            </a:r>
            <a:r>
              <a:rPr lang="en-US" sz="2800" dirty="0" smtClean="0"/>
              <a:t> </a:t>
            </a:r>
            <a:r>
              <a:rPr lang="en-US" sz="2800" dirty="0" err="1" smtClean="0"/>
              <a:t>theo</a:t>
            </a:r>
            <a:r>
              <a:rPr lang="en-US" sz="2800" dirty="0" smtClean="0"/>
              <a:t> </a:t>
            </a:r>
            <a:r>
              <a:rPr lang="en-US" sz="2800" dirty="0" err="1" smtClean="0"/>
              <a:t>nhóm</a:t>
            </a:r>
            <a:r>
              <a:rPr lang="en-US" sz="2800" dirty="0" smtClean="0"/>
              <a:t> 4,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nói</a:t>
            </a:r>
            <a:r>
              <a:rPr lang="en-US" sz="2800" dirty="0" smtClean="0"/>
              <a:t> </a:t>
            </a:r>
            <a:r>
              <a:rPr lang="en-US" sz="2800" dirty="0" err="1" smtClean="0"/>
              <a:t>nhanh</a:t>
            </a:r>
            <a:r>
              <a:rPr lang="en-US" sz="2800" dirty="0" smtClean="0"/>
              <a:t> </a:t>
            </a:r>
            <a:r>
              <a:rPr lang="en-US" sz="2800" dirty="0" err="1" smtClean="0"/>
              <a:t>nhất</a:t>
            </a:r>
            <a:r>
              <a:rPr lang="en-US" sz="2800" dirty="0" smtClean="0"/>
              <a:t>, </a:t>
            </a:r>
            <a:r>
              <a:rPr lang="en-US" sz="2800" dirty="0" err="1" smtClean="0"/>
              <a:t>nhiều</a:t>
            </a:r>
            <a:r>
              <a:rPr lang="en-US" sz="2800" dirty="0" smtClean="0"/>
              <a:t> </a:t>
            </a:r>
            <a:r>
              <a:rPr lang="en-US" sz="2800" dirty="0" err="1" smtClean="0"/>
              <a:t>nhất</a:t>
            </a:r>
            <a:r>
              <a:rPr lang="en-US" sz="2800" dirty="0" smtClean="0"/>
              <a:t> </a:t>
            </a:r>
            <a:r>
              <a:rPr lang="en-US" sz="2800" dirty="0" err="1" smtClean="0"/>
              <a:t>sẽ</a:t>
            </a:r>
            <a:r>
              <a:rPr lang="en-US" sz="2800" dirty="0" smtClean="0"/>
              <a:t> </a:t>
            </a:r>
            <a:r>
              <a:rPr lang="en-US" sz="2800" dirty="0" err="1" smtClean="0"/>
              <a:t>là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thắng</a:t>
            </a:r>
            <a:r>
              <a:rPr lang="en-US" sz="2800" dirty="0" smtClean="0"/>
              <a:t> </a:t>
            </a:r>
            <a:r>
              <a:rPr lang="en-US" sz="2800" dirty="0" err="1" smtClean="0"/>
              <a:t>cuộc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- Cho HS </a:t>
            </a:r>
            <a:r>
              <a:rPr lang="en-US" sz="2800" dirty="0" err="1" smtClean="0"/>
              <a:t>thi</a:t>
            </a:r>
            <a:r>
              <a:rPr lang="en-US" sz="2800" dirty="0" smtClean="0"/>
              <a:t> </a:t>
            </a:r>
            <a:r>
              <a:rPr lang="en-US" sz="2800" dirty="0" err="1" smtClean="0"/>
              <a:t>giữa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nhóm</a:t>
            </a:r>
            <a:r>
              <a:rPr lang="en-US" sz="2800" dirty="0" smtClean="0"/>
              <a:t>.</a:t>
            </a:r>
          </a:p>
          <a:p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xmlns="" val="27464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a0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53388" y="71438"/>
            <a:ext cx="9906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6" name="WordArt 2"/>
          <p:cNvSpPr>
            <a:spLocks noChangeArrowheads="1" noChangeShapeType="1" noTextEdit="1"/>
          </p:cNvSpPr>
          <p:nvPr/>
        </p:nvSpPr>
        <p:spPr bwMode="auto">
          <a:xfrm>
            <a:off x="3033713" y="528638"/>
            <a:ext cx="4648200" cy="1981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107763" dir="8100000" algn="ctr" rotWithShape="0">
                    <a:srgbClr val="C0C0C0">
                      <a:alpha val="50000"/>
                    </a:srgbClr>
                  </a:outerShdw>
                </a:effectLst>
                <a:latin typeface="Arial"/>
                <a:cs typeface="Arial"/>
              </a:rPr>
              <a:t>Đố bạn </a:t>
            </a:r>
            <a:r>
              <a:rPr lang="vi-VN" sz="32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107763" dir="8100000" algn="ctr" rotWithShape="0">
                    <a:srgbClr val="C0C0C0">
                      <a:alpha val="50000"/>
                    </a:srgbClr>
                  </a:outerShdw>
                </a:effectLst>
                <a:latin typeface="Arial"/>
                <a:cs typeface="Arial"/>
              </a:rPr>
              <a:t>cây </a:t>
            </a:r>
            <a:r>
              <a:rPr lang="vi-VN" sz="3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107763" dir="8100000" algn="ctr" rotWithShape="0">
                    <a:srgbClr val="C0C0C0">
                      <a:alpha val="50000"/>
                    </a:srgbClr>
                  </a:outerShdw>
                </a:effectLst>
                <a:latin typeface="Arial"/>
                <a:cs typeface="Arial"/>
              </a:rPr>
              <a:t>gì?</a:t>
            </a:r>
          </a:p>
        </p:txBody>
      </p:sp>
      <p:pic>
        <p:nvPicPr>
          <p:cNvPr id="31748" name="Picture 6" descr="avatar_other_004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410200"/>
            <a:ext cx="12065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" descr="avatar_other_004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74000" y="5334000"/>
            <a:ext cx="1270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8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856288"/>
            <a:ext cx="1066800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76" name="WordArt 12"/>
          <p:cNvSpPr>
            <a:spLocks noChangeArrowheads="1" noChangeShapeType="1" noTextEdit="1"/>
          </p:cNvSpPr>
          <p:nvPr/>
        </p:nvSpPr>
        <p:spPr bwMode="auto">
          <a:xfrm>
            <a:off x="231775" y="914400"/>
            <a:ext cx="1905000" cy="5334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vi-VN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+mj-lt"/>
              </a:rPr>
              <a:t>TRÒ CHƠI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latin typeface="+mj-lt"/>
            </a:endParaRPr>
          </a:p>
        </p:txBody>
      </p:sp>
      <p:pic>
        <p:nvPicPr>
          <p:cNvPr id="31752" name="Picture 13" descr="sotcsw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11906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78" name="Picture 14" descr="chuot mickey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419600"/>
            <a:ext cx="2362200" cy="2022475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0480" name="Picture 16" descr="49621222491846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419600"/>
            <a:ext cx="2362200" cy="2057400"/>
          </a:xfrm>
          <a:prstGeom prst="rect">
            <a:avLst/>
          </a:prstGeom>
          <a:noFill/>
          <a:ln w="5715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0481" name="Picture 17" descr="96851250257141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81200"/>
            <a:ext cx="2133600" cy="1981200"/>
          </a:xfrm>
          <a:prstGeom prst="rect">
            <a:avLst/>
          </a:prstGeom>
          <a:noFill/>
          <a:ln w="5715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0482" name="Picture 18" descr="Panda-16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981200"/>
            <a:ext cx="2209800" cy="2057400"/>
          </a:xfrm>
          <a:prstGeom prst="rect">
            <a:avLst/>
          </a:prstGeom>
          <a:noFill/>
          <a:ln w="5715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0483" name="Picture 19" descr="rabit01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981200"/>
            <a:ext cx="2286000" cy="1981200"/>
          </a:xfrm>
          <a:prstGeom prst="rect">
            <a:avLst/>
          </a:prstGeom>
          <a:noFill/>
          <a:ln w="5715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58" name="Picture 17" descr="Photobucket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76275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9" name="Picture 18" descr="Photobucket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88" y="-28575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0" name="Picture 19" descr="Photobucket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1" name="Picture 20" descr="Photobucket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94788" y="0"/>
            <a:ext cx="114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9952186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0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90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0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0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0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0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0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0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0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0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0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904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04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904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904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904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04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200"/>
                                        <p:tgtEl>
                                          <p:spTgt spid="190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90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47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04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1904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904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904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904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200"/>
                                        <p:tgtEl>
                                          <p:spTgt spid="1904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90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48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04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904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904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904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904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200"/>
                                        <p:tgtEl>
                                          <p:spTgt spid="19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9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48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04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1904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904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904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904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9" dur="200"/>
                                        <p:tgtEl>
                                          <p:spTgt spid="190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9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48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04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 nodeType="clickPar">
                      <p:stCondLst>
                        <p:cond delay="0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" dur="500" fill="hold"/>
                                        <p:tgtEl>
                                          <p:spTgt spid="1904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1904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1904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1904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00" dur="200"/>
                                        <p:tgtEl>
                                          <p:spTgt spid="190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9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483"/>
                  </p:tgtEl>
                </p:cond>
              </p:nextCondLst>
            </p:seq>
          </p:childTnLst>
        </p:cTn>
      </p:par>
    </p:tnLst>
    <p:bldLst>
      <p:bldP spid="190466" grpId="0" animBg="1"/>
      <p:bldP spid="190466" grpId="1" animBg="1"/>
      <p:bldP spid="190476" grpId="0" animBg="1"/>
      <p:bldP spid="19047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2" name="Text Box 4"/>
          <p:cNvSpPr txBox="1">
            <a:spLocks noChangeArrowheads="1"/>
          </p:cNvSpPr>
          <p:nvPr/>
        </p:nvSpPr>
        <p:spPr bwMode="auto">
          <a:xfrm>
            <a:off x="1143000" y="76200"/>
            <a:ext cx="7239000" cy="4013200"/>
          </a:xfrm>
          <a:prstGeom prst="rect">
            <a:avLst/>
          </a:prstGeom>
          <a:solidFill>
            <a:srgbClr val="FF0000"/>
          </a:solidFill>
          <a:ln w="76200" cmpd="tri">
            <a:solidFill>
              <a:srgbClr val="008000"/>
            </a:solidFill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600" b="1">
                <a:solidFill>
                  <a:srgbClr val="FFFF66"/>
                </a:solidFill>
                <a:latin typeface=".VnTime" pitchFamily="34" charset="0"/>
              </a:rPr>
              <a:t>Th</a:t>
            </a:r>
            <a:r>
              <a:rPr lang="vi-VN" sz="3600" b="1">
                <a:solidFill>
                  <a:srgbClr val="FFFF66"/>
                </a:solidFill>
              </a:rPr>
              <a:t>â</a:t>
            </a:r>
            <a:r>
              <a:rPr lang="en-US" sz="3600" b="1">
                <a:solidFill>
                  <a:srgbClr val="FFFF66"/>
                </a:solidFill>
              </a:rPr>
              <a:t>n s</a:t>
            </a:r>
            <a:r>
              <a:rPr lang="vi-VN" sz="3600" b="1">
                <a:solidFill>
                  <a:srgbClr val="FFFF66"/>
                </a:solidFill>
              </a:rPr>
              <a:t>ống</a:t>
            </a:r>
            <a:r>
              <a:rPr lang="en-US" sz="3600" b="1">
                <a:solidFill>
                  <a:srgbClr val="FFFF66"/>
                </a:solidFill>
              </a:rPr>
              <a:t> b</a:t>
            </a:r>
            <a:r>
              <a:rPr lang="vi-VN" sz="3600" b="1">
                <a:solidFill>
                  <a:srgbClr val="FFFF66"/>
                </a:solidFill>
              </a:rPr>
              <a:t>ụi</a:t>
            </a:r>
            <a:r>
              <a:rPr lang="en-US" sz="3600" b="1">
                <a:solidFill>
                  <a:srgbClr val="FFFF66"/>
                </a:solidFill>
              </a:rPr>
              <a:t> b</a:t>
            </a:r>
            <a:r>
              <a:rPr lang="vi-VN" sz="3600" b="1">
                <a:solidFill>
                  <a:srgbClr val="FFFF66"/>
                </a:solidFill>
              </a:rPr>
              <a:t>ờ</a:t>
            </a:r>
            <a:endParaRPr lang="en-US" sz="3600" b="1">
              <a:solidFill>
                <a:srgbClr val="FFFF66"/>
              </a:solidFill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en-US" sz="3600" b="1">
                <a:solidFill>
                  <a:srgbClr val="FFFF66"/>
                </a:solidFill>
              </a:rPr>
              <a:t>V</a:t>
            </a:r>
            <a:r>
              <a:rPr lang="vi-VN" sz="3600" b="1">
                <a:solidFill>
                  <a:srgbClr val="FFFF66"/>
                </a:solidFill>
              </a:rPr>
              <a:t>ị</a:t>
            </a:r>
            <a:r>
              <a:rPr lang="en-US" sz="3600" b="1">
                <a:solidFill>
                  <a:srgbClr val="FFFF66"/>
                </a:solidFill>
              </a:rPr>
              <a:t> </a:t>
            </a:r>
            <a:r>
              <a:rPr lang="vi-VN" sz="3600" b="1">
                <a:solidFill>
                  <a:srgbClr val="FFFF66"/>
                </a:solidFill>
              </a:rPr>
              <a:t>đắng mà ngon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vi-VN" sz="3600" b="1">
                <a:solidFill>
                  <a:srgbClr val="FFFF66"/>
                </a:solidFill>
              </a:rPr>
              <a:t>Ai cũng là con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vi-VN" sz="3600" b="1">
                <a:solidFill>
                  <a:srgbClr val="FFFF66"/>
                </a:solidFill>
              </a:rPr>
              <a:t>Cũng kêu là má</a:t>
            </a:r>
            <a:r>
              <a:rPr lang="en-US" sz="3600" b="1">
                <a:solidFill>
                  <a:srgbClr val="FFFF66"/>
                </a:solidFill>
              </a:rPr>
              <a:t>.</a:t>
            </a:r>
            <a:endParaRPr lang="vi-VN" sz="3600" b="1">
              <a:solidFill>
                <a:srgbClr val="FFFF66"/>
              </a:solidFill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vi-VN" sz="3600" b="1">
                <a:solidFill>
                  <a:srgbClr val="FFFF66"/>
                </a:solidFill>
              </a:rPr>
              <a:t> </a:t>
            </a:r>
            <a:r>
              <a:rPr lang="en-US" sz="3600" b="1">
                <a:solidFill>
                  <a:srgbClr val="FFFF66"/>
                </a:solidFill>
              </a:rPr>
              <a:t>                                  (</a:t>
            </a:r>
            <a:r>
              <a:rPr lang="en-US" sz="3600" b="1">
                <a:solidFill>
                  <a:srgbClr val="FFFF66"/>
                </a:solidFill>
                <a:latin typeface="Times New Roman" pitchFamily="18" charset="0"/>
              </a:rPr>
              <a:t>là cây gì ?</a:t>
            </a:r>
            <a:r>
              <a:rPr lang="en-US" sz="3600" b="1">
                <a:solidFill>
                  <a:srgbClr val="FFFF66"/>
                </a:solidFill>
              </a:rPr>
              <a:t>)</a:t>
            </a:r>
          </a:p>
        </p:txBody>
      </p:sp>
      <p:sp>
        <p:nvSpPr>
          <p:cNvPr id="32771" name="AutoShape 6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 flipV="1">
            <a:off x="8305800" y="6248400"/>
            <a:ext cx="381000" cy="6096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/>
          <a:p>
            <a:endParaRPr lang="vi-VN" sz="1600"/>
          </a:p>
        </p:txBody>
      </p:sp>
      <p:pic>
        <p:nvPicPr>
          <p:cNvPr id="32772" name="Picture 7" descr="968512502571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42875"/>
            <a:ext cx="1600200" cy="1524000"/>
          </a:xfrm>
          <a:prstGeom prst="rect">
            <a:avLst/>
          </a:prstGeom>
          <a:noFill/>
          <a:ln w="5715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6856" name="AutoShape 8"/>
          <p:cNvSpPr>
            <a:spLocks noChangeArrowheads="1"/>
          </p:cNvSpPr>
          <p:nvPr/>
        </p:nvSpPr>
        <p:spPr bwMode="auto">
          <a:xfrm>
            <a:off x="4572000" y="5062538"/>
            <a:ext cx="3505200" cy="838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3600" b="1">
                <a:solidFill>
                  <a:srgbClr val="FF0000"/>
                </a:solidFill>
                <a:latin typeface="Times New Roman" pitchFamily="18" charset="0"/>
              </a:rPr>
              <a:t>Cây rau má</a:t>
            </a:r>
          </a:p>
        </p:txBody>
      </p:sp>
      <p:pic>
        <p:nvPicPr>
          <p:cNvPr id="203787" name="Picture 11" descr="rau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267200"/>
            <a:ext cx="3352800" cy="2339975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775" name="AutoShape 9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839200" y="6096000"/>
            <a:ext cx="304800" cy="533400"/>
          </a:xfrm>
          <a:prstGeom prst="downArrow">
            <a:avLst>
              <a:gd name="adj1" fmla="val 50000"/>
              <a:gd name="adj2" fmla="val 437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pic>
        <p:nvPicPr>
          <p:cNvPr id="32776" name="Picture 29" descr="Photobuck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76275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30" descr="Photobuck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71438"/>
            <a:ext cx="9144000" cy="15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31" descr="Photobuck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32" descr="Photobuck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94788" y="0"/>
            <a:ext cx="114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109741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203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6" name="Text Box 4"/>
          <p:cNvSpPr txBox="1">
            <a:spLocks noChangeArrowheads="1"/>
          </p:cNvSpPr>
          <p:nvPr/>
        </p:nvSpPr>
        <p:spPr bwMode="auto">
          <a:xfrm>
            <a:off x="1143000" y="1003300"/>
            <a:ext cx="7239000" cy="1816100"/>
          </a:xfrm>
          <a:prstGeom prst="rect">
            <a:avLst/>
          </a:prstGeom>
          <a:solidFill>
            <a:srgbClr val="FF0000"/>
          </a:solidFill>
          <a:ln w="76200" cmpd="tri">
            <a:solidFill>
              <a:srgbClr val="008000"/>
            </a:solidFill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>
                <a:solidFill>
                  <a:srgbClr val="FFFF66"/>
                </a:solidFill>
              </a:rPr>
              <a:t>Củ gì đo đỏ</a:t>
            </a:r>
          </a:p>
          <a:p>
            <a:pPr>
              <a:defRPr/>
            </a:pPr>
            <a:r>
              <a:rPr lang="en-US" sz="3600">
                <a:solidFill>
                  <a:srgbClr val="FFFF66"/>
                </a:solidFill>
              </a:rPr>
              <a:t>Mà thỏ thích ăn.</a:t>
            </a:r>
          </a:p>
          <a:p>
            <a:pPr>
              <a:defRPr/>
            </a:pPr>
            <a:r>
              <a:rPr lang="en-US" sz="3600" b="1">
                <a:solidFill>
                  <a:srgbClr val="FFFF66"/>
                </a:solidFill>
              </a:rPr>
              <a:t>                       (là củ gì?)</a:t>
            </a:r>
            <a:endParaRPr lang="en-US" sz="3600" b="1">
              <a:solidFill>
                <a:srgbClr val="FFFF66"/>
              </a:solidFill>
              <a:latin typeface=".VnTime" pitchFamily="34" charset="0"/>
            </a:endParaRPr>
          </a:p>
        </p:txBody>
      </p:sp>
      <p:pic>
        <p:nvPicPr>
          <p:cNvPr id="33795" name="Picture 5" descr="rabit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119188"/>
            <a:ext cx="1571625" cy="1471612"/>
          </a:xfrm>
          <a:prstGeom prst="rect">
            <a:avLst/>
          </a:prstGeom>
          <a:noFill/>
          <a:ln w="5715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796" name="AutoShape 6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001000" y="5791200"/>
            <a:ext cx="533400" cy="457200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sz="1600"/>
          </a:p>
        </p:txBody>
      </p:sp>
      <p:sp>
        <p:nvSpPr>
          <p:cNvPr id="207879" name="AutoShape 7"/>
          <p:cNvSpPr>
            <a:spLocks noChangeArrowheads="1"/>
          </p:cNvSpPr>
          <p:nvPr/>
        </p:nvSpPr>
        <p:spPr bwMode="auto">
          <a:xfrm>
            <a:off x="4038600" y="4953000"/>
            <a:ext cx="3962400" cy="838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3600" b="1">
                <a:solidFill>
                  <a:srgbClr val="FF0000"/>
                </a:solidFill>
              </a:rPr>
              <a:t>Củ cà rốt</a:t>
            </a:r>
          </a:p>
        </p:txBody>
      </p:sp>
      <p:pic>
        <p:nvPicPr>
          <p:cNvPr id="64515" name="Picture 3" descr="431907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109"/>
          <a:stretch>
            <a:fillRect/>
          </a:stretch>
        </p:blipFill>
        <p:spPr bwMode="auto">
          <a:xfrm>
            <a:off x="1066800" y="3276600"/>
            <a:ext cx="2667000" cy="3276600"/>
          </a:xfrm>
          <a:prstGeom prst="rect">
            <a:avLst/>
          </a:prstGeom>
          <a:noFill/>
          <a:ln w="38100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799" name="AutoShape 10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839200" y="5867400"/>
            <a:ext cx="304800" cy="533400"/>
          </a:xfrm>
          <a:prstGeom prst="downArrow">
            <a:avLst>
              <a:gd name="adj1" fmla="val 50000"/>
              <a:gd name="adj2" fmla="val 437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pic>
        <p:nvPicPr>
          <p:cNvPr id="33800" name="Picture 21" descr="Photobuck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76275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22" descr="Photobuck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88" y="-28575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23" descr="Photobuck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24" descr="Photobucket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94788" y="0"/>
            <a:ext cx="114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80147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7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87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00" name="Text Box 4"/>
          <p:cNvSpPr txBox="1">
            <a:spLocks noChangeArrowheads="1"/>
          </p:cNvSpPr>
          <p:nvPr/>
        </p:nvSpPr>
        <p:spPr bwMode="auto">
          <a:xfrm>
            <a:off x="1143000" y="457200"/>
            <a:ext cx="7391400" cy="2641600"/>
          </a:xfrm>
          <a:prstGeom prst="rect">
            <a:avLst/>
          </a:prstGeom>
          <a:solidFill>
            <a:srgbClr val="FF0000"/>
          </a:solidFill>
          <a:ln w="76200" cmpd="tri">
            <a:solidFill>
              <a:srgbClr val="008000"/>
            </a:solidFill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600" b="1">
                <a:solidFill>
                  <a:srgbClr val="FFFF66"/>
                </a:solidFill>
                <a:latin typeface=".VnTime" pitchFamily="34" charset="0"/>
              </a:rPr>
              <a:t>    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sz="2800" b="1">
                <a:solidFill>
                  <a:srgbClr val="FFFF66"/>
                </a:solidFill>
                <a:latin typeface=".VnTime" pitchFamily="34" charset="0"/>
              </a:rPr>
              <a:t>        Hoa </a:t>
            </a:r>
            <a:r>
              <a:rPr lang="en-US" sz="2800" b="1">
                <a:solidFill>
                  <a:srgbClr val="FFFF66"/>
                </a:solidFill>
              </a:rPr>
              <a:t>gì</a:t>
            </a:r>
            <a:r>
              <a:rPr lang="en-US" sz="2800"/>
              <a:t> </a:t>
            </a:r>
            <a:r>
              <a:rPr lang="en-US" sz="2800" b="1">
                <a:solidFill>
                  <a:srgbClr val="FFFF66"/>
                </a:solidFill>
                <a:latin typeface=".VnTime" pitchFamily="34" charset="0"/>
              </a:rPr>
              <a:t>th¬m m¸t xanh xan</a:t>
            </a:r>
            <a:r>
              <a:rPr lang="vi-VN" sz="2800" b="1">
                <a:solidFill>
                  <a:srgbClr val="FFFF66"/>
                </a:solidFill>
              </a:rPr>
              <a:t>h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vi-VN" sz="2800" b="1">
                <a:solidFill>
                  <a:srgbClr val="FFFF66"/>
                </a:solidFill>
                <a:latin typeface="Times New Roman" pitchFamily="18" charset="0"/>
              </a:rPr>
              <a:t>Trưa hè mẹ nấu bát canh ngọt lành</a:t>
            </a:r>
            <a:r>
              <a:rPr lang="en-US" sz="2800" b="1">
                <a:solidFill>
                  <a:srgbClr val="FFFF66"/>
                </a:solidFill>
                <a:latin typeface="Times New Roman" pitchFamily="18" charset="0"/>
              </a:rPr>
              <a:t>.</a:t>
            </a:r>
            <a:r>
              <a:rPr lang="vi-VN" sz="2800" b="1">
                <a:solidFill>
                  <a:srgbClr val="FFFF66"/>
                </a:solidFill>
                <a:latin typeface="Times New Roman" pitchFamily="18" charset="0"/>
              </a:rPr>
              <a:t>         </a:t>
            </a:r>
            <a:endParaRPr lang="en-US" sz="2800" b="1">
              <a:solidFill>
                <a:srgbClr val="FFFF66"/>
              </a:solidFill>
              <a:latin typeface="Times New Roman" pitchFamily="18" charset="0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en-US" sz="2800" b="1">
                <a:solidFill>
                  <a:srgbClr val="FFFF66"/>
                </a:solidFill>
              </a:rPr>
              <a:t>                                               (</a:t>
            </a:r>
            <a:r>
              <a:rPr lang="en-US" sz="2800" b="1">
                <a:solidFill>
                  <a:srgbClr val="FFFF66"/>
                </a:solidFill>
                <a:latin typeface="Times New Roman" pitchFamily="18" charset="0"/>
              </a:rPr>
              <a:t>là hoa gì ?</a:t>
            </a:r>
            <a:r>
              <a:rPr lang="en-US" sz="2800" b="1">
                <a:solidFill>
                  <a:srgbClr val="FFFF66"/>
                </a:solidFill>
              </a:rPr>
              <a:t>)</a:t>
            </a:r>
          </a:p>
        </p:txBody>
      </p:sp>
      <p:pic>
        <p:nvPicPr>
          <p:cNvPr id="34819" name="Picture 5" descr="4962122249184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54838" y="552450"/>
            <a:ext cx="1503362" cy="1524000"/>
          </a:xfrm>
          <a:prstGeom prst="rect">
            <a:avLst/>
          </a:prstGeom>
          <a:noFill/>
          <a:ln w="5715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4820" name="AutoShape 6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077200" y="5867400"/>
            <a:ext cx="609600" cy="533400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sz="1600"/>
          </a:p>
        </p:txBody>
      </p:sp>
      <p:sp>
        <p:nvSpPr>
          <p:cNvPr id="208904" name="AutoShape 8"/>
          <p:cNvSpPr>
            <a:spLocks noChangeArrowheads="1"/>
          </p:cNvSpPr>
          <p:nvPr/>
        </p:nvSpPr>
        <p:spPr bwMode="auto">
          <a:xfrm>
            <a:off x="4953000" y="4267200"/>
            <a:ext cx="3962400" cy="838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3600" b="1">
                <a:solidFill>
                  <a:srgbClr val="FF0000"/>
                </a:solidFill>
                <a:latin typeface="Times New Roman" pitchFamily="18" charset="0"/>
              </a:rPr>
              <a:t>Hoa thiên lý</a:t>
            </a:r>
          </a:p>
        </p:txBody>
      </p:sp>
      <p:pic>
        <p:nvPicPr>
          <p:cNvPr id="17427" name="Picture 19" descr="ha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76600"/>
            <a:ext cx="3657600" cy="2484438"/>
          </a:xfrm>
          <a:prstGeom prst="rect">
            <a:avLst/>
          </a:prstGeom>
          <a:noFill/>
          <a:ln w="57150" cmpd="thickThin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4823" name="AutoShape 9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839200" y="5867400"/>
            <a:ext cx="304800" cy="533400"/>
          </a:xfrm>
          <a:prstGeom prst="downArrow">
            <a:avLst>
              <a:gd name="adj1" fmla="val 50000"/>
              <a:gd name="adj2" fmla="val 437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pic>
        <p:nvPicPr>
          <p:cNvPr id="34824" name="Picture 20" descr="Photobuck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76275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21" descr="Photobuck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88" y="-28575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22" descr="Photobuck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23" descr="Photobuck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94788" y="0"/>
            <a:ext cx="114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847703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8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8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90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4" name="Text Box 4"/>
          <p:cNvSpPr txBox="1">
            <a:spLocks noChangeArrowheads="1"/>
          </p:cNvSpPr>
          <p:nvPr/>
        </p:nvSpPr>
        <p:spPr bwMode="auto">
          <a:xfrm>
            <a:off x="1371600" y="228600"/>
            <a:ext cx="7162800" cy="3282950"/>
          </a:xfrm>
          <a:prstGeom prst="rect">
            <a:avLst/>
          </a:prstGeom>
          <a:solidFill>
            <a:srgbClr val="FF0000"/>
          </a:solidFill>
          <a:ln w="76200" cmpd="tri">
            <a:solidFill>
              <a:srgbClr val="008000"/>
            </a:solidFill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600" b="1">
                <a:solidFill>
                  <a:srgbClr val="FFFF66"/>
                </a:solidFill>
                <a:latin typeface=".VnTime" pitchFamily="34" charset="0"/>
              </a:rPr>
              <a:t>  </a:t>
            </a:r>
            <a:r>
              <a:rPr lang="en-US" sz="2800" b="1">
                <a:solidFill>
                  <a:srgbClr val="FFFF66"/>
                </a:solidFill>
              </a:rPr>
              <a:t>Cũng gọi là chuột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sz="2800" b="1">
                <a:solidFill>
                  <a:srgbClr val="FFFF66"/>
                </a:solidFill>
              </a:rPr>
              <a:t>   Mọc ở trên cây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sz="2800" b="1">
                <a:solidFill>
                  <a:srgbClr val="FFFF66"/>
                </a:solidFill>
              </a:rPr>
              <a:t>   Rửa sạch ăn ngay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sz="2800" b="1">
                <a:solidFill>
                  <a:srgbClr val="FFFF66"/>
                </a:solidFill>
              </a:rPr>
              <a:t>   Vừa ngon vừa mát.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sz="2800" b="1">
                <a:solidFill>
                  <a:srgbClr val="FFFF66"/>
                </a:solidFill>
                <a:latin typeface="Times New Roman" pitchFamily="18" charset="0"/>
              </a:rPr>
              <a:t>                                                       </a:t>
            </a:r>
            <a:r>
              <a:rPr lang="en-US" sz="2800" b="1">
                <a:solidFill>
                  <a:srgbClr val="FFFF66"/>
                </a:solidFill>
              </a:rPr>
              <a:t>(là quả gì ?)</a:t>
            </a:r>
          </a:p>
        </p:txBody>
      </p:sp>
      <p:sp>
        <p:nvSpPr>
          <p:cNvPr id="35843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153400" y="5943600"/>
            <a:ext cx="609600" cy="533400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sz="1600"/>
          </a:p>
        </p:txBody>
      </p:sp>
      <p:pic>
        <p:nvPicPr>
          <p:cNvPr id="35844" name="Picture 6" descr="chuot mick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28600"/>
            <a:ext cx="1920875" cy="2057400"/>
          </a:xfrm>
          <a:prstGeom prst="rect">
            <a:avLst/>
          </a:prstGeom>
          <a:noFill/>
          <a:ln w="3810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9928" name="AutoShape 8"/>
          <p:cNvSpPr>
            <a:spLocks noChangeArrowheads="1"/>
          </p:cNvSpPr>
          <p:nvPr/>
        </p:nvSpPr>
        <p:spPr bwMode="auto">
          <a:xfrm>
            <a:off x="4191000" y="4876800"/>
            <a:ext cx="3962400" cy="838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3600" b="1">
                <a:solidFill>
                  <a:srgbClr val="FF0000"/>
                </a:solidFill>
              </a:rPr>
              <a:t>Quả dưa chuột</a:t>
            </a:r>
          </a:p>
        </p:txBody>
      </p:sp>
      <p:sp>
        <p:nvSpPr>
          <p:cNvPr id="35846" name="AutoShape 8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839200" y="5943600"/>
            <a:ext cx="304800" cy="533400"/>
          </a:xfrm>
          <a:prstGeom prst="downArrow">
            <a:avLst>
              <a:gd name="adj1" fmla="val 50000"/>
              <a:gd name="adj2" fmla="val 437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pic>
        <p:nvPicPr>
          <p:cNvPr id="35847" name="Picture 19" descr="Photobuck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76275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20" descr="Photobuck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88" y="-28575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21" descr="Photobuck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22" descr="Photobuck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94788" y="0"/>
            <a:ext cx="114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1" name="Picture 23" descr="Tập tin:ARS cucumb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81400"/>
            <a:ext cx="3657600" cy="31242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818109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99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99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381672825"/>
              </p:ext>
            </p:extLst>
          </p:nvPr>
        </p:nvGraphicFramePr>
        <p:xfrm>
          <a:off x="381001" y="304800"/>
          <a:ext cx="3542927" cy="6183313"/>
        </p:xfrm>
        <a:graphic>
          <a:graphicData uri="http://schemas.openxmlformats.org/presentationml/2006/ole">
            <p:oleObj spid="_x0000_s1027" name="Clip" r:id="rId3" imgW="3532327" imgH="4445813" progId="">
              <p:embed/>
            </p:oleObj>
          </a:graphicData>
        </a:graphic>
      </p:graphicFrame>
      <p:pic>
        <p:nvPicPr>
          <p:cNvPr id="12291" name="Picture 29" descr="XMASCA~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343400"/>
            <a:ext cx="1905000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923928" y="1497874"/>
            <a:ext cx="473352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u="sng" dirty="0" smtClean="0">
                <a:solidFill>
                  <a:srgbClr val="2714B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u="sng" dirty="0" err="1" smtClean="0">
                <a:solidFill>
                  <a:srgbClr val="2714B4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altLang="en-US" sz="4000" b="1" u="sng" dirty="0" smtClean="0">
                <a:solidFill>
                  <a:srgbClr val="2714B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u="sng" dirty="0" err="1" smtClean="0">
                <a:solidFill>
                  <a:srgbClr val="2714B4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r>
              <a:rPr lang="en-US" altLang="en-US" sz="4000" b="1" u="sng" dirty="0" smtClean="0">
                <a:solidFill>
                  <a:srgbClr val="2714B4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5516641"/>
      </p:ext>
    </p:extLst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webjong_illustrations_996553_t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WordArt 5"/>
          <p:cNvSpPr>
            <a:spLocks noChangeArrowheads="1" noChangeShapeType="1" noTextEdit="1"/>
          </p:cNvSpPr>
          <p:nvPr/>
        </p:nvSpPr>
        <p:spPr bwMode="auto">
          <a:xfrm>
            <a:off x="2590800" y="3962400"/>
            <a:ext cx="3924300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8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000" b="1" i="1" kern="1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CHÀO TẠM BIỆT</a:t>
            </a:r>
          </a:p>
        </p:txBody>
      </p:sp>
      <p:sp>
        <p:nvSpPr>
          <p:cNvPr id="15367" name="WordArt 7"/>
          <p:cNvSpPr>
            <a:spLocks noChangeArrowheads="1" noChangeShapeType="1" noTextEdit="1"/>
          </p:cNvSpPr>
          <p:nvPr/>
        </p:nvSpPr>
        <p:spPr bwMode="auto">
          <a:xfrm>
            <a:off x="609600" y="2438400"/>
            <a:ext cx="8001000" cy="1371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000" b="1" i="1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CHÚC THẦY,CÔ VÀ CÁC EM SỨC KHỎE</a:t>
            </a:r>
          </a:p>
        </p:txBody>
      </p:sp>
      <p:pic>
        <p:nvPicPr>
          <p:cNvPr id="20485" name="Picture 8" descr="ANIM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62400"/>
            <a:ext cx="1447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0872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animBg="1"/>
      <p:bldP spid="1536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39751" y="159023"/>
            <a:ext cx="4238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KHỞI ĐỘNG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Bài hát- Lý cây xanh - Âm nhạc lớp 1 (1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1082353"/>
            <a:ext cx="8424935" cy="558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892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91680" y="879103"/>
            <a:ext cx="529996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</a:rPr>
              <a:t>HOẠT ĐỘNG 1</a:t>
            </a:r>
          </a:p>
        </p:txBody>
      </p:sp>
      <p:sp>
        <p:nvSpPr>
          <p:cNvPr id="5" name="Rectangle 4"/>
          <p:cNvSpPr/>
          <p:nvPr/>
        </p:nvSpPr>
        <p:spPr>
          <a:xfrm>
            <a:off x="997950" y="2276872"/>
            <a:ext cx="71481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Nhận</a:t>
            </a:r>
            <a:r>
              <a:rPr lang="en-US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biết</a:t>
            </a:r>
            <a:r>
              <a:rPr lang="en-US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một</a:t>
            </a:r>
            <a:r>
              <a:rPr lang="en-US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số</a:t>
            </a:r>
            <a:r>
              <a:rPr lang="en-US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cây</a:t>
            </a:r>
            <a:endParaRPr lang="en-US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787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Cloud 1"/>
          <p:cNvSpPr/>
          <p:nvPr/>
        </p:nvSpPr>
        <p:spPr>
          <a:xfrm>
            <a:off x="4355976" y="4869160"/>
            <a:ext cx="4680520" cy="1440160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2">
                    <a:lumMod val="50000"/>
                  </a:schemeClr>
                </a:solidFill>
              </a:rPr>
              <a:t>Quan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2">
                    <a:lumMod val="50000"/>
                  </a:schemeClr>
                </a:solidFill>
              </a:rPr>
              <a:t>sát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2">
                    <a:lumMod val="50000"/>
                  </a:schemeClr>
                </a:solidFill>
              </a:rPr>
              <a:t>tranh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2">
                    <a:lumMod val="50000"/>
                  </a:schemeClr>
                </a:solidFill>
              </a:rPr>
              <a:t>và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2">
                    <a:lumMod val="50000"/>
                  </a:schemeClr>
                </a:solidFill>
              </a:rPr>
              <a:t>thảo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2">
                    <a:lumMod val="50000"/>
                  </a:schemeClr>
                </a:solidFill>
              </a:rPr>
              <a:t>luận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2">
                    <a:lumMod val="50000"/>
                  </a:schemeClr>
                </a:solidFill>
              </a:rPr>
              <a:t>nhóm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2">
                    <a:lumMod val="50000"/>
                  </a:schemeClr>
                </a:solidFill>
              </a:rPr>
              <a:t>về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2">
                    <a:lumMod val="50000"/>
                  </a:schemeClr>
                </a:solidFill>
              </a:rPr>
              <a:t>một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2">
                    <a:lumMod val="50000"/>
                  </a:schemeClr>
                </a:solidFill>
              </a:rPr>
              <a:t>số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2">
                    <a:lumMod val="50000"/>
                  </a:schemeClr>
                </a:solidFill>
              </a:rPr>
              <a:t>cây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2">
                    <a:lumMod val="50000"/>
                  </a:schemeClr>
                </a:solidFill>
              </a:rPr>
              <a:t>có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2">
                    <a:lumMod val="50000"/>
                  </a:schemeClr>
                </a:solidFill>
              </a:rPr>
              <a:t>trong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2">
                    <a:lumMod val="50000"/>
                  </a:schemeClr>
                </a:solidFill>
              </a:rPr>
              <a:t>tranh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2">
                    <a:lumMod val="50000"/>
                  </a:schemeClr>
                </a:solidFill>
              </a:rPr>
              <a:t>và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2">
                    <a:lumMod val="50000"/>
                  </a:schemeClr>
                </a:solidFill>
              </a:rPr>
              <a:t>đặc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2">
                    <a:lumMod val="50000"/>
                  </a:schemeClr>
                </a:solidFill>
              </a:rPr>
              <a:t>điểm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2">
                    <a:lumMod val="50000"/>
                  </a:schemeClr>
                </a:solidFill>
              </a:rPr>
              <a:t>của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2">
                    <a:lumMod val="50000"/>
                  </a:schemeClr>
                </a:solidFill>
              </a:rPr>
              <a:t>chúng</a:t>
            </a:r>
            <a:endParaRPr lang="vi-VN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822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6" y="44624"/>
            <a:ext cx="9036496" cy="6741368"/>
          </a:xfrm>
        </p:spPr>
      </p:pic>
    </p:spTree>
    <p:extLst>
      <p:ext uri="{BB962C8B-B14F-4D97-AF65-F5344CB8AC3E}">
        <p14:creationId xmlns:p14="http://schemas.microsoft.com/office/powerpoint/2010/main" xmlns="" val="262564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642" y="0"/>
            <a:ext cx="8983357" cy="6669360"/>
          </a:xfrm>
        </p:spPr>
      </p:pic>
    </p:spTree>
    <p:extLst>
      <p:ext uri="{BB962C8B-B14F-4D97-AF65-F5344CB8AC3E}">
        <p14:creationId xmlns:p14="http://schemas.microsoft.com/office/powerpoint/2010/main" xmlns="" val="72543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3492" y="2060848"/>
            <a:ext cx="61093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Thảo</a:t>
            </a:r>
            <a:r>
              <a:rPr lang="en-US" sz="54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luận</a:t>
            </a:r>
            <a:r>
              <a:rPr lang="en-US" sz="54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nhóm</a:t>
            </a:r>
            <a:r>
              <a:rPr lang="en-US" sz="54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4</a:t>
            </a:r>
            <a:endParaRPr lang="en-US" sz="54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27313" y="157155"/>
            <a:ext cx="630172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Kể</a:t>
            </a:r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tên</a:t>
            </a:r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một</a:t>
            </a:r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số</a:t>
            </a:r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cây</a:t>
            </a:r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mà</a:t>
            </a:r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em</a:t>
            </a:r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biết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61592442"/>
              </p:ext>
            </p:extLst>
          </p:nvPr>
        </p:nvGraphicFramePr>
        <p:xfrm>
          <a:off x="1536858" y="3284984"/>
          <a:ext cx="6096000" cy="2931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2060"/>
                          </a:solidFill>
                        </a:rPr>
                        <a:t>Tên</a:t>
                      </a:r>
                      <a:r>
                        <a:rPr lang="en-US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2060"/>
                          </a:solidFill>
                        </a:rPr>
                        <a:t>cây</a:t>
                      </a:r>
                      <a:r>
                        <a:rPr lang="en-US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endParaRPr lang="vi-VN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2060"/>
                          </a:solidFill>
                        </a:rPr>
                        <a:t>Hình</a:t>
                      </a:r>
                      <a:r>
                        <a:rPr lang="en-US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2060"/>
                          </a:solidFill>
                        </a:rPr>
                        <a:t>vẽ</a:t>
                      </a:r>
                      <a:endParaRPr lang="vi-VN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vi-VN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vi-VN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vi-VN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vi-VN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8481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appy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6" descr="SV1061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4191000" cy="6096000"/>
          </a:xfrm>
          <a:prstGeom prst="rect">
            <a:avLst/>
          </a:prstGeom>
          <a:solidFill>
            <a:srgbClr val="FFFF99"/>
          </a:solidFill>
          <a:ln w="571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6148" name="Picture 15" descr="newsdatavi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000" y="762000"/>
            <a:ext cx="4953000" cy="6096000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-27384"/>
            <a:ext cx="9144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Giới</a:t>
            </a:r>
            <a:r>
              <a:rPr lang="en-US" sz="4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4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thiệu</a:t>
            </a:r>
            <a:r>
              <a:rPr lang="en-US" sz="4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4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một</a:t>
            </a:r>
            <a:r>
              <a:rPr lang="en-US" sz="4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4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số</a:t>
            </a:r>
            <a:r>
              <a:rPr lang="en-US" sz="4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4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loài</a:t>
            </a:r>
            <a:r>
              <a:rPr lang="en-US" sz="4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4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cây</a:t>
            </a:r>
            <a:r>
              <a:rPr lang="en-US" sz="4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4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khác</a:t>
            </a:r>
            <a:endParaRPr lang="en-US" sz="4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528" y="5951866"/>
            <a:ext cx="406794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cap="none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Cây</a:t>
            </a:r>
            <a:r>
              <a:rPr lang="en-US" sz="4000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sống</a:t>
            </a:r>
            <a:r>
              <a:rPr lang="en-US" sz="4000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đời</a:t>
            </a:r>
            <a:endParaRPr lang="en-US" sz="40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05253" y="6022338"/>
            <a:ext cx="406794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cap="none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Cây</a:t>
            </a:r>
            <a:r>
              <a:rPr lang="en-US" sz="4000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hoa</a:t>
            </a:r>
            <a:r>
              <a:rPr lang="en-US" sz="4000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cap="none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lan</a:t>
            </a:r>
            <a:endParaRPr lang="en-US" sz="40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149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385</Words>
  <Application>Microsoft Office PowerPoint</Application>
  <PresentationFormat>On-screen Show (4:3)</PresentationFormat>
  <Paragraphs>75</Paragraphs>
  <Slides>28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Office Theme</vt:lpstr>
      <vt:lpstr>Default Design</vt:lpstr>
      <vt:lpstr>Clip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21</cp:revision>
  <dcterms:created xsi:type="dcterms:W3CDTF">2020-08-12T07:12:02Z</dcterms:created>
  <dcterms:modified xsi:type="dcterms:W3CDTF">2021-02-21T03:25:35Z</dcterms:modified>
</cp:coreProperties>
</file>