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Lst>
  <p:notesMasterIdLst>
    <p:notesMasterId r:id="rId20"/>
  </p:notesMasterIdLst>
  <p:sldIdLst>
    <p:sldId id="257" r:id="rId4"/>
    <p:sldId id="259" r:id="rId5"/>
    <p:sldId id="267" r:id="rId6"/>
    <p:sldId id="261" r:id="rId7"/>
    <p:sldId id="282" r:id="rId8"/>
    <p:sldId id="264" r:id="rId9"/>
    <p:sldId id="268" r:id="rId10"/>
    <p:sldId id="276" r:id="rId11"/>
    <p:sldId id="265" r:id="rId12"/>
    <p:sldId id="275" r:id="rId13"/>
    <p:sldId id="277" r:id="rId14"/>
    <p:sldId id="278" r:id="rId15"/>
    <p:sldId id="279" r:id="rId16"/>
    <p:sldId id="280" r:id="rId17"/>
    <p:sldId id="281"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79" d="100"/>
          <a:sy n="79" d="100"/>
        </p:scale>
        <p:origin x="642"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118190-8FE3-4B45-85DE-7D94B2BDEC7D}"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F40AF-0CA6-458D-8263-CA748D20E4CF}" type="slidenum">
              <a:rPr lang="en-US" smtClean="0"/>
              <a:t>‹#›</a:t>
            </a:fld>
            <a:endParaRPr lang="en-US"/>
          </a:p>
        </p:txBody>
      </p:sp>
    </p:spTree>
    <p:extLst>
      <p:ext uri="{BB962C8B-B14F-4D97-AF65-F5344CB8AC3E}">
        <p14:creationId xmlns:p14="http://schemas.microsoft.com/office/powerpoint/2010/main" val="31789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2359691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154370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16</a:t>
            </a:fld>
            <a:endParaRPr lang="zh-CN" altLang="en-US"/>
          </a:p>
        </p:txBody>
      </p:sp>
    </p:spTree>
    <p:extLst>
      <p:ext uri="{BB962C8B-B14F-4D97-AF65-F5344CB8AC3E}">
        <p14:creationId xmlns:p14="http://schemas.microsoft.com/office/powerpoint/2010/main" val="322288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a:t>
            </a:fld>
            <a:endParaRPr lang="zh-CN" altLang="en-US"/>
          </a:p>
        </p:txBody>
      </p:sp>
    </p:spTree>
    <p:extLst>
      <p:ext uri="{BB962C8B-B14F-4D97-AF65-F5344CB8AC3E}">
        <p14:creationId xmlns:p14="http://schemas.microsoft.com/office/powerpoint/2010/main" val="160054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4</a:t>
            </a:fld>
            <a:endParaRPr lang="zh-CN" altLang="en-US"/>
          </a:p>
        </p:txBody>
      </p:sp>
    </p:spTree>
    <p:extLst>
      <p:ext uri="{BB962C8B-B14F-4D97-AF65-F5344CB8AC3E}">
        <p14:creationId xmlns:p14="http://schemas.microsoft.com/office/powerpoint/2010/main" val="392621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6</a:t>
            </a:fld>
            <a:endParaRPr lang="zh-CN" altLang="en-US"/>
          </a:p>
        </p:txBody>
      </p:sp>
    </p:spTree>
    <p:extLst>
      <p:ext uri="{BB962C8B-B14F-4D97-AF65-F5344CB8AC3E}">
        <p14:creationId xmlns:p14="http://schemas.microsoft.com/office/powerpoint/2010/main" val="83861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6795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9</a:t>
            </a:fld>
            <a:endParaRPr lang="zh-CN" altLang="en-US"/>
          </a:p>
        </p:txBody>
      </p:sp>
    </p:spTree>
    <p:extLst>
      <p:ext uri="{BB962C8B-B14F-4D97-AF65-F5344CB8AC3E}">
        <p14:creationId xmlns:p14="http://schemas.microsoft.com/office/powerpoint/2010/main" val="222410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10132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662078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12</a:t>
            </a:fld>
            <a:endParaRPr lang="zh-CN" altLang="en-US"/>
          </a:p>
        </p:txBody>
      </p:sp>
    </p:spTree>
    <p:extLst>
      <p:ext uri="{BB962C8B-B14F-4D97-AF65-F5344CB8AC3E}">
        <p14:creationId xmlns:p14="http://schemas.microsoft.com/office/powerpoint/2010/main" val="313578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F045A1-A0CE-4EF7-851C-A8316A32842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281851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045A1-A0CE-4EF7-851C-A8316A32842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85685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045A1-A0CE-4EF7-851C-A8316A32842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3647168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161079"/>
      </p:ext>
    </p:extLst>
  </p:cSld>
  <p:clrMapOvr>
    <a:masterClrMapping/>
  </p:clrMapOvr>
  <p:transition spd="slow" advTm="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3"/>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01065427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4" y="5001287"/>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63506162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764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237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027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416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25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045A1-A0CE-4EF7-851C-A8316A32842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2873756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27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300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081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945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1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10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901562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504337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295211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592280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F045A1-A0CE-4EF7-851C-A8316A32842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2281319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868625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858850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0266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805937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153425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278845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519519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4" y="5001287"/>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99082025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F045A1-A0CE-4EF7-851C-A8316A32842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245586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F045A1-A0CE-4EF7-851C-A8316A328429}"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334236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F045A1-A0CE-4EF7-851C-A8316A328429}"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41114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045A1-A0CE-4EF7-851C-A8316A328429}"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3939105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F045A1-A0CE-4EF7-851C-A8316A32842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54513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F045A1-A0CE-4EF7-851C-A8316A32842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6C69A-49A1-43AB-8356-B2369CEE542C}" type="slidenum">
              <a:rPr lang="en-US" smtClean="0"/>
              <a:t>‹#›</a:t>
            </a:fld>
            <a:endParaRPr lang="en-US"/>
          </a:p>
        </p:txBody>
      </p:sp>
    </p:spTree>
    <p:extLst>
      <p:ext uri="{BB962C8B-B14F-4D97-AF65-F5344CB8AC3E}">
        <p14:creationId xmlns:p14="http://schemas.microsoft.com/office/powerpoint/2010/main" val="38654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045A1-A0CE-4EF7-851C-A8316A328429}"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6C69A-49A1-43AB-8356-B2369CEE542C}" type="slidenum">
              <a:rPr lang="en-US" smtClean="0"/>
              <a:t>‹#›</a:t>
            </a:fld>
            <a:endParaRPr lang="en-US"/>
          </a:p>
        </p:txBody>
      </p:sp>
    </p:spTree>
    <p:extLst>
      <p:ext uri="{BB962C8B-B14F-4D97-AF65-F5344CB8AC3E}">
        <p14:creationId xmlns:p14="http://schemas.microsoft.com/office/powerpoint/2010/main" val="2641244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39004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45050530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7.xml"/><Relationship Id="rId1" Type="http://schemas.openxmlformats.org/officeDocument/2006/relationships/tags" Target="../tags/tag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2.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32.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7.xml"/><Relationship Id="rId1" Type="http://schemas.openxmlformats.org/officeDocument/2006/relationships/tags" Target="../tags/tag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4171"/>
            <a:ext cx="12192000" cy="6902172"/>
          </a:xfrm>
          <a:prstGeom prst="rect">
            <a:avLst/>
          </a:prstGeom>
        </p:spPr>
      </p:pic>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97718">
            <a:off x="-1047625" y="-106047"/>
            <a:ext cx="14287248" cy="7143624"/>
          </a:xfrm>
          <a:prstGeom prst="rect">
            <a:avLst/>
          </a:prstGeom>
        </p:spPr>
      </p:pic>
      <p:pic>
        <p:nvPicPr>
          <p:cNvPr id="12" name="图片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182191"/>
            <a:ext cx="12192000" cy="3655880"/>
          </a:xfrm>
          <a:prstGeom prst="rect">
            <a:avLst/>
          </a:prstGeom>
        </p:spPr>
      </p:pic>
      <p:pic>
        <p:nvPicPr>
          <p:cNvPr id="13" name="图片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95802" y="644691"/>
            <a:ext cx="1743460" cy="801863"/>
          </a:xfrm>
          <a:prstGeom prst="rect">
            <a:avLst/>
          </a:prstGeom>
        </p:spPr>
      </p:pic>
      <p:pic>
        <p:nvPicPr>
          <p:cNvPr id="14" name="图片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49" y="59025"/>
            <a:ext cx="2534828" cy="1049481"/>
          </a:xfrm>
          <a:prstGeom prst="rect">
            <a:avLst/>
          </a:prstGeom>
        </p:spPr>
      </p:pic>
      <p:pic>
        <p:nvPicPr>
          <p:cNvPr id="15" name="图片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28207" y="3814845"/>
            <a:ext cx="3053120" cy="3053120"/>
          </a:xfrm>
          <a:prstGeom prst="rect">
            <a:avLst/>
          </a:prstGeom>
        </p:spPr>
      </p:pic>
      <p:pic>
        <p:nvPicPr>
          <p:cNvPr id="16" name="图片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1831">
            <a:off x="766825" y="1920595"/>
            <a:ext cx="4517251" cy="6389725"/>
          </a:xfrm>
          <a:prstGeom prst="rect">
            <a:avLst/>
          </a:prstGeom>
        </p:spPr>
      </p:pic>
      <p:sp>
        <p:nvSpPr>
          <p:cNvPr id="9" name="TextBox 8"/>
          <p:cNvSpPr txBox="1"/>
          <p:nvPr/>
        </p:nvSpPr>
        <p:spPr>
          <a:xfrm>
            <a:off x="3670770" y="929089"/>
            <a:ext cx="4743606" cy="707886"/>
          </a:xfrm>
          <a:prstGeom prst="rect">
            <a:avLst/>
          </a:prstGeom>
          <a:noFill/>
        </p:spPr>
        <p:txBody>
          <a:bodyPr wrap="none" rtlCol="0">
            <a:spAutoFit/>
          </a:bodyPr>
          <a:lstStyle/>
          <a:p>
            <a:pPr algn="ctr"/>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黑体-日本语" panose="02000500000000000000" pitchFamily="2" charset="-122"/>
                <a:cs typeface="Times New Roman" panose="02020603050405020304" pitchFamily="18" charset="0"/>
                <a:sym typeface="+mn-lt"/>
              </a:rPr>
              <a:t>TỰ NHIÊN XÃ HỘI</a:t>
            </a:r>
            <a:endParaRPr lang="en-US" altLang="zh-C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pic>
        <p:nvPicPr>
          <p:cNvPr id="17" name="Picture 7"/>
          <p:cNvPicPr>
            <a:picLocks noChangeAspect="1"/>
          </p:cNvPicPr>
          <p:nvPr/>
        </p:nvPicPr>
        <p:blipFill>
          <a:blip r:embed="rId10"/>
          <a:stretch>
            <a:fillRect/>
          </a:stretch>
        </p:blipFill>
        <p:spPr>
          <a:xfrm>
            <a:off x="9826075" y="1"/>
            <a:ext cx="2365925" cy="1878904"/>
          </a:xfrm>
          <a:prstGeom prst="rect">
            <a:avLst/>
          </a:prstGeom>
          <a:noFill/>
          <a:ln w="9525">
            <a:noFill/>
          </a:ln>
        </p:spPr>
      </p:pic>
      <p:sp>
        <p:nvSpPr>
          <p:cNvPr id="19" name="TextBox 18"/>
          <p:cNvSpPr txBox="1"/>
          <p:nvPr/>
        </p:nvSpPr>
        <p:spPr>
          <a:xfrm>
            <a:off x="1052187" y="1664465"/>
            <a:ext cx="10229140" cy="2308324"/>
          </a:xfrm>
          <a:prstGeom prst="rect">
            <a:avLst/>
          </a:prstGeom>
          <a:noFill/>
        </p:spPr>
        <p:txBody>
          <a:bodyPr wrap="square">
            <a:spAutoFit/>
          </a:bodyPr>
          <a:lstStyle/>
          <a:p>
            <a:pPr algn="ctr">
              <a:defRPr/>
            </a:pPr>
            <a:r>
              <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 </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 </a:t>
            </a:r>
            <a:r>
              <a:rPr lang="en-US" sz="4800" b="1" dirty="0">
                <a:solidFill>
                  <a:srgbClr val="FF0000"/>
                </a:solidFill>
                <a:latin typeface="Times New Roman" panose="02020603050405020304" pitchFamily="18" charset="0"/>
                <a:cs typeface="Times New Roman" panose="02020603050405020304" pitchFamily="18" charset="0"/>
              </a:rPr>
              <a:t>CHỦ ĐỀ: GIA ĐÌNH</a:t>
            </a:r>
            <a:endPar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4800" b="1" dirty="0">
                <a:solidFill>
                  <a:srgbClr val="FF0000"/>
                </a:solidFill>
                <a:latin typeface="Times New Roman" panose="02020603050405020304" pitchFamily="18" charset="0"/>
                <a:cs typeface="Times New Roman" panose="02020603050405020304" pitchFamily="18" charset="0"/>
              </a:rPr>
              <a:t>BÀI 3: PHÒNG TRÁNH NGỘ ĐỘC KHI Ở NHÀ </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1)</a:t>
            </a: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2419"/>
      </p:ext>
    </p:extLst>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23" presetClass="entr" presetSubtype="16" fill="hold" grpId="0" nodeType="withEffect">
                                  <p:stCondLst>
                                    <p:cond delay="125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childTnLst>
                                </p:cTn>
                              </p:par>
                              <p:par>
                                <p:cTn id="25" presetID="8" presetClass="emph" presetSubtype="0" fill="hold" grpId="1" nodeType="withEffect">
                                  <p:stCondLst>
                                    <p:cond delay="1250"/>
                                  </p:stCondLst>
                                  <p:childTnLst>
                                    <p:animRot by="21600000">
                                      <p:cBhvr>
                                        <p:cTn id="26" dur="1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80131"/>
          </a:xfrm>
          <a:prstGeom prst="rect">
            <a:avLst/>
          </a:prstGeom>
        </p:spPr>
      </p:pic>
      <p:sp>
        <p:nvSpPr>
          <p:cNvPr id="3" name="TextBox 2"/>
          <p:cNvSpPr txBox="1"/>
          <p:nvPr/>
        </p:nvSpPr>
        <p:spPr>
          <a:xfrm>
            <a:off x="0" y="403411"/>
            <a:ext cx="12192000" cy="2308324"/>
          </a:xfrm>
          <a:prstGeom prst="rect">
            <a:avLst/>
          </a:prstGeom>
          <a:noFill/>
        </p:spPr>
        <p:txBody>
          <a:bodyPr wrap="square" rtlCol="0">
            <a:spAutoFit/>
          </a:bodyPr>
          <a:lstStyle/>
          <a:p>
            <a:pPr algn="just"/>
            <a:r>
              <a:rPr lang="vi-VN" sz="3600" dirty="0"/>
              <a:t>- Quan sát các hình dưới đây và kể lại câu chuyện </a:t>
            </a:r>
            <a:r>
              <a:rPr lang="vi-VN" sz="3600" dirty="0" smtClean="0"/>
              <a:t>của Nam.</a:t>
            </a:r>
          </a:p>
          <a:p>
            <a:r>
              <a:rPr lang="vi-VN" sz="3600" dirty="0"/>
              <a:t>- Vì sao Nam bị ngộ </a:t>
            </a:r>
            <a:r>
              <a:rPr lang="vi-VN" sz="3600" dirty="0" smtClean="0"/>
              <a:t>độc? </a:t>
            </a:r>
            <a:r>
              <a:rPr lang="vi-VN" sz="3600" dirty="0"/>
              <a:t>Khi bị ngộ độc, Nam có biểu hiện như thế </a:t>
            </a:r>
            <a:r>
              <a:rPr lang="vi-VN" sz="3600" dirty="0" smtClean="0"/>
              <a:t>nào?</a:t>
            </a:r>
            <a:endParaRPr lang="vi-VN" sz="3600" dirty="0"/>
          </a:p>
        </p:txBody>
      </p:sp>
    </p:spTree>
    <p:extLst>
      <p:ext uri="{BB962C8B-B14F-4D97-AF65-F5344CB8AC3E}">
        <p14:creationId xmlns:p14="http://schemas.microsoft.com/office/powerpoint/2010/main" val="1547344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8" descr="图片包含 矢量图形, 事情&#10;&#10;已生成高可信度的说明">
            <a:extLst>
              <a:ext uri="{FF2B5EF4-FFF2-40B4-BE49-F238E27FC236}">
                <a16:creationId xmlns="" xmlns:a16="http://schemas.microsoft.com/office/drawing/2014/main" id="{BC18687A-0DDD-4585-8A15-6ECA6E64C688}"/>
              </a:ext>
            </a:extLst>
          </p:cNvPr>
          <p:cNvPicPr>
            <a:picLocks noChangeAspect="1"/>
          </p:cNvPicPr>
          <p:nvPr>
            <p:custDataLst>
              <p:tags r:id="rId1"/>
            </p:custDataLst>
          </p:nvPr>
        </p:nvPicPr>
        <p:blipFill>
          <a:blip r:embed="rId4">
            <a:extLst>
              <a:ext uri="{28A0092B-C50C-407E-A947-70E740481C1C}">
                <a14:useLocalDpi xmlns:a14="http://schemas.microsoft.com/office/drawing/2010/main"/>
              </a:ext>
            </a:extLst>
          </a:blip>
          <a:stretch>
            <a:fillRect/>
          </a:stretch>
        </p:blipFill>
        <p:spPr>
          <a:xfrm>
            <a:off x="0" y="5060514"/>
            <a:ext cx="1892124" cy="2034541"/>
          </a:xfrm>
          <a:prstGeom prst="rect">
            <a:avLst/>
          </a:prstGeom>
        </p:spPr>
      </p:pic>
      <p:sp>
        <p:nvSpPr>
          <p:cNvPr id="5" name="矩形 3"/>
          <p:cNvSpPr/>
          <p:nvPr/>
        </p:nvSpPr>
        <p:spPr>
          <a:xfrm>
            <a:off x="129436" y="92153"/>
            <a:ext cx="12062564" cy="4247317"/>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pPr lvl="0" algn="just"/>
            <a:r>
              <a:rPr lang="vi-VN" sz="5400" b="1" dirty="0"/>
              <a:t>Một số thức ăn, đồ uống nếu không bảo quản hoặc hết hạn sử dụng có thể gây ngộ độc khi chúng ta </a:t>
            </a:r>
            <a:r>
              <a:rPr lang="vi-VN" sz="5400" b="1" dirty="0" smtClean="0"/>
              <a:t>ăn</a:t>
            </a:r>
            <a:r>
              <a:rPr lang="vi-VN" sz="5400" b="1" dirty="0"/>
              <a:t>, uống vào cơ thể, </a:t>
            </a:r>
            <a:r>
              <a:rPr lang="vi-VN" sz="5400" b="1" dirty="0" smtClean="0"/>
              <a:t>gây </a:t>
            </a:r>
            <a:r>
              <a:rPr lang="vi-VN" sz="5400" b="1" dirty="0"/>
              <a:t>ra hiện tượng buồn nôn, hoa mắt, đau </a:t>
            </a:r>
            <a:r>
              <a:rPr lang="vi-VN" sz="5400" b="1" dirty="0" smtClean="0"/>
              <a:t>bụng, …</a:t>
            </a:r>
            <a:endParaRPr lang="en-US" sz="5400" b="1" dirty="0"/>
          </a:p>
        </p:txBody>
      </p:sp>
    </p:spTree>
    <p:extLst>
      <p:ext uri="{BB962C8B-B14F-4D97-AF65-F5344CB8AC3E}">
        <p14:creationId xmlns:p14="http://schemas.microsoft.com/office/powerpoint/2010/main" val="1447975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2117" y="3837357"/>
            <a:ext cx="4608512" cy="3457360"/>
          </a:xfrm>
          <a:prstGeom prst="rect">
            <a:avLst/>
          </a:prstGeom>
        </p:spPr>
      </p:pic>
      <p:grpSp>
        <p:nvGrpSpPr>
          <p:cNvPr id="8" name="组合 7"/>
          <p:cNvGrpSpPr/>
          <p:nvPr/>
        </p:nvGrpSpPr>
        <p:grpSpPr>
          <a:xfrm>
            <a:off x="1703540" y="-52445"/>
            <a:ext cx="8279704" cy="4184321"/>
            <a:chOff x="1277655" y="-39334"/>
            <a:chExt cx="6209778" cy="3138241"/>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sz="2400">
                <a:cs typeface="+mn-ea"/>
                <a:sym typeface="+mn-lt"/>
              </a:endParaRPr>
            </a:p>
          </p:txBody>
        </p:sp>
        <p:sp>
          <p:nvSpPr>
            <p:cNvPr id="4" name="矩形 3"/>
            <p:cNvSpPr/>
            <p:nvPr/>
          </p:nvSpPr>
          <p:spPr>
            <a:xfrm>
              <a:off x="1277655" y="1229164"/>
              <a:ext cx="6209778" cy="1869743"/>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a:spAutoFit/>
            </a:bodyPr>
            <a:lstStyle/>
            <a:p>
              <a:pPr lvl="0" algn="ctr">
                <a:lnSpc>
                  <a:spcPct val="130000"/>
                </a:lnSpc>
                <a:defRPr/>
              </a:pPr>
              <a:r>
                <a:rPr lang="en-US" altLang="zh-CN" sz="4800" kern="0" dirty="0">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Hoạt động 3</a:t>
              </a:r>
              <a:r>
                <a:rPr lang="en-US" altLang="zh-CN" sz="4800" kern="0" dirty="0" smtClean="0">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a:t>
              </a:r>
            </a:p>
            <a:p>
              <a:pPr algn="ctr">
                <a:lnSpc>
                  <a:spcPct val="130000"/>
                </a:lnSpc>
                <a:defRPr/>
              </a:pPr>
              <a:r>
                <a:rPr lang="en-US" sz="3600" b="1" dirty="0" smtClean="0"/>
                <a:t>S</a:t>
              </a:r>
              <a:r>
                <a:rPr lang="vi-VN" sz="3600" b="1" dirty="0" smtClean="0"/>
                <a:t>ư</a:t>
              </a:r>
              <a:r>
                <a:rPr lang="en-US" sz="3600" b="1" dirty="0"/>
                <a:t>u tầm thông tin về </a:t>
              </a:r>
              <a:r>
                <a:rPr lang="en-US" sz="3600" b="1" dirty="0" smtClean="0"/>
                <a:t>những </a:t>
              </a:r>
              <a:r>
                <a:rPr lang="en-US" sz="3600" b="1" dirty="0" err="1" smtClean="0"/>
                <a:t>tr</a:t>
              </a:r>
              <a:r>
                <a:rPr lang="vi-VN" sz="3600" b="1" dirty="0" err="1" smtClean="0"/>
                <a:t>ường</a:t>
              </a:r>
              <a:r>
                <a:rPr lang="en-US" sz="3600" b="1" dirty="0"/>
                <a:t> hợp bị ngộ độc</a:t>
              </a:r>
              <a:r>
                <a:rPr lang="en-US" sz="3600" b="1" i="1" dirty="0" smtClean="0"/>
                <a:t> </a:t>
              </a:r>
              <a:endParaRPr lang="en-US" sz="3600" dirty="0"/>
            </a:p>
          </p:txBody>
        </p:sp>
        <p:sp>
          <p:nvSpPr>
            <p:cNvPr id="5" name="椭圆 4"/>
            <p:cNvSpPr/>
            <p:nvPr/>
          </p:nvSpPr>
          <p:spPr>
            <a:xfrm>
              <a:off x="3419872" y="1112854"/>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400">
                <a:cs typeface="+mn-ea"/>
                <a:sym typeface="+mn-lt"/>
              </a:endParaRPr>
            </a:p>
          </p:txBody>
        </p:sp>
        <p:sp>
          <p:nvSpPr>
            <p:cNvPr id="6" name="椭圆 5"/>
            <p:cNvSpPr/>
            <p:nvPr/>
          </p:nvSpPr>
          <p:spPr>
            <a:xfrm>
              <a:off x="5783349" y="1106846"/>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400">
                <a:cs typeface="+mn-ea"/>
                <a:sym typeface="+mn-lt"/>
              </a:endParaRPr>
            </a:p>
          </p:txBody>
        </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712" y="3813043"/>
            <a:ext cx="4608512" cy="345736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71" y="3790583"/>
            <a:ext cx="4608512" cy="3457360"/>
          </a:xfrm>
          <a:prstGeom prst="rect">
            <a:avLst/>
          </a:prstGeom>
        </p:spPr>
      </p:pic>
    </p:spTree>
    <p:extLst>
      <p:ext uri="{BB962C8B-B14F-4D97-AF65-F5344CB8AC3E}">
        <p14:creationId xmlns:p14="http://schemas.microsoft.com/office/powerpoint/2010/main" val="236621592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imagesCA8JR80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55588"/>
            <a:ext cx="4495800" cy="2944812"/>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5" descr="C:\Users\NguyenKimBD\Desktop\2.11\bài tự nhiên xã hội\khoai-tay-13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425825"/>
            <a:ext cx="4495800" cy="3194050"/>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8" descr="imagesCASHZ7S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526" y="3425826"/>
            <a:ext cx="3851275" cy="3349625"/>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descr="https://dantricdn.com/2017/ruoi-1-15118722300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550" y="68264"/>
            <a:ext cx="3905250" cy="3132137"/>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096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anim calcmode="lin" valueType="num">
                                      <p:cBhvr>
                                        <p:cTn id="8" dur="500" fill="hold"/>
                                        <p:tgtEl>
                                          <p:spTgt spid="2050"/>
                                        </p:tgtEl>
                                        <p:attrNameLst>
                                          <p:attrName>ppt_x</p:attrName>
                                        </p:attrNameLst>
                                      </p:cBhvr>
                                      <p:tavLst>
                                        <p:tav tm="0">
                                          <p:val>
                                            <p:strVal val="#ppt_x"/>
                                          </p:val>
                                        </p:tav>
                                        <p:tav tm="100000">
                                          <p:val>
                                            <p:strVal val="#ppt_x"/>
                                          </p:val>
                                        </p:tav>
                                      </p:tavLst>
                                    </p:anim>
                                    <p:anim calcmode="lin" valueType="num">
                                      <p:cBhvr>
                                        <p:cTn id="9" dur="500" fill="hold"/>
                                        <p:tgtEl>
                                          <p:spTgt spid="205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nodeType="afterGroup">
                            <p:stCondLst>
                              <p:cond delay="1000"/>
                            </p:stCondLst>
                            <p:childTnLst>
                              <p:par>
                                <p:cTn id="15" presetID="16" presetClass="entr" presetSubtype="2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childTnLst>
                          </p:cTn>
                        </p:par>
                        <p:par>
                          <p:cTn id="18" fill="hold" nodeType="afterGroup">
                            <p:stCondLst>
                              <p:cond delay="1500"/>
                            </p:stCondLst>
                            <p:childTnLst>
                              <p:par>
                                <p:cTn id="19" presetID="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4038600" cy="2971800"/>
          </a:xfrm>
          <a:prstGeom prst="rect">
            <a:avLst/>
          </a:prstGeom>
          <a:noFill/>
          <a:ln w="57150" cmpd="thickThin">
            <a:solidFill>
              <a:srgbClr val="FF99FF"/>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0" descr="C:\Users\NguyenKimBD\Desktop\2.11\bài tự nhiên xã hội\thuoc-t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444876"/>
            <a:ext cx="4038600" cy="2574925"/>
          </a:xfrm>
          <a:prstGeom prst="rect">
            <a:avLst/>
          </a:prstGeom>
          <a:noFill/>
          <a:ln w="57150" cmpd="thickThin">
            <a:solidFill>
              <a:srgbClr val="FF99FF"/>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Kết quả hình ảnh cho Thuốc trừ sâ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44876"/>
            <a:ext cx="4267200" cy="2574925"/>
          </a:xfrm>
          <a:prstGeom prst="rect">
            <a:avLst/>
          </a:prstGeom>
          <a:noFill/>
          <a:ln w="57150" cmpd="thickThin">
            <a:solidFill>
              <a:srgbClr val="FF99FF"/>
            </a:solidFill>
            <a:miter lim="800000"/>
            <a:headEnd/>
            <a:tailEnd/>
          </a:ln>
          <a:extLst>
            <a:ext uri="{909E8E84-426E-40DD-AFC4-6F175D3DCCD1}">
              <a14:hiddenFill xmlns:a14="http://schemas.microsoft.com/office/drawing/2010/main">
                <a:solidFill>
                  <a:srgbClr val="FFFFFF"/>
                </a:solidFill>
              </a14:hiddenFill>
            </a:ext>
          </a:extLst>
        </p:spPr>
      </p:pic>
      <p:pic>
        <p:nvPicPr>
          <p:cNvPr id="1030" name="Picture 6"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28600"/>
            <a:ext cx="4114800" cy="2971800"/>
          </a:xfrm>
          <a:prstGeom prst="rect">
            <a:avLst/>
          </a:prstGeom>
          <a:noFill/>
          <a:ln w="57150" cmpd="thickThin">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01000" y="2667000"/>
            <a:ext cx="2057400" cy="36988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b="1" dirty="0" err="1">
                <a:latin typeface="Times New Roman" pitchFamily="18" charset="0"/>
                <a:cs typeface="Times New Roman" pitchFamily="18" charset="0"/>
              </a:rPr>
              <a:t>Xăng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dầu</a:t>
            </a:r>
            <a:endParaRPr lang="en-US" b="1" dirty="0">
              <a:latin typeface="Times New Roman" pitchFamily="18" charset="0"/>
              <a:cs typeface="Times New Roman" pitchFamily="18" charset="0"/>
            </a:endParaRPr>
          </a:p>
        </p:txBody>
      </p:sp>
      <p:sp>
        <p:nvSpPr>
          <p:cNvPr id="7" name="TextBox 6"/>
          <p:cNvSpPr txBox="1"/>
          <p:nvPr/>
        </p:nvSpPr>
        <p:spPr>
          <a:xfrm>
            <a:off x="4114800" y="5562600"/>
            <a:ext cx="1600200" cy="36988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b="1" dirty="0" err="1">
                <a:latin typeface="Times New Roman" pitchFamily="18" charset="0"/>
                <a:cs typeface="Times New Roman" pitchFamily="18" charset="0"/>
              </a:rPr>
              <a:t>Hóa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600777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0-#ppt_w/2"/>
                                          </p:val>
                                        </p:tav>
                                        <p:tav tm="100000">
                                          <p:val>
                                            <p:strVal val="#ppt_x"/>
                                          </p:val>
                                        </p:tav>
                                      </p:tavLst>
                                    </p:anim>
                                    <p:anim calcmode="lin" valueType="num">
                                      <p:cBhvr additive="base">
                                        <p:cTn id="16" dur="500" fill="hold"/>
                                        <p:tgtEl>
                                          <p:spTgt spid="1026"/>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0-#ppt_w/2"/>
                                          </p:val>
                                        </p:tav>
                                        <p:tav tm="100000">
                                          <p:val>
                                            <p:strVal val="#ppt_x"/>
                                          </p:val>
                                        </p:tav>
                                      </p:tavLst>
                                    </p:anim>
                                    <p:anim calcmode="lin" valueType="num">
                                      <p:cBhvr additive="base">
                                        <p:cTn id="20" dur="500" fill="hold"/>
                                        <p:tgtEl>
                                          <p:spTgt spid="1030"/>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8" descr="图片包含 矢量图形, 事情&#10;&#10;已生成高可信度的说明">
            <a:extLst>
              <a:ext uri="{FF2B5EF4-FFF2-40B4-BE49-F238E27FC236}">
                <a16:creationId xmlns="" xmlns:a16="http://schemas.microsoft.com/office/drawing/2014/main" id="{BC18687A-0DDD-4585-8A15-6ECA6E64C688}"/>
              </a:ext>
            </a:extLst>
          </p:cNvPr>
          <p:cNvPicPr>
            <a:picLocks noChangeAspect="1"/>
          </p:cNvPicPr>
          <p:nvPr>
            <p:custDataLst>
              <p:tags r:id="rId1"/>
            </p:custDataLst>
          </p:nvPr>
        </p:nvPicPr>
        <p:blipFill>
          <a:blip r:embed="rId4">
            <a:extLst>
              <a:ext uri="{28A0092B-C50C-407E-A947-70E740481C1C}">
                <a14:useLocalDpi xmlns:a14="http://schemas.microsoft.com/office/drawing/2010/main"/>
              </a:ext>
            </a:extLst>
          </a:blip>
          <a:stretch>
            <a:fillRect/>
          </a:stretch>
        </p:blipFill>
        <p:spPr>
          <a:xfrm>
            <a:off x="0" y="5060514"/>
            <a:ext cx="1892124" cy="2034541"/>
          </a:xfrm>
          <a:prstGeom prst="rect">
            <a:avLst/>
          </a:prstGeom>
        </p:spPr>
      </p:pic>
      <p:sp>
        <p:nvSpPr>
          <p:cNvPr id="5" name="矩形 3"/>
          <p:cNvSpPr/>
          <p:nvPr/>
        </p:nvSpPr>
        <p:spPr>
          <a:xfrm>
            <a:off x="129436" y="92153"/>
            <a:ext cx="12062564" cy="3785652"/>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pPr lvl="0" algn="just"/>
            <a:r>
              <a:rPr lang="vi-VN" sz="4800" b="1" dirty="0"/>
              <a:t>Một số thức ăn, đồ uống nếu không cất giữ, bảo quản cẩn thận, ăn không đúng cách hoặc không rõ nguồn gốc có thể gây ngộ độc và nguy hiểm đến sức khỏe của bản </a:t>
            </a:r>
            <a:r>
              <a:rPr lang="vi-VN" sz="4800" b="1" dirty="0" smtClean="0"/>
              <a:t>thân</a:t>
            </a:r>
            <a:r>
              <a:rPr lang="en-US" sz="4800" b="1" dirty="0" smtClean="0"/>
              <a:t>.</a:t>
            </a:r>
            <a:endParaRPr lang="en-US" sz="4800" b="1" dirty="0"/>
          </a:p>
        </p:txBody>
      </p:sp>
    </p:spTree>
    <p:extLst>
      <p:ext uri="{BB962C8B-B14F-4D97-AF65-F5344CB8AC3E}">
        <p14:creationId xmlns:p14="http://schemas.microsoft.com/office/powerpoint/2010/main" val="2868558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8036"/>
          <a:stretch>
            <a:fillRect/>
          </a:stretch>
        </p:blipFill>
        <p:spPr>
          <a:xfrm flipH="1">
            <a:off x="0" y="-795468"/>
            <a:ext cx="12192000" cy="765346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8181" y="740701"/>
            <a:ext cx="5017643" cy="3376892"/>
          </a:xfrm>
          <a:prstGeom prst="rect">
            <a:avLst/>
          </a:prstGeom>
        </p:spPr>
      </p:pic>
      <p:sp>
        <p:nvSpPr>
          <p:cNvPr id="4" name="TextBox 3"/>
          <p:cNvSpPr txBox="1"/>
          <p:nvPr/>
        </p:nvSpPr>
        <p:spPr>
          <a:xfrm>
            <a:off x="780807" y="2231047"/>
            <a:ext cx="6289414" cy="1200329"/>
          </a:xfrm>
          <a:prstGeom prst="rect">
            <a:avLst/>
          </a:prstGeom>
          <a:noFill/>
        </p:spPr>
        <p:txBody>
          <a:bodyPr wrap="none" rtlCol="0">
            <a:spAutoFit/>
            <a:scene3d>
              <a:camera prst="orthographicFront">
                <a:rot lat="0" lon="0" rev="0"/>
              </a:camera>
              <a:lightRig rig="soft" dir="tl">
                <a:rot lat="0" lon="0" rev="0"/>
              </a:lightRig>
            </a:scene3d>
            <a:sp3d contourW="25400" prstMaterial="matte">
              <a:bevelT w="25400" h="55880" prst="artDeco"/>
              <a:contourClr>
                <a:schemeClr val="accent2">
                  <a:tint val="20000"/>
                </a:schemeClr>
              </a:contourClr>
            </a:sp3d>
          </a:bodyPr>
          <a:lstStyle/>
          <a:p>
            <a:r>
              <a:rPr lang="en-US" altLang="zh-CN" sz="7200" spc="67" dirty="0" err="1" smtClean="0">
                <a:ln w="11430"/>
                <a:solidFill>
                  <a:schemeClr val="accent6"/>
                </a:solidFill>
                <a:effectLst>
                  <a:outerShdw blurRad="76200" dist="50800" dir="5400000" algn="tl" rotWithShape="0">
                    <a:srgbClr val="000000">
                      <a:alpha val="65000"/>
                    </a:srgbClr>
                  </a:outerShdw>
                </a:effectLst>
                <a:latin typeface=".黑体-日本语" panose="02000500000000000000" pitchFamily="2" charset="-122"/>
                <a:ea typeface=".黑体-日本语" panose="02000500000000000000" pitchFamily="2" charset="-122"/>
                <a:cs typeface=".黑体-日本语" panose="02000500000000000000" pitchFamily="2" charset="-122"/>
                <a:sym typeface="+mn-lt"/>
              </a:rPr>
              <a:t>Chào</a:t>
            </a:r>
            <a:r>
              <a:rPr lang="en-US" altLang="zh-CN" sz="7200" spc="67" dirty="0">
                <a:ln w="11430"/>
                <a:solidFill>
                  <a:schemeClr val="accent6"/>
                </a:solidFill>
                <a:effectLst>
                  <a:outerShdw blurRad="76200" dist="50800" dir="5400000" algn="tl" rotWithShape="0">
                    <a:srgbClr val="000000">
                      <a:alpha val="65000"/>
                    </a:srgbClr>
                  </a:outerShdw>
                </a:effectLst>
                <a:latin typeface=".黑体-日本语" panose="02000500000000000000" pitchFamily="2" charset="-122"/>
                <a:ea typeface=".黑体-日本语" panose="02000500000000000000" pitchFamily="2" charset="-122"/>
                <a:cs typeface=".黑体-日本语" panose="02000500000000000000" pitchFamily="2" charset="-122"/>
                <a:sym typeface="+mn-lt"/>
              </a:rPr>
              <a:t> </a:t>
            </a:r>
            <a:r>
              <a:rPr lang="en-US" altLang="zh-CN" sz="7200" spc="67" dirty="0" err="1" smtClean="0">
                <a:ln w="11430"/>
                <a:solidFill>
                  <a:schemeClr val="accent6"/>
                </a:solidFill>
                <a:effectLst>
                  <a:outerShdw blurRad="76200" dist="50800" dir="5400000" algn="tl" rotWithShape="0">
                    <a:srgbClr val="000000">
                      <a:alpha val="65000"/>
                    </a:srgbClr>
                  </a:outerShdw>
                </a:effectLst>
                <a:latin typeface=".黑体-日本语" panose="02000500000000000000" pitchFamily="2" charset="-122"/>
                <a:ea typeface=".黑体-日本语" panose="02000500000000000000" pitchFamily="2" charset="-122"/>
                <a:cs typeface=".黑体-日本语" panose="02000500000000000000" pitchFamily="2" charset="-122"/>
                <a:sym typeface="+mn-lt"/>
              </a:rPr>
              <a:t>các</a:t>
            </a:r>
            <a:r>
              <a:rPr lang="en-US" altLang="zh-CN" sz="7200" spc="67" dirty="0" smtClean="0">
                <a:ln w="11430"/>
                <a:solidFill>
                  <a:schemeClr val="accent6"/>
                </a:solidFill>
                <a:effectLst>
                  <a:outerShdw blurRad="76200" dist="50800" dir="5400000" algn="tl" rotWithShape="0">
                    <a:srgbClr val="000000">
                      <a:alpha val="65000"/>
                    </a:srgbClr>
                  </a:outerShdw>
                </a:effectLst>
                <a:latin typeface=".黑体-日本语" panose="02000500000000000000" pitchFamily="2" charset="-122"/>
                <a:ea typeface=".黑体-日本语" panose="02000500000000000000" pitchFamily="2" charset="-122"/>
                <a:cs typeface=".黑体-日本语" panose="02000500000000000000" pitchFamily="2" charset="-122"/>
                <a:sym typeface="+mn-lt"/>
              </a:rPr>
              <a:t> </a:t>
            </a:r>
            <a:r>
              <a:rPr lang="en-US" altLang="zh-CN" sz="7200" spc="67" smtClean="0">
                <a:ln w="11430"/>
                <a:solidFill>
                  <a:schemeClr val="accent6"/>
                </a:solidFill>
                <a:effectLst>
                  <a:outerShdw blurRad="76200" dist="50800" dir="5400000" algn="tl" rotWithShape="0">
                    <a:srgbClr val="000000">
                      <a:alpha val="65000"/>
                    </a:srgbClr>
                  </a:outerShdw>
                </a:effectLst>
                <a:latin typeface=".黑体-日本语" panose="02000500000000000000" pitchFamily="2" charset="-122"/>
                <a:ea typeface=".黑体-日本语" panose="02000500000000000000" pitchFamily="2" charset="-122"/>
                <a:cs typeface=".黑体-日本语" panose="02000500000000000000" pitchFamily="2" charset="-122"/>
                <a:sym typeface="+mn-lt"/>
              </a:rPr>
              <a:t>em</a:t>
            </a:r>
            <a:r>
              <a:rPr lang="zh-CN" altLang="en-US" sz="7200" spc="67" smtClean="0">
                <a:ln w="11430"/>
                <a:solidFill>
                  <a:schemeClr val="accent6"/>
                </a:solidFill>
                <a:effectLst>
                  <a:outerShdw blurRad="76200" dist="50800" dir="5400000" algn="tl" rotWithShape="0">
                    <a:srgbClr val="000000">
                      <a:alpha val="65000"/>
                    </a:srgbClr>
                  </a:outerShdw>
                </a:effectLst>
                <a:latin typeface=".黑体-日本语" panose="02000500000000000000" pitchFamily="2" charset="-122"/>
                <a:ea typeface=".黑体-日本语" panose="02000500000000000000" pitchFamily="2" charset="-122"/>
                <a:cs typeface=".黑体-日本语" panose="02000500000000000000" pitchFamily="2" charset="-122"/>
                <a:sym typeface="+mn-lt"/>
              </a:rPr>
              <a:t>！</a:t>
            </a:r>
            <a:endParaRPr lang="zh-CN" altLang="en-US" sz="7200" spc="67" dirty="0">
              <a:ln w="11430"/>
              <a:solidFill>
                <a:schemeClr val="accent6"/>
              </a:solidFill>
              <a:effectLst>
                <a:outerShdw blurRad="76200" dist="50800" dir="5400000" algn="tl" rotWithShape="0">
                  <a:srgbClr val="000000">
                    <a:alpha val="65000"/>
                  </a:srgbClr>
                </a:outerShdw>
              </a:effectLst>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Tree>
    <p:extLst>
      <p:ext uri="{BB962C8B-B14F-4D97-AF65-F5344CB8AC3E}">
        <p14:creationId xmlns:p14="http://schemas.microsoft.com/office/powerpoint/2010/main" val="279663333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250" fill="hold"/>
                                        <p:tgtEl>
                                          <p:spTgt spid="3"/>
                                        </p:tgtEl>
                                        <p:attrNameLst>
                                          <p:attrName>ppt_x</p:attrName>
                                        </p:attrNameLst>
                                      </p:cBhvr>
                                      <p:tavLst>
                                        <p:tav tm="0">
                                          <p:val>
                                            <p:strVal val="1+#ppt_w/2"/>
                                          </p:val>
                                        </p:tav>
                                        <p:tav tm="100000">
                                          <p:val>
                                            <p:strVal val="#ppt_x"/>
                                          </p:val>
                                        </p:tav>
                                      </p:tavLst>
                                    </p:anim>
                                    <p:anim calcmode="lin" valueType="num">
                                      <p:cBhvr additive="base">
                                        <p:cTn id="13" dur="1250" fill="hold"/>
                                        <p:tgtEl>
                                          <p:spTgt spid="3"/>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411731" y="-52445"/>
            <a:ext cx="5664629" cy="2437381"/>
            <a:chOff x="2558798" y="-39334"/>
            <a:chExt cx="4248472" cy="1828036"/>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sz="2400">
                <a:cs typeface="+mn-ea"/>
                <a:sym typeface="+mn-lt"/>
              </a:endParaRPr>
            </a:p>
          </p:txBody>
        </p:sp>
        <p:sp>
          <p:nvSpPr>
            <p:cNvPr id="4" name="矩形 3"/>
            <p:cNvSpPr/>
            <p:nvPr/>
          </p:nvSpPr>
          <p:spPr>
            <a:xfrm>
              <a:off x="2558798" y="1220854"/>
              <a:ext cx="4248472" cy="56784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lnSpc>
                  <a:spcPct val="90000"/>
                </a:lnSpc>
                <a:defRPr/>
              </a:pPr>
              <a:r>
                <a:rPr lang="en-US" altLang="en-US" sz="4800" b="1" dirty="0" err="1">
                  <a:solidFill>
                    <a:schemeClr val="bg1"/>
                  </a:solidFill>
                  <a:latin typeface="Times New Roman" pitchFamily="18" charset="0"/>
                  <a:cs typeface="Times New Roman" pitchFamily="18" charset="0"/>
                </a:rPr>
                <a:t>Khởi</a:t>
              </a:r>
              <a:r>
                <a:rPr lang="en-US" altLang="en-US" sz="4800" b="1" dirty="0">
                  <a:solidFill>
                    <a:schemeClr val="bg1"/>
                  </a:solidFill>
                  <a:latin typeface="Times New Roman" pitchFamily="18" charset="0"/>
                  <a:cs typeface="Times New Roman" pitchFamily="18" charset="0"/>
                </a:rPr>
                <a:t> </a:t>
              </a:r>
              <a:r>
                <a:rPr lang="en-US" altLang="en-US" sz="4800" b="1" dirty="0" err="1">
                  <a:solidFill>
                    <a:schemeClr val="bg1"/>
                  </a:solidFill>
                  <a:latin typeface="Times New Roman" pitchFamily="18" charset="0"/>
                  <a:cs typeface="Times New Roman" pitchFamily="18" charset="0"/>
                </a:rPr>
                <a:t>động</a:t>
              </a:r>
              <a:endParaRPr lang="en-US" altLang="en-US" sz="4800" b="1" dirty="0">
                <a:solidFill>
                  <a:schemeClr val="bg1"/>
                </a:solidFill>
                <a:latin typeface="Times New Roman" pitchFamily="18" charset="0"/>
                <a:cs typeface="Times New Roman" pitchFamily="18" charset="0"/>
              </a:endParaRPr>
            </a:p>
          </p:txBody>
        </p:sp>
        <p:sp>
          <p:nvSpPr>
            <p:cNvPr id="5" name="椭圆 4"/>
            <p:cNvSpPr/>
            <p:nvPr/>
          </p:nvSpPr>
          <p:spPr>
            <a:xfrm>
              <a:off x="3419872" y="1112854"/>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cs typeface="+mn-ea"/>
                <a:sym typeface="+mn-lt"/>
              </a:endParaRPr>
            </a:p>
          </p:txBody>
        </p:sp>
        <p:sp>
          <p:nvSpPr>
            <p:cNvPr id="6" name="椭圆 5"/>
            <p:cNvSpPr/>
            <p:nvPr/>
          </p:nvSpPr>
          <p:spPr>
            <a:xfrm>
              <a:off x="5783349" y="1106846"/>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cs typeface="+mn-ea"/>
                <a:sym typeface="+mn-lt"/>
              </a:endParaRPr>
            </a:p>
          </p:txBody>
        </p:sp>
      </p:grpSp>
      <p:pic>
        <p:nvPicPr>
          <p:cNvPr id="9"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741" y="3332989"/>
            <a:ext cx="8328519" cy="3708771"/>
          </a:xfrm>
          <a:prstGeom prst="rect">
            <a:avLst/>
          </a:prstGeom>
        </p:spPr>
      </p:pic>
    </p:spTree>
    <p:extLst>
      <p:ext uri="{BB962C8B-B14F-4D97-AF65-F5344CB8AC3E}">
        <p14:creationId xmlns:p14="http://schemas.microsoft.com/office/powerpoint/2010/main" val="38105269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5141" y="613777"/>
            <a:ext cx="11010378" cy="2862322"/>
          </a:xfrm>
          <a:prstGeom prst="rect">
            <a:avLst/>
          </a:prstGeom>
          <a:solidFill>
            <a:schemeClr val="accent6">
              <a:lumMod val="40000"/>
              <a:lumOff val="60000"/>
            </a:schemeClr>
          </a:solidFill>
        </p:spPr>
        <p:txBody>
          <a:bodyPr wrap="square" rtlCol="0">
            <a:spAutoFit/>
          </a:bodyPr>
          <a:lstStyle/>
          <a:p>
            <a:pPr lvl="0" algn="just"/>
            <a:r>
              <a:rPr lang="en-US" sz="6000" b="1" dirty="0">
                <a:solidFill>
                  <a:srgbClr val="002060"/>
                </a:solidFill>
              </a:rPr>
              <a:t>K</a:t>
            </a:r>
            <a:r>
              <a:rPr lang="vi-VN" sz="6000" b="1" dirty="0" smtClean="0">
                <a:solidFill>
                  <a:srgbClr val="002060"/>
                </a:solidFill>
              </a:rPr>
              <a:t>ể </a:t>
            </a:r>
            <a:r>
              <a:rPr lang="vi-VN" sz="6000" b="1" dirty="0">
                <a:solidFill>
                  <a:srgbClr val="002060"/>
                </a:solidFill>
              </a:rPr>
              <a:t>nhanh tên những thức ăn, đồ uống mà gia đình thường sử dụng.</a:t>
            </a:r>
            <a:endParaRPr lang="en-US" sz="6000" b="1" dirty="0">
              <a:solidFill>
                <a:srgbClr val="002060"/>
              </a:solidFill>
            </a:endParaRPr>
          </a:p>
        </p:txBody>
      </p:sp>
      <p:pic>
        <p:nvPicPr>
          <p:cNvPr id="6" name="Picture 4" descr="Anh Dong (220)"/>
          <p:cNvPicPr>
            <a:picLocks noChangeAspect="1" noChangeArrowheads="1" noCrop="1"/>
          </p:cNvPicPr>
          <p:nvPr/>
        </p:nvPicPr>
        <p:blipFill>
          <a:blip r:embed="rId2"/>
          <a:srcRect/>
          <a:stretch>
            <a:fillRect/>
          </a:stretch>
        </p:blipFill>
        <p:spPr bwMode="auto">
          <a:xfrm>
            <a:off x="300282" y="3573462"/>
            <a:ext cx="1478756" cy="3284538"/>
          </a:xfrm>
          <a:prstGeom prst="rect">
            <a:avLst/>
          </a:prstGeom>
          <a:noFill/>
          <a:ln w="9525">
            <a:noFill/>
            <a:miter lim="800000"/>
            <a:headEnd/>
            <a:tailEnd/>
          </a:ln>
        </p:spPr>
      </p:pic>
      <p:pic>
        <p:nvPicPr>
          <p:cNvPr id="7" name="Picture 4" descr="Anh Dong (220)"/>
          <p:cNvPicPr>
            <a:picLocks noChangeAspect="1" noChangeArrowheads="1" noCrop="1"/>
          </p:cNvPicPr>
          <p:nvPr/>
        </p:nvPicPr>
        <p:blipFill>
          <a:blip r:embed="rId2"/>
          <a:srcRect/>
          <a:stretch>
            <a:fillRect/>
          </a:stretch>
        </p:blipFill>
        <p:spPr bwMode="auto">
          <a:xfrm>
            <a:off x="10361622" y="3264509"/>
            <a:ext cx="1477565" cy="3284538"/>
          </a:xfrm>
          <a:prstGeom prst="rect">
            <a:avLst/>
          </a:prstGeom>
          <a:noFill/>
          <a:ln w="9525">
            <a:noFill/>
            <a:miter lim="800000"/>
            <a:headEnd/>
            <a:tailEnd/>
          </a:ln>
        </p:spPr>
      </p:pic>
    </p:spTree>
    <p:extLst>
      <p:ext uri="{BB962C8B-B14F-4D97-AF65-F5344CB8AC3E}">
        <p14:creationId xmlns:p14="http://schemas.microsoft.com/office/powerpoint/2010/main" val="2489283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741" y="3332989"/>
            <a:ext cx="8328519" cy="3708771"/>
          </a:xfrm>
          <a:prstGeom prst="rect">
            <a:avLst/>
          </a:prstGeom>
        </p:spPr>
      </p:pic>
      <p:grpSp>
        <p:nvGrpSpPr>
          <p:cNvPr id="8" name="组合 7"/>
          <p:cNvGrpSpPr/>
          <p:nvPr/>
        </p:nvGrpSpPr>
        <p:grpSpPr>
          <a:xfrm>
            <a:off x="3411731" y="-52445"/>
            <a:ext cx="5664629" cy="2880579"/>
            <a:chOff x="2558798" y="-39334"/>
            <a:chExt cx="4248472" cy="2160435"/>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sz="2400">
                <a:cs typeface="+mn-ea"/>
                <a:sym typeface="+mn-lt"/>
              </a:endParaRPr>
            </a:p>
          </p:txBody>
        </p:sp>
        <p:sp>
          <p:nvSpPr>
            <p:cNvPr id="4" name="矩形 3"/>
            <p:cNvSpPr/>
            <p:nvPr/>
          </p:nvSpPr>
          <p:spPr>
            <a:xfrm>
              <a:off x="2558798" y="1220854"/>
              <a:ext cx="4248472" cy="90024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lnSpc>
                  <a:spcPct val="90000"/>
                </a:lnSpc>
                <a:defRPr/>
              </a:pPr>
              <a:r>
                <a:rPr lang="en-US" sz="4000" b="1" dirty="0" err="1"/>
                <a:t>Hoạt</a:t>
              </a:r>
              <a:r>
                <a:rPr lang="en-US" sz="4000" b="1" dirty="0"/>
                <a:t> </a:t>
              </a:r>
              <a:r>
                <a:rPr lang="en-US" sz="4000" b="1" dirty="0" err="1"/>
                <a:t>động</a:t>
              </a:r>
              <a:r>
                <a:rPr lang="en-US" sz="4000" b="1" dirty="0"/>
                <a:t> </a:t>
              </a:r>
              <a:r>
                <a:rPr lang="en-US" sz="4000" b="1" dirty="0" err="1"/>
                <a:t>kiến</a:t>
              </a:r>
              <a:r>
                <a:rPr lang="en-US" sz="4000" b="1" dirty="0"/>
                <a:t> </a:t>
              </a:r>
              <a:r>
                <a:rPr lang="en-US" sz="4000" b="1" dirty="0" err="1"/>
                <a:t>tạo</a:t>
              </a:r>
              <a:r>
                <a:rPr lang="en-US" sz="4000" b="1" dirty="0"/>
                <a:t> </a:t>
              </a:r>
              <a:endParaRPr lang="en-US" sz="4000" b="1" dirty="0" smtClean="0"/>
            </a:p>
            <a:p>
              <a:pPr algn="ctr">
                <a:lnSpc>
                  <a:spcPct val="90000"/>
                </a:lnSpc>
                <a:defRPr/>
              </a:pPr>
              <a:r>
                <a:rPr lang="en-US" sz="4000" b="1" dirty="0" err="1" smtClean="0"/>
                <a:t>kiến</a:t>
              </a:r>
              <a:r>
                <a:rPr lang="en-US" sz="4000" b="1" dirty="0" smtClean="0"/>
                <a:t> </a:t>
              </a:r>
              <a:r>
                <a:rPr lang="en-US" sz="4000" b="1" dirty="0" err="1"/>
                <a:t>thức</a:t>
              </a:r>
              <a:r>
                <a:rPr lang="en-US" sz="4000" b="1" dirty="0"/>
                <a:t> </a:t>
              </a:r>
              <a:r>
                <a:rPr lang="en-US" sz="4000" b="1" dirty="0" err="1"/>
                <a:t>mới</a:t>
              </a:r>
              <a:endParaRPr lang="en-US" altLang="en-US" sz="4000" b="1" dirty="0">
                <a:solidFill>
                  <a:schemeClr val="bg1"/>
                </a:solidFill>
                <a:latin typeface="Times New Roman" pitchFamily="18" charset="0"/>
                <a:cs typeface="Times New Roman" pitchFamily="18" charset="0"/>
              </a:endParaRPr>
            </a:p>
          </p:txBody>
        </p:sp>
        <p:sp>
          <p:nvSpPr>
            <p:cNvPr id="5" name="椭圆 4"/>
            <p:cNvSpPr/>
            <p:nvPr/>
          </p:nvSpPr>
          <p:spPr>
            <a:xfrm>
              <a:off x="3419872" y="1112854"/>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cs typeface="+mn-ea"/>
                <a:sym typeface="+mn-lt"/>
              </a:endParaRPr>
            </a:p>
          </p:txBody>
        </p:sp>
        <p:sp>
          <p:nvSpPr>
            <p:cNvPr id="6" name="椭圆 5"/>
            <p:cNvSpPr/>
            <p:nvPr/>
          </p:nvSpPr>
          <p:spPr>
            <a:xfrm>
              <a:off x="5783349" y="1106846"/>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cs typeface="+mn-ea"/>
                <a:sym typeface="+mn-lt"/>
              </a:endParaRPr>
            </a:p>
          </p:txBody>
        </p:sp>
      </p:grpSp>
    </p:spTree>
    <p:extLst>
      <p:ext uri="{BB962C8B-B14F-4D97-AF65-F5344CB8AC3E}">
        <p14:creationId xmlns:p14="http://schemas.microsoft.com/office/powerpoint/2010/main" val="52322476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68869"/>
            <a:ext cx="12191999" cy="1754326"/>
          </a:xfrm>
          <a:prstGeom prst="rect">
            <a:avLst/>
          </a:prstGeom>
          <a:noFill/>
        </p:spPr>
        <p:txBody>
          <a:bodyPr wrap="square" rtlCol="0">
            <a:spAutoFit/>
          </a:bodyPr>
          <a:lstStyle/>
          <a:p>
            <a:pPr marL="571500" indent="-571500">
              <a:buFont typeface="Arial" panose="020B0604020202020204" pitchFamily="34" charset="0"/>
              <a:buChar char="•"/>
            </a:pPr>
            <a:r>
              <a:rPr lang="en-US" sz="3600" dirty="0" err="1" smtClean="0">
                <a:latin typeface="Times New Roman" panose="02020603050405020304" pitchFamily="18" charset="0"/>
                <a:cs typeface="Times New Roman" panose="02020603050405020304" pitchFamily="18" charset="0"/>
              </a:rPr>
              <a:t>Nêu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số</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nguyên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gây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ngộ</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độc</a:t>
            </a:r>
            <a:r>
              <a:rPr lang="en-US" sz="3600" dirty="0" smtClean="0">
                <a:latin typeface="Times New Roman" panose="02020603050405020304" pitchFamily="18" charset="0"/>
                <a:cs typeface="Times New Roman" panose="02020603050405020304" pitchFamily="18" charset="0"/>
              </a:rPr>
              <a:t> ở </a:t>
            </a:r>
            <a:r>
              <a:rPr lang="en-US" sz="3600" dirty="0" err="1" smtClean="0">
                <a:latin typeface="Times New Roman" panose="02020603050405020304" pitchFamily="18" charset="0"/>
                <a:cs typeface="Times New Roman" panose="02020603050405020304" pitchFamily="18" charset="0"/>
              </a:rPr>
              <a:t>nhà</a:t>
            </a:r>
            <a:r>
              <a:rPr lang="en-US" sz="3600" dirty="0" smtClean="0">
                <a:latin typeface="Times New Roman" panose="02020603050405020304" pitchFamily="18" charset="0"/>
                <a:cs typeface="Times New Roman" panose="02020603050405020304" pitchFamily="18" charset="0"/>
              </a:rPr>
              <a:t>.</a:t>
            </a:r>
          </a:p>
          <a:p>
            <a:pPr marL="571500" indent="-571500">
              <a:buFont typeface="Arial" panose="020B0604020202020204" pitchFamily="34" charset="0"/>
              <a:buChar char="•"/>
            </a:pPr>
            <a:r>
              <a:rPr lang="en-US" sz="3600" dirty="0" err="1" smtClean="0">
                <a:latin typeface="Times New Roman" panose="02020603050405020304" pitchFamily="18" charset="0"/>
                <a:cs typeface="Times New Roman" panose="02020603050405020304" pitchFamily="18" charset="0"/>
              </a:rPr>
              <a:t>Nêu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việc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phòng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tránh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ngộ</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xử</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lý</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huống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bản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hoặc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bị</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ngộ</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độc</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08137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3" y="3489199"/>
            <a:ext cx="1953349" cy="33688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552" y="4513139"/>
            <a:ext cx="2963349" cy="2623837"/>
          </a:xfrm>
          <a:prstGeom prst="rect">
            <a:avLst/>
          </a:prstGeom>
        </p:spPr>
      </p:pic>
      <p:grpSp>
        <p:nvGrpSpPr>
          <p:cNvPr id="8" name="组合 7"/>
          <p:cNvGrpSpPr/>
          <p:nvPr/>
        </p:nvGrpSpPr>
        <p:grpSpPr>
          <a:xfrm>
            <a:off x="2063554" y="-146068"/>
            <a:ext cx="9222398" cy="4372066"/>
            <a:chOff x="2151246" y="-109551"/>
            <a:chExt cx="6916798" cy="3279049"/>
          </a:xfrm>
        </p:grpSpPr>
        <p:sp>
          <p:nvSpPr>
            <p:cNvPr id="7" name="任意多边形 6"/>
            <p:cNvSpPr/>
            <p:nvPr/>
          </p:nvSpPr>
          <p:spPr>
            <a:xfrm>
              <a:off x="4249090" y="-109551"/>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sz="2400">
                <a:cs typeface="+mn-ea"/>
                <a:sym typeface="+mn-lt"/>
              </a:endParaRPr>
            </a:p>
          </p:txBody>
        </p:sp>
        <p:sp>
          <p:nvSpPr>
            <p:cNvPr id="4" name="矩形 3"/>
            <p:cNvSpPr/>
            <p:nvPr/>
          </p:nvSpPr>
          <p:spPr>
            <a:xfrm>
              <a:off x="2151246" y="939657"/>
              <a:ext cx="6916798" cy="2229841"/>
            </a:xfrm>
            <a:prstGeom prst="rect">
              <a:avLst/>
            </a:prstGeom>
            <a:solidFill>
              <a:schemeClr val="tx1">
                <a:lumMod val="65000"/>
                <a:lumOff val="35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pPr lvl="0" algn="ctr">
                <a:lnSpc>
                  <a:spcPct val="130000"/>
                </a:lnSpc>
                <a:defRPr/>
              </a:pPr>
              <a:r>
                <a:rPr lang="en-US" altLang="zh-CN" sz="4800" kern="0" dirty="0" err="1">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Hoạt</a:t>
              </a:r>
              <a:r>
                <a:rPr lang="en-US" altLang="zh-CN" sz="4800" kern="0" dirty="0">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 </a:t>
              </a:r>
              <a:r>
                <a:rPr lang="en-US" altLang="zh-CN" sz="4800" kern="0" dirty="0" err="1">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động</a:t>
              </a:r>
              <a:r>
                <a:rPr lang="en-US" altLang="zh-CN" sz="4800" kern="0" dirty="0">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 </a:t>
              </a:r>
              <a:r>
                <a:rPr lang="en-US" altLang="zh-CN" sz="4800" kern="0" dirty="0" smtClean="0">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1:</a:t>
              </a:r>
            </a:p>
            <a:p>
              <a:pPr algn="ctr">
                <a:lnSpc>
                  <a:spcPct val="130000"/>
                </a:lnSpc>
                <a:defRPr/>
              </a:pPr>
              <a:r>
                <a:rPr lang="en-US" sz="4800" b="1" dirty="0"/>
                <a:t>T</a:t>
              </a:r>
              <a:r>
                <a:rPr lang="vi-VN" sz="4800" b="1" dirty="0" smtClean="0"/>
                <a:t>hông </a:t>
              </a:r>
              <a:r>
                <a:rPr lang="vi-VN" sz="4800" b="1" dirty="0"/>
                <a:t>tin về một số lí do gây ngộ độc qua đường ăn uống.</a:t>
              </a:r>
              <a:endParaRPr lang="en-US" sz="4800" b="1" dirty="0"/>
            </a:p>
          </p:txBody>
        </p:sp>
        <p:sp>
          <p:nvSpPr>
            <p:cNvPr id="5" name="椭圆 4"/>
            <p:cNvSpPr/>
            <p:nvPr/>
          </p:nvSpPr>
          <p:spPr>
            <a:xfrm>
              <a:off x="4170931" y="94590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sz="2400">
                <a:cs typeface="+mn-ea"/>
                <a:sym typeface="+mn-lt"/>
              </a:endParaRPr>
            </a:p>
          </p:txBody>
        </p:sp>
        <p:sp>
          <p:nvSpPr>
            <p:cNvPr id="6" name="椭圆 5"/>
            <p:cNvSpPr/>
            <p:nvPr/>
          </p:nvSpPr>
          <p:spPr>
            <a:xfrm>
              <a:off x="6479341" y="94590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sz="2400">
                <a:cs typeface="+mn-ea"/>
                <a:sym typeface="+mn-lt"/>
              </a:endParaRPr>
            </a:p>
          </p:txBody>
        </p:sp>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336" y="4544673"/>
            <a:ext cx="2938049" cy="2560772"/>
          </a:xfrm>
          <a:prstGeom prst="rect">
            <a:avLst/>
          </a:prstGeom>
        </p:spPr>
      </p:pic>
    </p:spTree>
    <p:extLst>
      <p:ext uri="{BB962C8B-B14F-4D97-AF65-F5344CB8AC3E}">
        <p14:creationId xmlns:p14="http://schemas.microsoft.com/office/powerpoint/2010/main" val="308345316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2523237564783_09c52a8b151502767de7f33e0bbf7e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987"/>
            <a:ext cx="12192000" cy="670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060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8" descr="图片包含 矢量图形, 事情&#10;&#10;已生成高可信度的说明">
            <a:extLst>
              <a:ext uri="{FF2B5EF4-FFF2-40B4-BE49-F238E27FC236}">
                <a16:creationId xmlns="" xmlns:a16="http://schemas.microsoft.com/office/drawing/2014/main" id="{BC18687A-0DDD-4585-8A15-6ECA6E64C688}"/>
              </a:ext>
            </a:extLst>
          </p:cNvPr>
          <p:cNvPicPr>
            <a:picLocks noChangeAspect="1"/>
          </p:cNvPicPr>
          <p:nvPr>
            <p:custDataLst>
              <p:tags r:id="rId1"/>
            </p:custDataLst>
          </p:nvPr>
        </p:nvPicPr>
        <p:blipFill>
          <a:blip r:embed="rId4">
            <a:extLst>
              <a:ext uri="{28A0092B-C50C-407E-A947-70E740481C1C}">
                <a14:useLocalDpi xmlns:a14="http://schemas.microsoft.com/office/drawing/2010/main"/>
              </a:ext>
            </a:extLst>
          </a:blip>
          <a:stretch>
            <a:fillRect/>
          </a:stretch>
        </p:blipFill>
        <p:spPr>
          <a:xfrm>
            <a:off x="0" y="5060514"/>
            <a:ext cx="1892124" cy="2034541"/>
          </a:xfrm>
          <a:prstGeom prst="rect">
            <a:avLst/>
          </a:prstGeom>
        </p:spPr>
      </p:pic>
      <p:sp>
        <p:nvSpPr>
          <p:cNvPr id="5" name="矩形 3"/>
          <p:cNvSpPr/>
          <p:nvPr/>
        </p:nvSpPr>
        <p:spPr>
          <a:xfrm>
            <a:off x="129436" y="92153"/>
            <a:ext cx="12062564" cy="5078313"/>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pPr lvl="0" algn="just"/>
            <a:r>
              <a:rPr lang="vi-VN" sz="5400" b="1" dirty="0"/>
              <a:t>Một số tình huống có thể dẫn đến ngộ độc: nhầm thuốc với kẹo, nước uống; ăn phải hoa, quả,... của cây có độc; nhiễm chất độc từ các đồ dùng như thuỷ ngân trong nhiệt kế; ăn uống không hợp vệ sinh;...</a:t>
            </a:r>
            <a:endParaRPr lang="en-US" sz="5400" b="1" dirty="0"/>
          </a:p>
        </p:txBody>
      </p:sp>
    </p:spTree>
    <p:extLst>
      <p:ext uri="{BB962C8B-B14F-4D97-AF65-F5344CB8AC3E}">
        <p14:creationId xmlns:p14="http://schemas.microsoft.com/office/powerpoint/2010/main" val="2451225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2117" y="3837357"/>
            <a:ext cx="4608512" cy="3457360"/>
          </a:xfrm>
          <a:prstGeom prst="rect">
            <a:avLst/>
          </a:prstGeom>
        </p:spPr>
      </p:pic>
      <p:grpSp>
        <p:nvGrpSpPr>
          <p:cNvPr id="8" name="组合 7"/>
          <p:cNvGrpSpPr/>
          <p:nvPr/>
        </p:nvGrpSpPr>
        <p:grpSpPr>
          <a:xfrm>
            <a:off x="1703540" y="-52445"/>
            <a:ext cx="8279704" cy="3464124"/>
            <a:chOff x="1277655" y="-39334"/>
            <a:chExt cx="6209778" cy="2598093"/>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sz="2400">
                <a:cs typeface="+mn-ea"/>
                <a:sym typeface="+mn-lt"/>
              </a:endParaRPr>
            </a:p>
          </p:txBody>
        </p:sp>
        <p:sp>
          <p:nvSpPr>
            <p:cNvPr id="4" name="矩形 3"/>
            <p:cNvSpPr/>
            <p:nvPr/>
          </p:nvSpPr>
          <p:spPr>
            <a:xfrm>
              <a:off x="1277655" y="1229164"/>
              <a:ext cx="6209778" cy="1329595"/>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a:spAutoFit/>
            </a:bodyPr>
            <a:lstStyle/>
            <a:p>
              <a:pPr lvl="0" algn="ctr">
                <a:lnSpc>
                  <a:spcPct val="130000"/>
                </a:lnSpc>
                <a:defRPr/>
              </a:pPr>
              <a:r>
                <a:rPr lang="en-US" altLang="zh-CN" sz="4800" kern="0" dirty="0" err="1">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Hoạt</a:t>
              </a:r>
              <a:r>
                <a:rPr lang="en-US" altLang="zh-CN" sz="4800" kern="0" dirty="0">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 </a:t>
              </a:r>
              <a:r>
                <a:rPr lang="en-US" altLang="zh-CN" sz="4800" kern="0" dirty="0" err="1">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động</a:t>
              </a:r>
              <a:r>
                <a:rPr lang="en-US" altLang="zh-CN" sz="4800" kern="0" dirty="0">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 </a:t>
              </a:r>
              <a:r>
                <a:rPr lang="en-US" altLang="zh-CN" sz="4800" kern="0" dirty="0" smtClean="0">
                  <a:solidFill>
                    <a:schemeClr val="bg1"/>
                  </a:solidFill>
                  <a:latin typeface="Times New Roman" panose="02020603050405020304" pitchFamily="18" charset="0"/>
                  <a:ea typeface=".黑体-日本语" panose="02000500000000000000" pitchFamily="2" charset="-122"/>
                  <a:cs typeface="Times New Roman" panose="02020603050405020304" pitchFamily="18" charset="0"/>
                  <a:sym typeface="+mn-lt"/>
                </a:rPr>
                <a:t>2:</a:t>
              </a:r>
            </a:p>
            <a:p>
              <a:pPr algn="ctr">
                <a:lnSpc>
                  <a:spcPct val="130000"/>
                </a:lnSpc>
                <a:defRPr/>
              </a:pPr>
              <a:r>
                <a:rPr lang="en-US" sz="3600" b="1" dirty="0"/>
                <a:t>Kể chuyện theo </a:t>
              </a:r>
              <a:r>
                <a:rPr lang="en-US" sz="3600" b="1" dirty="0" smtClean="0"/>
                <a:t>hình</a:t>
              </a:r>
              <a:r>
                <a:rPr lang="en-US" sz="3600" b="1" i="1" dirty="0" smtClean="0"/>
                <a:t> </a:t>
              </a:r>
              <a:endParaRPr lang="en-US" sz="3600" dirty="0"/>
            </a:p>
          </p:txBody>
        </p:sp>
        <p:sp>
          <p:nvSpPr>
            <p:cNvPr id="5" name="椭圆 4"/>
            <p:cNvSpPr/>
            <p:nvPr/>
          </p:nvSpPr>
          <p:spPr>
            <a:xfrm>
              <a:off x="3419872" y="1112854"/>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400">
                <a:cs typeface="+mn-ea"/>
                <a:sym typeface="+mn-lt"/>
              </a:endParaRPr>
            </a:p>
          </p:txBody>
        </p:sp>
        <p:sp>
          <p:nvSpPr>
            <p:cNvPr id="6" name="椭圆 5"/>
            <p:cNvSpPr/>
            <p:nvPr/>
          </p:nvSpPr>
          <p:spPr>
            <a:xfrm>
              <a:off x="5783349" y="1106846"/>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400">
                <a:cs typeface="+mn-ea"/>
                <a:sym typeface="+mn-lt"/>
              </a:endParaRPr>
            </a:p>
          </p:txBody>
        </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712" y="3813043"/>
            <a:ext cx="4608512" cy="345736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71" y="3790583"/>
            <a:ext cx="4608512" cy="3457360"/>
          </a:xfrm>
          <a:prstGeom prst="rect">
            <a:avLst/>
          </a:prstGeom>
        </p:spPr>
      </p:pic>
    </p:spTree>
    <p:extLst>
      <p:ext uri="{BB962C8B-B14F-4D97-AF65-F5344CB8AC3E}">
        <p14:creationId xmlns:p14="http://schemas.microsoft.com/office/powerpoint/2010/main" val="55071605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333</Words>
  <Application>Microsoft Office PowerPoint</Application>
  <PresentationFormat>Custom</PresentationFormat>
  <Paragraphs>34</Paragraphs>
  <Slides>16</Slides>
  <Notes>11</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2_Office Theme</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26</cp:revision>
  <dcterms:created xsi:type="dcterms:W3CDTF">2021-08-12T12:59:10Z</dcterms:created>
  <dcterms:modified xsi:type="dcterms:W3CDTF">2024-11-07T08:36:34Z</dcterms:modified>
</cp:coreProperties>
</file>