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84" r:id="rId6"/>
    <p:sldId id="285" r:id="rId7"/>
    <p:sldId id="286" r:id="rId8"/>
    <p:sldId id="277" r:id="rId9"/>
    <p:sldId id="287" r:id="rId10"/>
    <p:sldId id="264" r:id="rId11"/>
    <p:sldId id="288" r:id="rId12"/>
    <p:sldId id="282" r:id="rId13"/>
    <p:sldId id="289" r:id="rId14"/>
    <p:sldId id="291" r:id="rId15"/>
    <p:sldId id="290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E8AE-8944-4BC2-A717-AA6A59E1EC08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6A13-2B62-4614-B644-C0C2CDCCB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E8AE-8944-4BC2-A717-AA6A59E1EC08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6A13-2B62-4614-B644-C0C2CDCCB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E8AE-8944-4BC2-A717-AA6A59E1EC08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6A13-2B62-4614-B644-C0C2CDCCB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E8AE-8944-4BC2-A717-AA6A59E1EC08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6A13-2B62-4614-B644-C0C2CDCCB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E8AE-8944-4BC2-A717-AA6A59E1EC08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6A13-2B62-4614-B644-C0C2CDCCB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E8AE-8944-4BC2-A717-AA6A59E1EC08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6A13-2B62-4614-B644-C0C2CDCCB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E8AE-8944-4BC2-A717-AA6A59E1EC08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6A13-2B62-4614-B644-C0C2CDCCB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E8AE-8944-4BC2-A717-AA6A59E1EC08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6A13-2B62-4614-B644-C0C2CDCCB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E8AE-8944-4BC2-A717-AA6A59E1EC08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6A13-2B62-4614-B644-C0C2CDCCB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E8AE-8944-4BC2-A717-AA6A59E1EC08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6A13-2B62-4614-B644-C0C2CDCCB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E8AE-8944-4BC2-A717-AA6A59E1EC08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6A13-2B62-4614-B644-C0C2CDCCB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7E8AE-8944-4BC2-A717-AA6A59E1EC08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66A13-2B62-4614-B644-C0C2CDCCB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powerpoint-cute-600x3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1600200"/>
            <a:ext cx="82296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i="1" dirty="0" err="1" smtClean="0"/>
              <a:t>Tự</a:t>
            </a:r>
            <a:r>
              <a:rPr lang="en-US" sz="4800" i="1" dirty="0" smtClean="0"/>
              <a:t> </a:t>
            </a:r>
            <a:r>
              <a:rPr lang="en-US" sz="4800" i="1" dirty="0" err="1" smtClean="0"/>
              <a:t>nhiên</a:t>
            </a:r>
            <a:r>
              <a:rPr lang="en-US" sz="4800" i="1" dirty="0" smtClean="0"/>
              <a:t> </a:t>
            </a:r>
            <a:r>
              <a:rPr lang="en-US" sz="4800" i="1" dirty="0" err="1" smtClean="0"/>
              <a:t>xã</a:t>
            </a:r>
            <a:r>
              <a:rPr lang="en-US" sz="4800" i="1" dirty="0" smtClean="0"/>
              <a:t> </a:t>
            </a:r>
            <a:r>
              <a:rPr lang="en-US" sz="4800" i="1" dirty="0" err="1" smtClean="0"/>
              <a:t>hội</a:t>
            </a:r>
            <a:r>
              <a:rPr lang="en-US" sz="4800" i="1" dirty="0" smtClean="0"/>
              <a:t> ( </a:t>
            </a:r>
            <a:r>
              <a:rPr lang="en-US" sz="4800" i="1" dirty="0" err="1" smtClean="0"/>
              <a:t>Tiết</a:t>
            </a:r>
            <a:r>
              <a:rPr lang="en-US" sz="4800" i="1" dirty="0" smtClean="0"/>
              <a:t> </a:t>
            </a:r>
            <a:r>
              <a:rPr lang="en-US" sz="4800" i="1" dirty="0" smtClean="0"/>
              <a:t>2 </a:t>
            </a:r>
            <a:r>
              <a:rPr lang="en-US" sz="4800" i="1" dirty="0" smtClean="0"/>
              <a:t>)</a:t>
            </a:r>
          </a:p>
          <a:p>
            <a:r>
              <a:rPr lang="en-US" sz="6000" b="1" dirty="0" err="1" smtClean="0">
                <a:solidFill>
                  <a:srgbClr val="FF0000"/>
                </a:solidFill>
              </a:rPr>
              <a:t>Bài</a:t>
            </a:r>
            <a:r>
              <a:rPr lang="en-US" sz="6000" b="1" dirty="0" smtClean="0">
                <a:solidFill>
                  <a:srgbClr val="FF0000"/>
                </a:solidFill>
              </a:rPr>
              <a:t> 4:</a:t>
            </a:r>
            <a:r>
              <a:rPr lang="en-US" sz="6000" b="1" dirty="0" smtClean="0"/>
              <a:t>Giữ </a:t>
            </a:r>
            <a:r>
              <a:rPr lang="en-US" sz="6000" b="1" dirty="0" err="1" smtClean="0"/>
              <a:t>vệ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sinh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nhà</a:t>
            </a:r>
            <a:r>
              <a:rPr lang="en-US" sz="6000" b="1" dirty="0" smtClean="0"/>
              <a:t> ở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133385211_pink-florals-ppt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200400" y="0"/>
            <a:ext cx="5943600" cy="68634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vi-VN" sz="4400" b="1" i="1" dirty="0" smtClean="0">
                <a:solidFill>
                  <a:srgbClr val="0070C0"/>
                </a:solidFill>
              </a:rPr>
              <a:t>Cùng nhau lau chùi, quét dọn nhà ở để nhà ở luôn sạch sẽ, gọn gàng; không vẽ bậy, bôi bẩn lên tường, lên đồ dùng trong nhà và nhắc nhở mọi người trong gia đình cùng nhau thực hiện</a:t>
            </a:r>
            <a:r>
              <a:rPr lang="vi-VN" sz="4400" b="1" i="1" dirty="0" smtClean="0">
                <a:solidFill>
                  <a:srgbClr val="0070C0"/>
                </a:solidFill>
              </a:rPr>
              <a:t>.</a:t>
            </a:r>
            <a:endParaRPr lang="en-US" sz="4400" b="1" dirty="0" smtClean="0">
              <a:solidFill>
                <a:srgbClr val="0070C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0" y="2057400"/>
            <a:ext cx="3200400" cy="1828800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Kết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luận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133385211_pink-florals-ppt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09800"/>
            <a:ext cx="9144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00B050"/>
                </a:solidFill>
              </a:rPr>
              <a:t>Hoạt động </a:t>
            </a:r>
            <a:r>
              <a:rPr lang="en-US" sz="6600" b="1" dirty="0" smtClean="0">
                <a:solidFill>
                  <a:srgbClr val="00B050"/>
                </a:solidFill>
              </a:rPr>
              <a:t>2</a:t>
            </a:r>
            <a:r>
              <a:rPr lang="vi-VN" sz="6600" b="1" dirty="0" smtClean="0">
                <a:solidFill>
                  <a:srgbClr val="00B050"/>
                </a:solidFill>
              </a:rPr>
              <a:t>:</a:t>
            </a:r>
            <a:endParaRPr lang="en-US" sz="6600" b="1" dirty="0" smtClean="0">
              <a:solidFill>
                <a:srgbClr val="00B050"/>
              </a:solidFill>
            </a:endParaRPr>
          </a:p>
          <a:p>
            <a:r>
              <a:rPr lang="vi-VN" sz="6600" b="1" dirty="0" smtClean="0">
                <a:solidFill>
                  <a:srgbClr val="00B050"/>
                </a:solidFill>
              </a:rPr>
              <a:t> </a:t>
            </a:r>
            <a:r>
              <a:rPr lang="en-US" sz="8000" b="1" i="1" dirty="0" err="1" smtClean="0">
                <a:solidFill>
                  <a:srgbClr val="C00000"/>
                </a:solidFill>
              </a:rPr>
              <a:t>Trò</a:t>
            </a:r>
            <a:r>
              <a:rPr lang="en-US" sz="8000" b="1" i="1" dirty="0" smtClean="0">
                <a:solidFill>
                  <a:srgbClr val="C00000"/>
                </a:solidFill>
              </a:rPr>
              <a:t> </a:t>
            </a:r>
            <a:r>
              <a:rPr lang="en-US" sz="8000" b="1" i="1" dirty="0" err="1" smtClean="0">
                <a:solidFill>
                  <a:srgbClr val="C00000"/>
                </a:solidFill>
              </a:rPr>
              <a:t>chơi</a:t>
            </a:r>
            <a:r>
              <a:rPr lang="en-US" sz="8000" b="1" i="1" dirty="0" smtClean="0">
                <a:solidFill>
                  <a:srgbClr val="C00000"/>
                </a:solidFill>
              </a:rPr>
              <a:t> “</a:t>
            </a:r>
            <a:r>
              <a:rPr lang="en-US" sz="8000" b="1" i="1" dirty="0" err="1" smtClean="0">
                <a:solidFill>
                  <a:srgbClr val="C00000"/>
                </a:solidFill>
              </a:rPr>
              <a:t>Dọn</a:t>
            </a:r>
            <a:r>
              <a:rPr lang="en-US" sz="8000" b="1" i="1" dirty="0" smtClean="0">
                <a:solidFill>
                  <a:srgbClr val="C00000"/>
                </a:solidFill>
              </a:rPr>
              <a:t> </a:t>
            </a:r>
            <a:r>
              <a:rPr lang="en-US" sz="8000" b="1" i="1" dirty="0" err="1" smtClean="0">
                <a:solidFill>
                  <a:srgbClr val="C00000"/>
                </a:solidFill>
              </a:rPr>
              <a:t>nhà</a:t>
            </a:r>
            <a:r>
              <a:rPr lang="en-US" sz="8000" b="1" i="1" dirty="0" smtClean="0">
                <a:solidFill>
                  <a:srgbClr val="C00000"/>
                </a:solidFill>
              </a:rPr>
              <a:t>”</a:t>
            </a:r>
            <a:endParaRPr lang="en-US" sz="8000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4800"/>
            <a:ext cx="49530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 smtClean="0">
                <a:sym typeface="Wingdings"/>
              </a:rPr>
              <a:t> </a:t>
            </a:r>
            <a:r>
              <a:rPr lang="en-US" sz="9600" dirty="0" smtClean="0">
                <a:solidFill>
                  <a:srgbClr val="C00000"/>
                </a:solidFill>
                <a:sym typeface="Wingdings"/>
              </a:rPr>
              <a:t>S/22</a:t>
            </a:r>
            <a:endParaRPr lang="en-US" sz="9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power-point đep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73075" algn="l"/>
              </a:tabLs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en-US" sz="4400" b="1" i="0" u="none" strike="noStrike" cap="none" normalizeH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487680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chemeClr val="accent3"/>
                </a:solidFill>
              </a:rPr>
              <a:t>Thảo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</a:rPr>
              <a:t>luận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</a:rPr>
              <a:t>nhóm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295400" y="990600"/>
            <a:ext cx="7620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828800"/>
            <a:ext cx="3505200" cy="48320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vi-VN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hực hiện công việc và những lưu ý khi thực hiện công việc đó.</a:t>
            </a:r>
            <a:endParaRPr kumimoji="0" lang="vi-VN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0"/>
            <a:ext cx="2667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en-US" sz="5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</a:t>
            </a:r>
            <a:r>
              <a:rPr lang="en-US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nhà</a:t>
            </a:r>
            <a:endParaRPr lang="en-US" sz="5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1143000"/>
            <a:ext cx="27432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uét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nhà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2286000"/>
            <a:ext cx="23622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en-US" sz="5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</a:t>
            </a:r>
            <a:r>
              <a:rPr lang="en-US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bếp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600" y="5029200"/>
            <a:ext cx="32004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Lau, </a:t>
            </a:r>
            <a:r>
              <a:rPr lang="en-US" sz="4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dọn</a:t>
            </a:r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nhà</a:t>
            </a:r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vệ</a:t>
            </a:r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sinh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3352800"/>
            <a:ext cx="32004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Sắp</a:t>
            </a:r>
            <a:r>
              <a:rPr lang="en-US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xếp</a:t>
            </a:r>
            <a:r>
              <a:rPr lang="en-US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góc</a:t>
            </a:r>
            <a:r>
              <a:rPr lang="en-US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tập</a:t>
            </a:r>
            <a:endParaRPr lang="en-US" sz="4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3200400" y="1143000"/>
            <a:ext cx="3200400" cy="2286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1" idx="1"/>
          </p:cNvCxnSpPr>
          <p:nvPr/>
        </p:nvCxnSpPr>
        <p:spPr>
          <a:xfrm flipV="1">
            <a:off x="3657600" y="1604665"/>
            <a:ext cx="2362200" cy="23577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2" idx="1"/>
          </p:cNvCxnSpPr>
          <p:nvPr/>
        </p:nvCxnSpPr>
        <p:spPr>
          <a:xfrm flipV="1">
            <a:off x="3581400" y="2747665"/>
            <a:ext cx="2438400" cy="12147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4" idx="1"/>
          </p:cNvCxnSpPr>
          <p:nvPr/>
        </p:nvCxnSpPr>
        <p:spPr>
          <a:xfrm>
            <a:off x="3581400" y="4038600"/>
            <a:ext cx="2362200" cy="990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3" idx="1"/>
          </p:cNvCxnSpPr>
          <p:nvPr/>
        </p:nvCxnSpPr>
        <p:spPr>
          <a:xfrm>
            <a:off x="3657600" y="4038600"/>
            <a:ext cx="2286000" cy="17754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e51aeb2a2800e62f85edfd48d4a6be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209800" y="1981200"/>
            <a:ext cx="5181600" cy="25545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73075" algn="l"/>
              </a:tabLst>
            </a:pPr>
            <a:r>
              <a:rPr kumimoji="0" lang="en-US" sz="8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Biểu</a:t>
            </a:r>
            <a:r>
              <a:rPr kumimoji="0" lang="en-US" sz="80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8000" b="1" i="1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diễn</a:t>
            </a:r>
            <a:r>
              <a:rPr kumimoji="0" lang="en-US" sz="80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8000" b="1" i="1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trước</a:t>
            </a:r>
            <a:r>
              <a:rPr kumimoji="0" lang="en-US" sz="80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8000" b="1" i="1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lớp</a:t>
            </a:r>
            <a:endParaRPr kumimoji="0" lang="vi-VN" sz="8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e51aeb2a2800e62f85edfd48d4a6be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90800" y="1524000"/>
            <a:ext cx="5029200" cy="258532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73075" algn="l"/>
              </a:tabLst>
            </a:pPr>
            <a:r>
              <a:rPr kumimoji="0" lang="vi-VN" sz="5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Chúng ta c</a:t>
            </a:r>
            <a:r>
              <a:rPr kumimoji="0" lang="en-US" sz="54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ần</a:t>
            </a:r>
            <a:r>
              <a:rPr kumimoji="0" lang="vi-VN" sz="5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vệ sinh nhà ở</a:t>
            </a:r>
            <a:r>
              <a:rPr kumimoji="0" lang="en-US" sz="5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54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để</a:t>
            </a:r>
            <a:r>
              <a:rPr kumimoji="0" lang="en-US" sz="54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5400" b="1" i="1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làm</a:t>
            </a:r>
            <a:r>
              <a:rPr kumimoji="0" lang="en-US" sz="54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5400" b="1" i="1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gì</a:t>
            </a:r>
            <a:r>
              <a:rPr kumimoji="0" lang="vi-VN" sz="5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vi-VN" sz="5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1295400" y="2133600"/>
            <a:ext cx="1143000" cy="1600200"/>
          </a:xfrm>
          <a:prstGeom prst="actionButtonHelp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133385211_pink-florals-ppt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200400" y="1219200"/>
            <a:ext cx="5943600" cy="42473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vi-VN" sz="5400" b="1" i="1" dirty="0" smtClean="0">
                <a:solidFill>
                  <a:srgbClr val="0070C0"/>
                </a:solidFill>
              </a:rPr>
              <a:t>Chúng ta cần vệ sinh nhà ở đúng cách để bảo vệ sức khoẻ và tiết kiệm thời gian.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0" y="2057400"/>
            <a:ext cx="3200400" cy="1828800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Kết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luận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133385211_pink-florals-ppt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457200" y="0"/>
            <a:ext cx="8458200" cy="1905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nối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tiếp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4800" y="2209800"/>
            <a:ext cx="8686800" cy="42473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5400" b="1" dirty="0" smtClean="0">
                <a:solidFill>
                  <a:srgbClr val="0070C0"/>
                </a:solidFill>
              </a:rPr>
              <a:t>- </a:t>
            </a:r>
            <a:r>
              <a:rPr lang="vi-VN" sz="5400" b="1" dirty="0" smtClean="0">
                <a:solidFill>
                  <a:srgbClr val="0070C0"/>
                </a:solidFill>
              </a:rPr>
              <a:t>Thực </a:t>
            </a:r>
            <a:r>
              <a:rPr lang="vi-VN" sz="5400" b="1" dirty="0" smtClean="0">
                <a:solidFill>
                  <a:srgbClr val="0070C0"/>
                </a:solidFill>
              </a:rPr>
              <a:t>hiện sắp xếp góc học tập của em.</a:t>
            </a:r>
            <a:endParaRPr lang="en-US" sz="5400" b="1" dirty="0" smtClean="0">
              <a:solidFill>
                <a:srgbClr val="0070C0"/>
              </a:solidFill>
            </a:endParaRPr>
          </a:p>
          <a:p>
            <a:pPr lvl="0"/>
            <a:r>
              <a:rPr lang="en-US" sz="5400" b="1" dirty="0" smtClean="0">
                <a:solidFill>
                  <a:srgbClr val="00B050"/>
                </a:solidFill>
              </a:rPr>
              <a:t>- </a:t>
            </a:r>
            <a:r>
              <a:rPr lang="vi-VN" sz="5400" b="1" dirty="0" smtClean="0">
                <a:solidFill>
                  <a:srgbClr val="00B050"/>
                </a:solidFill>
              </a:rPr>
              <a:t>Nhờ </a:t>
            </a:r>
            <a:r>
              <a:rPr lang="vi-VN" sz="5400" b="1" dirty="0" smtClean="0">
                <a:solidFill>
                  <a:srgbClr val="00B050"/>
                </a:solidFill>
              </a:rPr>
              <a:t>người thân chụp lại góc học tập của mình và chia sẻ với các bạn</a:t>
            </a:r>
            <a:r>
              <a:rPr lang="vi-VN" sz="5400" b="1" dirty="0" smtClean="0">
                <a:solidFill>
                  <a:srgbClr val="00B050"/>
                </a:solidFill>
              </a:rPr>
              <a:t>.</a:t>
            </a:r>
            <a:endParaRPr lang="en-US" sz="54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0_HnhnnSlidep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0"/>
            <a:ext cx="9144000" cy="716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0"/>
            <a:ext cx="8382000" cy="22098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6250"/>
                <a:gd name="adj2" fmla="val -336"/>
              </a:avLst>
            </a:prstTxWarp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Khởi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động</a:t>
            </a:r>
            <a:endParaRPr lang="en-US" sz="5400" b="1" dirty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4600" y="1905000"/>
            <a:ext cx="3810000" cy="1981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chemeClr val="accent3"/>
                </a:solidFill>
              </a:rPr>
              <a:t>Hát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81000" y="1676400"/>
            <a:ext cx="8382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9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8788" algn="l"/>
              </a:tabLst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vi-VN" sz="5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ể những việc làm trong tuần mà bản thân đã làm để giữ nhà ở gọn gàng, sạch sẽ.</a:t>
            </a:r>
            <a:endParaRPr kumimoji="0" lang="vi-VN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4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h-khung-hinh-nen-cute_02212057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1981200"/>
            <a:ext cx="6781800" cy="241804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Khám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phá</a:t>
            </a:r>
            <a:endParaRPr lang="en-US" sz="5400" b="1" dirty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133385211_pink-florals-ppt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09800"/>
            <a:ext cx="914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00B050"/>
                </a:solidFill>
              </a:rPr>
              <a:t>Hoạt động 1</a:t>
            </a:r>
            <a:r>
              <a:rPr lang="vi-VN" sz="6600" b="1" dirty="0" smtClean="0">
                <a:solidFill>
                  <a:srgbClr val="00B050"/>
                </a:solidFill>
              </a:rPr>
              <a:t>:</a:t>
            </a:r>
            <a:endParaRPr lang="en-US" sz="6600" b="1" dirty="0" smtClean="0">
              <a:solidFill>
                <a:srgbClr val="00B050"/>
              </a:solidFill>
            </a:endParaRPr>
          </a:p>
          <a:p>
            <a:pPr algn="ctr"/>
            <a:r>
              <a:rPr lang="vi-VN" sz="6600" b="1" dirty="0" smtClean="0">
                <a:solidFill>
                  <a:srgbClr val="00B050"/>
                </a:solidFill>
              </a:rPr>
              <a:t> </a:t>
            </a:r>
            <a:r>
              <a:rPr lang="en-US" sz="8800" b="1" i="1" dirty="0" err="1" smtClean="0">
                <a:solidFill>
                  <a:srgbClr val="C00000"/>
                </a:solidFill>
              </a:rPr>
              <a:t>Bày</a:t>
            </a:r>
            <a:r>
              <a:rPr lang="en-US" sz="8800" b="1" i="1" dirty="0" smtClean="0">
                <a:solidFill>
                  <a:srgbClr val="C00000"/>
                </a:solidFill>
              </a:rPr>
              <a:t> </a:t>
            </a:r>
            <a:r>
              <a:rPr lang="en-US" sz="8800" b="1" i="1" dirty="0" err="1" smtClean="0">
                <a:solidFill>
                  <a:srgbClr val="C00000"/>
                </a:solidFill>
              </a:rPr>
              <a:t>tỏ</a:t>
            </a:r>
            <a:r>
              <a:rPr lang="en-US" sz="8800" b="1" i="1" dirty="0" smtClean="0">
                <a:solidFill>
                  <a:srgbClr val="C00000"/>
                </a:solidFill>
              </a:rPr>
              <a:t> ý </a:t>
            </a:r>
            <a:r>
              <a:rPr lang="en-US" sz="8800" b="1" i="1" dirty="0" err="1" smtClean="0">
                <a:solidFill>
                  <a:srgbClr val="C00000"/>
                </a:solidFill>
              </a:rPr>
              <a:t>kiến</a:t>
            </a:r>
            <a:endParaRPr lang="en-US" sz="8800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4800"/>
            <a:ext cx="49530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 smtClean="0">
                <a:sym typeface="Wingdings"/>
              </a:rPr>
              <a:t> </a:t>
            </a:r>
            <a:r>
              <a:rPr lang="en-US" sz="9600" dirty="0" smtClean="0">
                <a:solidFill>
                  <a:srgbClr val="C00000"/>
                </a:solidFill>
                <a:sym typeface="Wingdings"/>
              </a:rPr>
              <a:t>S/22</a:t>
            </a:r>
            <a:endParaRPr lang="en-US" sz="9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505200"/>
            <a:ext cx="4419600" cy="335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3657600"/>
            <a:ext cx="4648200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</a:rPr>
              <a:t>Em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u="sng" dirty="0" err="1" smtClean="0">
                <a:solidFill>
                  <a:srgbClr val="7030A0"/>
                </a:solidFill>
              </a:rPr>
              <a:t>đồng</a:t>
            </a:r>
            <a:r>
              <a:rPr lang="en-US" sz="4800" b="1" u="sng" dirty="0" smtClean="0">
                <a:solidFill>
                  <a:srgbClr val="7030A0"/>
                </a:solidFill>
              </a:rPr>
              <a:t> </a:t>
            </a:r>
            <a:r>
              <a:rPr lang="en-US" sz="4800" b="1" u="sng" dirty="0" err="1" smtClean="0">
                <a:solidFill>
                  <a:srgbClr val="7030A0"/>
                </a:solidFill>
              </a:rPr>
              <a:t>tình</a:t>
            </a:r>
            <a:r>
              <a:rPr lang="en-US" sz="4800" b="1" u="sng" dirty="0" smtClean="0">
                <a:solidFill>
                  <a:srgbClr val="7030A0"/>
                </a:solidFill>
              </a:rPr>
              <a:t> </a:t>
            </a:r>
            <a:r>
              <a:rPr lang="en-US" sz="4800" b="1" dirty="0" smtClean="0">
                <a:solidFill>
                  <a:srgbClr val="7030A0"/>
                </a:solidFill>
              </a:rPr>
              <a:t>hay </a:t>
            </a:r>
            <a:r>
              <a:rPr lang="en-US" sz="4800" b="1" u="sng" dirty="0" err="1" smtClean="0">
                <a:solidFill>
                  <a:srgbClr val="7030A0"/>
                </a:solidFill>
              </a:rPr>
              <a:t>không</a:t>
            </a:r>
            <a:r>
              <a:rPr lang="en-US" sz="4800" b="1" u="sng" dirty="0" smtClean="0">
                <a:solidFill>
                  <a:srgbClr val="7030A0"/>
                </a:solidFill>
              </a:rPr>
              <a:t> </a:t>
            </a:r>
            <a:r>
              <a:rPr lang="en-US" sz="4800" b="1" u="sng" dirty="0" err="1" smtClean="0">
                <a:solidFill>
                  <a:srgbClr val="7030A0"/>
                </a:solidFill>
              </a:rPr>
              <a:t>đồng</a:t>
            </a:r>
            <a:r>
              <a:rPr lang="en-US" sz="4800" b="1" u="sng" dirty="0" smtClean="0">
                <a:solidFill>
                  <a:srgbClr val="7030A0"/>
                </a:solidFill>
              </a:rPr>
              <a:t> </a:t>
            </a:r>
            <a:r>
              <a:rPr lang="en-US" sz="4800" b="1" u="sng" dirty="0" err="1" smtClean="0">
                <a:solidFill>
                  <a:srgbClr val="7030A0"/>
                </a:solidFill>
              </a:rPr>
              <a:t>tình</a:t>
            </a:r>
            <a:r>
              <a:rPr lang="en-US" sz="4800" b="1" u="sng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với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mỗi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việc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làm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sau</a:t>
            </a:r>
            <a:r>
              <a:rPr lang="en-US" sz="4800" b="1" dirty="0" smtClean="0">
                <a:solidFill>
                  <a:srgbClr val="7030A0"/>
                </a:solidFill>
              </a:rPr>
              <a:t>? </a:t>
            </a:r>
            <a:r>
              <a:rPr lang="en-US" sz="4800" b="1" dirty="0" err="1" smtClean="0">
                <a:solidFill>
                  <a:srgbClr val="7030A0"/>
                </a:solidFill>
              </a:rPr>
              <a:t>Vì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sao</a:t>
            </a:r>
            <a:r>
              <a:rPr lang="en-US" sz="4800" b="1" dirty="0" smtClean="0">
                <a:solidFill>
                  <a:srgbClr val="7030A0"/>
                </a:solidFill>
              </a:rPr>
              <a:t>?</a:t>
            </a:r>
            <a:endParaRPr lang="en-US" sz="4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457200"/>
            <a:ext cx="78486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Thảo</a:t>
            </a: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luận</a:t>
            </a: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nhóm</a:t>
            </a: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28600" y="2057400"/>
            <a:ext cx="8610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4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+ </a:t>
            </a:r>
            <a:r>
              <a:rPr kumimoji="0" lang="vi-VN" sz="48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Mọi người trong hình đang làm gì?</a:t>
            </a:r>
            <a:endParaRPr kumimoji="0" lang="en-US" sz="4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4800" b="1" i="1" u="none" strike="noStrike" normalizeH="0" baseline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+ Em đồng tình hay không đồng tình với việc làm đó? Vì sao?</a:t>
            </a:r>
            <a:endParaRPr kumimoji="0" lang="vi-VN" sz="4800" b="1" i="0" u="none" strike="noStrike" normalizeH="0" baseline="0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e51aeb2a2800e62f85edfd48d4a6be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1905000"/>
            <a:ext cx="5562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000" b="1" dirty="0" err="1" smtClean="0">
                <a:solidFill>
                  <a:srgbClr val="7030A0"/>
                </a:solidFill>
              </a:rPr>
              <a:t>Chỉ</a:t>
            </a:r>
            <a:r>
              <a:rPr lang="en-US" sz="8000" b="1" dirty="0" smtClean="0">
                <a:solidFill>
                  <a:srgbClr val="7030A0"/>
                </a:solidFill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</a:rPr>
              <a:t>hình</a:t>
            </a:r>
            <a:r>
              <a:rPr lang="en-US" sz="8000" b="1" dirty="0" smtClean="0">
                <a:solidFill>
                  <a:srgbClr val="7030A0"/>
                </a:solidFill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</a:rPr>
              <a:t>và</a:t>
            </a:r>
            <a:r>
              <a:rPr lang="en-US" sz="8000" b="1" dirty="0" smtClean="0">
                <a:solidFill>
                  <a:srgbClr val="7030A0"/>
                </a:solidFill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</a:rPr>
              <a:t>bày</a:t>
            </a:r>
            <a:r>
              <a:rPr lang="en-US" sz="8000" b="1" dirty="0" smtClean="0">
                <a:solidFill>
                  <a:srgbClr val="7030A0"/>
                </a:solidFill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</a:rPr>
              <a:t>tỏ</a:t>
            </a:r>
            <a:r>
              <a:rPr lang="en-US" sz="8000" b="1" dirty="0" smtClean="0">
                <a:solidFill>
                  <a:srgbClr val="7030A0"/>
                </a:solidFill>
              </a:rPr>
              <a:t> ý </a:t>
            </a:r>
            <a:r>
              <a:rPr lang="en-US" sz="8000" b="1" dirty="0" err="1" smtClean="0">
                <a:solidFill>
                  <a:srgbClr val="7030A0"/>
                </a:solidFill>
              </a:rPr>
              <a:t>kiến</a:t>
            </a:r>
            <a:endParaRPr lang="en-US" sz="8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9144000" cy="533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52400" y="0"/>
            <a:ext cx="8839200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 </a:t>
            </a:r>
            <a:r>
              <a:rPr kumimoji="0" lang="vi-VN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Mọi người trong hình đang làm gì?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 Em đồng tình hay không đồng tình với việc làm đó? Vì sao?</a:t>
            </a:r>
            <a:endParaRPr kumimoji="0" lang="vi-VN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524000"/>
            <a:ext cx="9144000" cy="533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e51aeb2a2800e62f85edfd48d4a6be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90800" y="1524000"/>
            <a:ext cx="5029200" cy="304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73075" algn="l"/>
              </a:tabLst>
            </a:pPr>
            <a:r>
              <a:rPr kumimoji="0" lang="vi-VN" sz="4800" b="1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Chúng ta có thể làm gì để giữ vệ sinh nhà ở?</a:t>
            </a:r>
            <a:endParaRPr kumimoji="0" lang="vi-VN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1295400" y="2133600"/>
            <a:ext cx="1143000" cy="1600200"/>
          </a:xfrm>
          <a:prstGeom prst="actionButtonHelp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312</Words>
  <Application>Microsoft Office PowerPoint</Application>
  <PresentationFormat>On-screen Show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69</cp:revision>
  <dcterms:created xsi:type="dcterms:W3CDTF">2021-08-02T02:55:56Z</dcterms:created>
  <dcterms:modified xsi:type="dcterms:W3CDTF">2021-08-05T05:20:12Z</dcterms:modified>
</cp:coreProperties>
</file>