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0" r:id="rId2"/>
    <p:sldId id="280" r:id="rId3"/>
    <p:sldId id="304" r:id="rId4"/>
    <p:sldId id="305" r:id="rId5"/>
    <p:sldId id="302" r:id="rId6"/>
    <p:sldId id="286" r:id="rId7"/>
    <p:sldId id="287" r:id="rId8"/>
    <p:sldId id="30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99"/>
    <a:srgbClr val="33CC33"/>
    <a:srgbClr val="D41CC7"/>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07316F-DFFD-4F74-AED2-763CD6CE0CED}" type="datetimeFigureOut">
              <a:rPr lang="en-US" smtClean="0"/>
              <a:pPr/>
              <a:t>8/12/2023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C5E1E-22D5-4B04-AAEA-B9A628FED88B}" type="slidenum">
              <a:rPr lang="en-US" smtClean="0"/>
              <a:pPr/>
              <a:t>‹#›</a:t>
            </a:fld>
            <a:endParaRPr lang="en-US"/>
          </a:p>
        </p:txBody>
      </p:sp>
    </p:spTree>
    <p:extLst>
      <p:ext uri="{BB962C8B-B14F-4D97-AF65-F5344CB8AC3E}">
        <p14:creationId xmlns:p14="http://schemas.microsoft.com/office/powerpoint/2010/main" val="1063797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9C5E1E-22D5-4B04-AAEA-B9A628FED88B}" type="slidenum">
              <a:rPr lang="en-US" smtClean="0"/>
              <a:pPr/>
              <a:t>7</a:t>
            </a:fld>
            <a:endParaRPr lang="en-US"/>
          </a:p>
        </p:txBody>
      </p:sp>
    </p:spTree>
    <p:extLst>
      <p:ext uri="{BB962C8B-B14F-4D97-AF65-F5344CB8AC3E}">
        <p14:creationId xmlns:p14="http://schemas.microsoft.com/office/powerpoint/2010/main" val="1978582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9C5E1E-22D5-4B04-AAEA-B9A628FED88B}" type="slidenum">
              <a:rPr lang="en-US" smtClean="0"/>
              <a:pPr/>
              <a:t>8</a:t>
            </a:fld>
            <a:endParaRPr lang="en-US"/>
          </a:p>
        </p:txBody>
      </p:sp>
    </p:spTree>
    <p:extLst>
      <p:ext uri="{BB962C8B-B14F-4D97-AF65-F5344CB8AC3E}">
        <p14:creationId xmlns:p14="http://schemas.microsoft.com/office/powerpoint/2010/main" val="586996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CD90EFC-22E9-4DE4-B05E-57A01FF07344}"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73075-A329-425E-9B63-01323A618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D90EFC-22E9-4DE4-B05E-57A01FF07344}"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73075-A329-425E-9B63-01323A618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D90EFC-22E9-4DE4-B05E-57A01FF07344}"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73075-A329-425E-9B63-01323A618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D90EFC-22E9-4DE4-B05E-57A01FF07344}"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73075-A329-425E-9B63-01323A618E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D90EFC-22E9-4DE4-B05E-57A01FF07344}" type="datetimeFigureOut">
              <a:rPr lang="en-US" smtClean="0"/>
              <a:pPr/>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73075-A329-425E-9B63-01323A618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D90EFC-22E9-4DE4-B05E-57A01FF07344}" type="datetimeFigureOut">
              <a:rPr lang="en-US" smtClean="0"/>
              <a:pPr/>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73075-A329-425E-9B63-01323A618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D90EFC-22E9-4DE4-B05E-57A01FF07344}" type="datetimeFigureOut">
              <a:rPr lang="en-US" smtClean="0"/>
              <a:pPr/>
              <a:t>8/12/2023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573075-A329-425E-9B63-01323A618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D90EFC-22E9-4DE4-B05E-57A01FF07344}" type="datetimeFigureOut">
              <a:rPr lang="en-US" smtClean="0"/>
              <a:pPr/>
              <a:t>8/12/2023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573075-A329-425E-9B63-01323A618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90EFC-22E9-4DE4-B05E-57A01FF07344}" type="datetimeFigureOut">
              <a:rPr lang="en-US" smtClean="0"/>
              <a:pPr/>
              <a:t>8/12/2023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573075-A329-425E-9B63-01323A618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D90EFC-22E9-4DE4-B05E-57A01FF07344}" type="datetimeFigureOut">
              <a:rPr lang="en-US" smtClean="0"/>
              <a:pPr/>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73075-A329-425E-9B63-01323A618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D90EFC-22E9-4DE4-B05E-57A01FF07344}" type="datetimeFigureOut">
              <a:rPr lang="en-US" smtClean="0"/>
              <a:pPr/>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73075-A329-425E-9B63-01323A618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90EFC-22E9-4DE4-B05E-57A01FF07344}" type="datetimeFigureOut">
              <a:rPr lang="en-US" smtClean="0"/>
              <a:pPr/>
              <a:t>8/12/2023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73075-A329-425E-9B63-01323A618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1600200"/>
            <a:ext cx="2057400" cy="584200"/>
          </a:xfrm>
          <a:prstGeom prst="rect">
            <a:avLst/>
          </a:prstGeom>
          <a:noFill/>
        </p:spPr>
        <p:txBody>
          <a:bodyPr>
            <a:spAutoFit/>
          </a:bodyPr>
          <a:lstStyle/>
          <a:p>
            <a:pPr algn="ctr">
              <a:defRPr/>
            </a:pPr>
            <a:r>
              <a:rPr lang="en-US" sz="3200" b="1" dirty="0">
                <a:ln w="1143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rPr>
              <a:t> </a:t>
            </a:r>
            <a:r>
              <a:rPr lang="en-US" sz="3200" b="1" dirty="0">
                <a:ln w="11430"/>
                <a:effectLst>
                  <a:outerShdw blurRad="60007" dist="200025" dir="15000000" sy="30000" kx="-1800000" algn="bl" rotWithShape="0">
                    <a:prstClr val="black">
                      <a:alpha val="32000"/>
                    </a:prstClr>
                  </a:outerShdw>
                </a:effectLst>
                <a:latin typeface="Times New Roman" pitchFamily="18" charset="0"/>
                <a:cs typeface="Times New Roman" pitchFamily="18" charset="0"/>
              </a:rPr>
              <a:t>     </a:t>
            </a:r>
          </a:p>
        </p:txBody>
      </p:sp>
      <p:pic>
        <p:nvPicPr>
          <p:cNvPr id="11267" name="Picture 21" descr="Frames PPT 014"/>
          <p:cNvPicPr>
            <a:picLocks noChangeAspect="1" noChangeArrowheads="1"/>
          </p:cNvPicPr>
          <p:nvPr/>
        </p:nvPicPr>
        <p:blipFill>
          <a:blip r:embed="rId2"/>
          <a:srcRect/>
          <a:stretch>
            <a:fillRect/>
          </a:stretch>
        </p:blipFill>
        <p:spPr bwMode="auto">
          <a:xfrm>
            <a:off x="0" y="-152400"/>
            <a:ext cx="9144000" cy="6858000"/>
          </a:xfrm>
          <a:prstGeom prst="rect">
            <a:avLst/>
          </a:prstGeom>
          <a:noFill/>
          <a:ln w="9525">
            <a:noFill/>
            <a:miter lim="800000"/>
            <a:headEnd/>
            <a:tailEnd/>
          </a:ln>
        </p:spPr>
      </p:pic>
      <p:sp>
        <p:nvSpPr>
          <p:cNvPr id="10" name="Rectangle 9"/>
          <p:cNvSpPr/>
          <p:nvPr/>
        </p:nvSpPr>
        <p:spPr>
          <a:xfrm>
            <a:off x="381000" y="381000"/>
            <a:ext cx="8534400" cy="1754326"/>
          </a:xfrm>
          <a:prstGeom prst="rect">
            <a:avLst/>
          </a:prstGeom>
        </p:spPr>
        <p:txBody>
          <a:bodyPr wrap="square">
            <a:spAutoFit/>
          </a:bodyPr>
          <a:lstStyle/>
          <a:p>
            <a:r>
              <a:rPr lang="en-US" sz="3600" b="1"/>
              <a:t>6. Nói, viết lời giới thiệu</a:t>
            </a:r>
            <a:endParaRPr lang="en-US" sz="3600"/>
          </a:p>
          <a:p>
            <a:r>
              <a:rPr lang="en-US" sz="3600" b="1"/>
              <a:t>a. Đọc phần tự giới thiệu của bạn Lê Đình Anh và trả lời câu hỏi</a:t>
            </a:r>
            <a:endParaRPr lang="en-US" sz="3600"/>
          </a:p>
        </p:txBody>
      </p:sp>
      <p:pic>
        <p:nvPicPr>
          <p:cNvPr id="15" name="Picture 14" descr="https://img.loigiaihay.com/picture/question_lgh/2021_41/1621926808-qthi.jpg"/>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208284"/>
            <a:ext cx="5980747" cy="411307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1600200"/>
            <a:ext cx="2057400" cy="584200"/>
          </a:xfrm>
          <a:prstGeom prst="rect">
            <a:avLst/>
          </a:prstGeom>
          <a:noFill/>
        </p:spPr>
        <p:txBody>
          <a:bodyPr>
            <a:spAutoFit/>
          </a:bodyPr>
          <a:lstStyle/>
          <a:p>
            <a:pPr algn="ctr">
              <a:defRPr/>
            </a:pPr>
            <a:r>
              <a:rPr lang="en-US" sz="3200" b="1" dirty="0">
                <a:ln w="1143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rPr>
              <a:t> </a:t>
            </a:r>
            <a:r>
              <a:rPr lang="en-US" sz="3200" b="1" dirty="0">
                <a:ln w="11430"/>
                <a:effectLst>
                  <a:outerShdw blurRad="60007" dist="200025" dir="15000000" sy="30000" kx="-1800000" algn="bl" rotWithShape="0">
                    <a:prstClr val="black">
                      <a:alpha val="32000"/>
                    </a:prstClr>
                  </a:outerShdw>
                </a:effectLst>
                <a:latin typeface="Times New Roman" pitchFamily="18" charset="0"/>
                <a:cs typeface="Times New Roman" pitchFamily="18" charset="0"/>
              </a:rPr>
              <a:t>     </a:t>
            </a:r>
          </a:p>
        </p:txBody>
      </p:sp>
      <p:pic>
        <p:nvPicPr>
          <p:cNvPr id="11267" name="Picture 21" descr="Frames PPT 01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Rectangle 1"/>
          <p:cNvSpPr/>
          <p:nvPr/>
        </p:nvSpPr>
        <p:spPr>
          <a:xfrm>
            <a:off x="457200" y="446038"/>
            <a:ext cx="8229600" cy="1384995"/>
          </a:xfrm>
          <a:prstGeom prst="rect">
            <a:avLst/>
          </a:prstGeom>
        </p:spPr>
        <p:txBody>
          <a:bodyPr wrap="square">
            <a:spAutoFit/>
          </a:bodyPr>
          <a:lstStyle/>
          <a:p>
            <a:pPr algn="just"/>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Bạn Đình Anh tự giới thiệu những điều gì về mình?</a:t>
            </a:r>
            <a:endParaRPr lang="en-US" sz="280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Em thích nhất điều gì trong phần tự giới thiệu của bạn Đình Anh?</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8" name="Picture 7" descr="https://img.loigiaihay.com/picture/question_lgh/2021_41/1621926808-qthi.jpg"/>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831033"/>
            <a:ext cx="6172199" cy="44903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1600200"/>
            <a:ext cx="2057400" cy="584200"/>
          </a:xfrm>
          <a:prstGeom prst="rect">
            <a:avLst/>
          </a:prstGeom>
          <a:noFill/>
        </p:spPr>
        <p:txBody>
          <a:bodyPr>
            <a:spAutoFit/>
          </a:bodyPr>
          <a:lstStyle/>
          <a:p>
            <a:pPr algn="ctr">
              <a:defRPr/>
            </a:pPr>
            <a:r>
              <a:rPr lang="en-US" sz="3200" b="1" dirty="0">
                <a:ln w="1143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rPr>
              <a:t> </a:t>
            </a:r>
            <a:r>
              <a:rPr lang="en-US" sz="3200" b="1" dirty="0">
                <a:ln w="11430"/>
                <a:effectLst>
                  <a:outerShdw blurRad="60007" dist="200025" dir="15000000" sy="30000" kx="-1800000" algn="bl" rotWithShape="0">
                    <a:prstClr val="black">
                      <a:alpha val="32000"/>
                    </a:prstClr>
                  </a:outerShdw>
                </a:effectLst>
                <a:latin typeface="Times New Roman" pitchFamily="18" charset="0"/>
                <a:cs typeface="Times New Roman" pitchFamily="18" charset="0"/>
              </a:rPr>
              <a:t>     </a:t>
            </a:r>
          </a:p>
        </p:txBody>
      </p:sp>
      <p:pic>
        <p:nvPicPr>
          <p:cNvPr id="11267" name="Picture 21" descr="Frames PPT 01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304800" y="685800"/>
            <a:ext cx="8534400" cy="3170099"/>
          </a:xfrm>
          <a:prstGeom prst="rect">
            <a:avLst/>
          </a:prstGeom>
        </p:spPr>
        <p:txBody>
          <a:bodyPr wrap="square">
            <a:spAutoFit/>
          </a:bodyPr>
          <a:lstStyle/>
          <a:p>
            <a:pPr algn="just"/>
            <a:r>
              <a:rPr lang="en-US" sz="4000" b="1">
                <a:solidFill>
                  <a:srgbClr val="000000"/>
                </a:solidFill>
                <a:latin typeface="Tahoma" panose="020B0604030504040204" pitchFamily="34" charset="0"/>
                <a:ea typeface="Times New Roman" panose="02020603050405020304" pitchFamily="18" charset="0"/>
                <a:cs typeface="Times New Roman" panose="02020603050405020304" pitchFamily="18" charset="0"/>
              </a:rPr>
              <a:t>b. Tự giới thiệu về mình với bạn theo gợi ý:</a:t>
            </a:r>
            <a:endParaRPr lang="en-US" sz="4000">
              <a:latin typeface="Calibri" panose="020F0502020204030204" pitchFamily="34" charset="0"/>
              <a:ea typeface="Calibri" panose="020F0502020204030204" pitchFamily="34" charset="0"/>
              <a:cs typeface="Times New Roman" panose="02020603050405020304" pitchFamily="18" charset="0"/>
            </a:endParaRPr>
          </a:p>
          <a:p>
            <a:pPr algn="just"/>
            <a:r>
              <a:rPr lang="en-US" sz="4000">
                <a:solidFill>
                  <a:srgbClr val="000000"/>
                </a:solidFill>
                <a:latin typeface="Tahoma" panose="020B0604030504040204" pitchFamily="34" charset="0"/>
                <a:ea typeface="Times New Roman" panose="02020603050405020304" pitchFamily="18" charset="0"/>
                <a:cs typeface="Times New Roman" panose="02020603050405020304" pitchFamily="18" charset="0"/>
              </a:rPr>
              <a:t>- Tên em là gì?</a:t>
            </a:r>
            <a:endParaRPr lang="en-US" sz="4000">
              <a:latin typeface="Calibri" panose="020F0502020204030204" pitchFamily="34" charset="0"/>
              <a:ea typeface="Calibri" panose="020F0502020204030204" pitchFamily="34" charset="0"/>
              <a:cs typeface="Times New Roman" panose="02020603050405020304" pitchFamily="18" charset="0"/>
            </a:endParaRPr>
          </a:p>
          <a:p>
            <a:pPr algn="just"/>
            <a:r>
              <a:rPr lang="en-US" sz="4000">
                <a:solidFill>
                  <a:srgbClr val="000000"/>
                </a:solidFill>
                <a:latin typeface="Tahoma" panose="020B0604030504040204" pitchFamily="34" charset="0"/>
                <a:ea typeface="Times New Roman" panose="02020603050405020304" pitchFamily="18" charset="0"/>
                <a:cs typeface="Times New Roman" panose="02020603050405020304" pitchFamily="18" charset="0"/>
              </a:rPr>
              <a:t>- Em có sở thích gì?</a:t>
            </a:r>
            <a:endParaRPr lang="en-US" sz="4000">
              <a:latin typeface="Calibri" panose="020F0502020204030204" pitchFamily="34" charset="0"/>
              <a:ea typeface="Calibri" panose="020F0502020204030204" pitchFamily="34" charset="0"/>
              <a:cs typeface="Times New Roman" panose="02020603050405020304" pitchFamily="18" charset="0"/>
            </a:endParaRPr>
          </a:p>
          <a:p>
            <a:pPr algn="just"/>
            <a:r>
              <a:rPr lang="en-US" sz="4000">
                <a:solidFill>
                  <a:srgbClr val="000000"/>
                </a:solidFill>
                <a:latin typeface="Tahoma" panose="020B0604030504040204" pitchFamily="34" charset="0"/>
                <a:ea typeface="Times New Roman" panose="02020603050405020304" pitchFamily="18" charset="0"/>
                <a:cs typeface="Times New Roman" panose="02020603050405020304" pitchFamily="18" charset="0"/>
              </a:rPr>
              <a:t>- Ước mơ của em là gì?</a:t>
            </a:r>
            <a:endParaRPr lang="en-US" sz="4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6182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1600200"/>
            <a:ext cx="2057400" cy="584200"/>
          </a:xfrm>
          <a:prstGeom prst="rect">
            <a:avLst/>
          </a:prstGeom>
          <a:noFill/>
        </p:spPr>
        <p:txBody>
          <a:bodyPr>
            <a:spAutoFit/>
          </a:bodyPr>
          <a:lstStyle/>
          <a:p>
            <a:pPr algn="ctr">
              <a:defRPr/>
            </a:pPr>
            <a:r>
              <a:rPr lang="en-US" sz="3200" b="1" dirty="0">
                <a:ln w="1143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rPr>
              <a:t> </a:t>
            </a:r>
            <a:r>
              <a:rPr lang="en-US" sz="3200" b="1" dirty="0">
                <a:ln w="11430"/>
                <a:effectLst>
                  <a:outerShdw blurRad="60007" dist="200025" dir="15000000" sy="30000" kx="-1800000" algn="bl" rotWithShape="0">
                    <a:prstClr val="black">
                      <a:alpha val="32000"/>
                    </a:prstClr>
                  </a:outerShdw>
                </a:effectLst>
                <a:latin typeface="Times New Roman" pitchFamily="18" charset="0"/>
                <a:cs typeface="Times New Roman" pitchFamily="18" charset="0"/>
              </a:rPr>
              <a:t>     </a:t>
            </a:r>
          </a:p>
        </p:txBody>
      </p:sp>
      <p:pic>
        <p:nvPicPr>
          <p:cNvPr id="11267" name="Picture 21" descr="Frames PPT 01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Rectangle 1"/>
          <p:cNvSpPr/>
          <p:nvPr/>
        </p:nvSpPr>
        <p:spPr>
          <a:xfrm>
            <a:off x="304800" y="691971"/>
            <a:ext cx="8534400" cy="1200329"/>
          </a:xfrm>
          <a:prstGeom prst="rect">
            <a:avLst/>
          </a:prstGeom>
        </p:spPr>
        <p:txBody>
          <a:bodyPr wrap="square">
            <a:spAutoFit/>
          </a:bodyPr>
          <a:lstStyle/>
          <a:p>
            <a:pPr algn="just">
              <a:spcAft>
                <a:spcPts val="0"/>
              </a:spcAft>
            </a:pPr>
            <a:r>
              <a:rPr lang="en-US" sz="3600" b="1">
                <a:solidFill>
                  <a:srgbClr val="000000"/>
                </a:solidFill>
                <a:latin typeface="Tahoma" panose="020B0604030504040204" pitchFamily="34" charset="0"/>
                <a:ea typeface="Times New Roman" panose="02020603050405020304" pitchFamily="18" charset="0"/>
                <a:cs typeface="Times New Roman" panose="02020603050405020304" pitchFamily="18" charset="0"/>
              </a:rPr>
              <a:t>c. Viết 2 – 3 câu về nội dung em đã nói</a:t>
            </a:r>
            <a:endParaRPr lang="en-US" sz="36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304800" y="1997839"/>
            <a:ext cx="8305800" cy="2862322"/>
          </a:xfrm>
          <a:prstGeom prst="rect">
            <a:avLst/>
          </a:prstGeom>
        </p:spPr>
        <p:txBody>
          <a:bodyPr wrap="square">
            <a:spAutoFit/>
          </a:bodyPr>
          <a:lstStyle/>
          <a:p>
            <a:pPr algn="just"/>
            <a:r>
              <a:rPr lang="en-US" sz="3600">
                <a:solidFill>
                  <a:srgbClr val="FF0000"/>
                </a:solidFill>
                <a:latin typeface="Tahoma" panose="020B0604030504040204" pitchFamily="34" charset="0"/>
                <a:ea typeface="Times New Roman" panose="02020603050405020304" pitchFamily="18" charset="0"/>
                <a:cs typeface="Times New Roman" panose="02020603050405020304" pitchFamily="18" charset="0"/>
              </a:rPr>
              <a:t>- Tên của em là Nguyễn Thành Nam. Ở nhà, mọi người gọi em là Bon. Em rất thích chơi lắp ráp lê-gô và đọc truyện. Ước mơ của em là được trở thành một người sáng tác truyện tranh.</a:t>
            </a:r>
            <a:endParaRPr lang="en-US" sz="36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357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en-US"/>
          </a:p>
        </p:txBody>
      </p:sp>
      <p:sp>
        <p:nvSpPr>
          <p:cNvPr id="8195" name="Rectangle 3"/>
          <p:cNvSpPr>
            <a:spLocks noGrp="1" noChangeArrowheads="1"/>
          </p:cNvSpPr>
          <p:nvPr>
            <p:ph idx="1"/>
          </p:nvPr>
        </p:nvSpPr>
        <p:spPr/>
        <p:txBody>
          <a:bodyPr/>
          <a:lstStyle/>
          <a:p>
            <a:pPr eaLnBrk="1" hangingPunct="1"/>
            <a:endParaRPr lang="en-US"/>
          </a:p>
        </p:txBody>
      </p:sp>
      <p:pic>
        <p:nvPicPr>
          <p:cNvPr id="8196" name="Picture 2" descr="SZ169"/>
          <p:cNvPicPr>
            <a:picLocks noChangeAspect="1" noChangeArrowheads="1"/>
          </p:cNvPicPr>
          <p:nvPr/>
        </p:nvPicPr>
        <p:blipFill>
          <a:blip r:embed="rId2"/>
          <a:srcRect l="8594" t="2061" r="10156" b="5154"/>
          <a:stretch>
            <a:fillRect/>
          </a:stretch>
        </p:blipFill>
        <p:spPr bwMode="auto">
          <a:xfrm>
            <a:off x="179388" y="14288"/>
            <a:ext cx="9296400" cy="6858000"/>
          </a:xfrm>
          <a:prstGeom prst="rect">
            <a:avLst/>
          </a:prstGeom>
          <a:solidFill>
            <a:srgbClr val="FF0066"/>
          </a:solidFill>
          <a:ln w="9525">
            <a:noFill/>
            <a:miter lim="800000"/>
            <a:headEnd/>
            <a:tailEnd/>
          </a:ln>
        </p:spPr>
      </p:pic>
      <p:sp>
        <p:nvSpPr>
          <p:cNvPr id="3" name="Rectangle 2"/>
          <p:cNvSpPr/>
          <p:nvPr/>
        </p:nvSpPr>
        <p:spPr>
          <a:xfrm>
            <a:off x="903288" y="2831076"/>
            <a:ext cx="7848600" cy="646331"/>
          </a:xfrm>
          <a:prstGeom prst="rect">
            <a:avLst/>
          </a:prstGeom>
        </p:spPr>
        <p:txBody>
          <a:bodyPr wrap="square">
            <a:spAutoFit/>
          </a:bodyPr>
          <a:lstStyle/>
          <a:p>
            <a:pPr fontAlgn="auto">
              <a:spcBef>
                <a:spcPts val="0"/>
              </a:spcBef>
              <a:spcAft>
                <a:spcPts val="0"/>
              </a:spcAft>
              <a:defRPr/>
            </a:pPr>
            <a:r>
              <a:rPr lang="en-US" sz="3600" b="1" kern="10">
                <a:ln w="1905"/>
                <a:solidFill>
                  <a:srgbClr val="FF0000"/>
                </a:solidFill>
                <a:effectLst>
                  <a:innerShdw blurRad="69850" dist="43180" dir="5400000">
                    <a:srgbClr val="000000">
                      <a:alpha val="65000"/>
                    </a:srgbClr>
                  </a:innerShdw>
                </a:effectLst>
                <a:latin typeface="Times New Roman"/>
                <a:cs typeface="Times New Roman"/>
              </a:rPr>
              <a:t>ĐỌC MỘT TRUYỆN VỀ TRẺ EM</a:t>
            </a:r>
            <a:endParaRPr lang="en-US" sz="3600" b="1" kern="10" dirty="0">
              <a:ln w="1905"/>
              <a:solidFill>
                <a:srgbClr val="FF0000"/>
              </a:solidFill>
              <a:effectLst>
                <a:innerShdw blurRad="69850" dist="43180" dir="5400000">
                  <a:srgbClr val="000000">
                    <a:alpha val="65000"/>
                  </a:srgbClr>
                </a:innerShdw>
              </a:effectLst>
              <a:latin typeface="Times New Roman"/>
              <a:cs typeface="Times New Roman"/>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1600200"/>
            <a:ext cx="2057400" cy="584200"/>
          </a:xfrm>
          <a:prstGeom prst="rect">
            <a:avLst/>
          </a:prstGeom>
          <a:noFill/>
        </p:spPr>
        <p:txBody>
          <a:bodyPr>
            <a:spAutoFit/>
          </a:bodyPr>
          <a:lstStyle/>
          <a:p>
            <a:pPr algn="ctr">
              <a:defRPr/>
            </a:pPr>
            <a:r>
              <a:rPr lang="en-US" sz="3200" b="1" dirty="0">
                <a:ln w="1143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rPr>
              <a:t> </a:t>
            </a:r>
            <a:r>
              <a:rPr lang="en-US" sz="3200" b="1" dirty="0">
                <a:ln w="11430"/>
                <a:effectLst>
                  <a:outerShdw blurRad="60007" dist="200025" dir="15000000" sy="30000" kx="-1800000" algn="bl" rotWithShape="0">
                    <a:prstClr val="black">
                      <a:alpha val="32000"/>
                    </a:prstClr>
                  </a:outerShdw>
                </a:effectLst>
                <a:latin typeface="Times New Roman" pitchFamily="18" charset="0"/>
                <a:cs typeface="Times New Roman" pitchFamily="18" charset="0"/>
              </a:rPr>
              <a:t>     </a:t>
            </a:r>
          </a:p>
        </p:txBody>
      </p:sp>
      <p:pic>
        <p:nvPicPr>
          <p:cNvPr id="11267" name="Picture 21" descr="Frames PPT 01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Rectangle 1"/>
          <p:cNvSpPr/>
          <p:nvPr/>
        </p:nvSpPr>
        <p:spPr>
          <a:xfrm>
            <a:off x="228600" y="446038"/>
            <a:ext cx="8686800" cy="2308324"/>
          </a:xfrm>
          <a:prstGeom prst="rect">
            <a:avLst/>
          </a:prstGeom>
        </p:spPr>
        <p:txBody>
          <a:bodyPr wrap="square">
            <a:spAutoFit/>
          </a:bodyPr>
          <a:lstStyle/>
          <a:p>
            <a:pPr algn="just"/>
            <a:r>
              <a:rPr lang="en-US" sz="3600" b="1">
                <a:solidFill>
                  <a:srgbClr val="000000"/>
                </a:solidFill>
                <a:latin typeface="Tahoma" panose="020B0604030504040204" pitchFamily="34" charset="0"/>
                <a:ea typeface="Times New Roman" panose="02020603050405020304" pitchFamily="18" charset="0"/>
                <a:cs typeface="Times New Roman" panose="02020603050405020304" pitchFamily="18" charset="0"/>
              </a:rPr>
              <a:t>Câu 1: Đọc một truyện về trẻ em</a:t>
            </a:r>
            <a:endParaRPr lang="en-US" sz="3600">
              <a:latin typeface="Calibri" panose="020F0502020204030204" pitchFamily="34" charset="0"/>
              <a:ea typeface="Calibri" panose="020F0502020204030204" pitchFamily="34" charset="0"/>
              <a:cs typeface="Times New Roman" panose="02020603050405020304" pitchFamily="18" charset="0"/>
            </a:endParaRPr>
          </a:p>
          <a:p>
            <a:pPr algn="just"/>
            <a:r>
              <a:rPr lang="en-US" sz="3600">
                <a:solidFill>
                  <a:srgbClr val="000000"/>
                </a:solidFill>
                <a:latin typeface="Tahoma" panose="020B0604030504040204" pitchFamily="34" charset="0"/>
                <a:ea typeface="Times New Roman" panose="02020603050405020304" pitchFamily="18" charset="0"/>
                <a:cs typeface="Times New Roman" panose="02020603050405020304" pitchFamily="18" charset="0"/>
              </a:rPr>
              <a:t>a. Chia sẻ về truyện đã đọc.</a:t>
            </a:r>
            <a:endParaRPr lang="en-US" sz="3600">
              <a:latin typeface="Calibri" panose="020F0502020204030204" pitchFamily="34" charset="0"/>
              <a:ea typeface="Calibri" panose="020F0502020204030204" pitchFamily="34" charset="0"/>
              <a:cs typeface="Times New Roman" panose="02020603050405020304" pitchFamily="18" charset="0"/>
            </a:endParaRPr>
          </a:p>
          <a:p>
            <a:pPr algn="just"/>
            <a:r>
              <a:rPr lang="en-US" sz="3600">
                <a:solidFill>
                  <a:srgbClr val="000000"/>
                </a:solidFill>
                <a:latin typeface="Tahoma" panose="020B0604030504040204" pitchFamily="34" charset="0"/>
                <a:ea typeface="Times New Roman" panose="02020603050405020304" pitchFamily="18" charset="0"/>
                <a:cs typeface="Times New Roman" panose="02020603050405020304" pitchFamily="18" charset="0"/>
              </a:rPr>
              <a:t>b. Viết vào </a:t>
            </a:r>
            <a:r>
              <a:rPr lang="en-US" sz="3600" i="1">
                <a:solidFill>
                  <a:srgbClr val="000000"/>
                </a:solidFill>
                <a:latin typeface="Tahoma" panose="020B0604030504040204" pitchFamily="34" charset="0"/>
                <a:ea typeface="Times New Roman" panose="02020603050405020304" pitchFamily="18" charset="0"/>
                <a:cs typeface="Times New Roman" panose="02020603050405020304" pitchFamily="18" charset="0"/>
              </a:rPr>
              <a:t>Phiếu đọc sách </a:t>
            </a:r>
            <a:r>
              <a:rPr lang="en-US" sz="3600">
                <a:solidFill>
                  <a:srgbClr val="000000"/>
                </a:solidFill>
                <a:latin typeface="Tahoma" panose="020B0604030504040204" pitchFamily="34" charset="0"/>
                <a:ea typeface="Times New Roman" panose="02020603050405020304" pitchFamily="18" charset="0"/>
                <a:cs typeface="Times New Roman" panose="02020603050405020304" pitchFamily="18" charset="0"/>
              </a:rPr>
              <a:t>những điều em đã chia sẻ.</a:t>
            </a:r>
            <a:endParaRPr lang="en-US" sz="36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8" descr="https://img.loigiaihay.com/picture/question_lgh/2021_41/1621927126-pxsb.jpg"/>
          <p:cNvPicPr/>
          <p:nvPr/>
        </p:nvPicPr>
        <p:blipFill>
          <a:blip r:embed="rId3">
            <a:extLst>
              <a:ext uri="{28A0092B-C50C-407E-A947-70E740481C1C}">
                <a14:useLocalDpi xmlns:a14="http://schemas.microsoft.com/office/drawing/2010/main" val="0"/>
              </a:ext>
            </a:extLst>
          </a:blip>
          <a:srcRect/>
          <a:stretch>
            <a:fillRect/>
          </a:stretch>
        </p:blipFill>
        <p:spPr bwMode="auto">
          <a:xfrm>
            <a:off x="609600" y="2895600"/>
            <a:ext cx="7696200" cy="3429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1600200"/>
            <a:ext cx="2057400" cy="584200"/>
          </a:xfrm>
          <a:prstGeom prst="rect">
            <a:avLst/>
          </a:prstGeom>
          <a:noFill/>
        </p:spPr>
        <p:txBody>
          <a:bodyPr>
            <a:spAutoFit/>
          </a:bodyPr>
          <a:lstStyle/>
          <a:p>
            <a:pPr algn="ctr">
              <a:defRPr/>
            </a:pPr>
            <a:r>
              <a:rPr lang="en-US" sz="3200" b="1" dirty="0">
                <a:ln w="1143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rPr>
              <a:t> </a:t>
            </a:r>
            <a:r>
              <a:rPr lang="en-US" sz="3200" b="1" dirty="0">
                <a:ln w="11430"/>
                <a:effectLst>
                  <a:outerShdw blurRad="60007" dist="200025" dir="15000000" sy="30000" kx="-1800000" algn="bl" rotWithShape="0">
                    <a:prstClr val="black">
                      <a:alpha val="32000"/>
                    </a:prstClr>
                  </a:outerShdw>
                </a:effectLst>
                <a:latin typeface="Times New Roman" pitchFamily="18" charset="0"/>
                <a:cs typeface="Times New Roman" pitchFamily="18" charset="0"/>
              </a:rPr>
              <a:t>     </a:t>
            </a:r>
          </a:p>
        </p:txBody>
      </p:sp>
      <p:pic>
        <p:nvPicPr>
          <p:cNvPr id="11267" name="Picture 21" descr="Frames PPT 014"/>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 name="Rectangle 1"/>
          <p:cNvSpPr/>
          <p:nvPr/>
        </p:nvSpPr>
        <p:spPr>
          <a:xfrm>
            <a:off x="457200" y="990601"/>
            <a:ext cx="8382000" cy="3970318"/>
          </a:xfrm>
          <a:prstGeom prst="rect">
            <a:avLst/>
          </a:prstGeom>
        </p:spPr>
        <p:txBody>
          <a:bodyPr wrap="square">
            <a:spAutoFit/>
          </a:bodyPr>
          <a:lstStyle/>
          <a:p>
            <a:pPr marL="285750" indent="-285750" algn="just">
              <a:buFontTx/>
              <a:buChar char="-"/>
            </a:pPr>
            <a:r>
              <a:rPr lang="en-US" sz="36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Truyện mà em đã đọc là truyện Cô bé quàng khăn đỏ. </a:t>
            </a:r>
          </a:p>
          <a:p>
            <a:pPr marL="285750" indent="-285750" algn="just">
              <a:buFontTx/>
              <a:buChar char="-"/>
            </a:pPr>
            <a:r>
              <a:rPr lang="en-US" sz="36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Tác giả của truyện là anh em nhà Grimm. </a:t>
            </a:r>
          </a:p>
          <a:p>
            <a:pPr marL="285750" indent="-285750" algn="just">
              <a:buFontTx/>
              <a:buChar char="-"/>
            </a:pPr>
            <a:r>
              <a:rPr lang="en-US" sz="36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Nhân vật trong truyện gồm có cô bé quàng khăn đỏ, chú chó sói, bác thợ săn, bà ngoại và mẹ. Trong đó, cô bé quàng khăn đỏ là nhân vật chính.</a:t>
            </a:r>
            <a:endParaRPr lang="en-US" sz="36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1600200"/>
            <a:ext cx="2057400" cy="584200"/>
          </a:xfrm>
          <a:prstGeom prst="rect">
            <a:avLst/>
          </a:prstGeom>
          <a:noFill/>
        </p:spPr>
        <p:txBody>
          <a:bodyPr>
            <a:spAutoFit/>
          </a:bodyPr>
          <a:lstStyle/>
          <a:p>
            <a:pPr algn="ctr">
              <a:defRPr/>
            </a:pPr>
            <a:r>
              <a:rPr lang="en-US" sz="3200" b="1" dirty="0">
                <a:ln w="1143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rPr>
              <a:t> </a:t>
            </a:r>
            <a:r>
              <a:rPr lang="en-US" sz="3200" b="1" dirty="0">
                <a:ln w="11430"/>
                <a:effectLst>
                  <a:outerShdw blurRad="60007" dist="200025" dir="15000000" sy="30000" kx="-1800000" algn="bl" rotWithShape="0">
                    <a:prstClr val="black">
                      <a:alpha val="32000"/>
                    </a:prstClr>
                  </a:outerShdw>
                </a:effectLst>
                <a:latin typeface="Times New Roman" pitchFamily="18" charset="0"/>
                <a:cs typeface="Times New Roman" pitchFamily="18" charset="0"/>
              </a:rPr>
              <a:t>     </a:t>
            </a:r>
          </a:p>
        </p:txBody>
      </p:sp>
      <p:pic>
        <p:nvPicPr>
          <p:cNvPr id="11267" name="Picture 21" descr="Frames PPT 014"/>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 name="Rectangle 2"/>
          <p:cNvSpPr/>
          <p:nvPr/>
        </p:nvSpPr>
        <p:spPr>
          <a:xfrm>
            <a:off x="520890" y="533400"/>
            <a:ext cx="8610600" cy="1200329"/>
          </a:xfrm>
          <a:prstGeom prst="rect">
            <a:avLst/>
          </a:prstGeom>
        </p:spPr>
        <p:txBody>
          <a:bodyPr wrap="square">
            <a:spAutoFit/>
          </a:bodyPr>
          <a:lstStyle/>
          <a:p>
            <a:pPr algn="just"/>
            <a:r>
              <a:rPr lang="en-US" sz="36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 2: Chơi trò chơi </a:t>
            </a:r>
            <a:r>
              <a:rPr lang="en-US" sz="3600" b="1"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Mỗi người một vẻ</a:t>
            </a:r>
            <a:endParaRPr lang="en-US" sz="360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36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Nghe đặc điểm, đoán tên bạn.</a:t>
            </a:r>
            <a:endParaRPr lang="en-US" sz="360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7" name="Picture 6" descr="https://img.loigiaihay.com/picture/question_lgh/2021_41/1621927126-bo64.jpg"/>
          <p:cNvPicPr/>
          <p:nvPr/>
        </p:nvPicPr>
        <p:blipFill>
          <a:blip r:embed="rId4">
            <a:extLst>
              <a:ext uri="{28A0092B-C50C-407E-A947-70E740481C1C}">
                <a14:useLocalDpi xmlns:a14="http://schemas.microsoft.com/office/drawing/2010/main" val="0"/>
              </a:ext>
            </a:extLst>
          </a:blip>
          <a:srcRect/>
          <a:stretch>
            <a:fillRect/>
          </a:stretch>
        </p:blipFill>
        <p:spPr bwMode="auto">
          <a:xfrm>
            <a:off x="1681163" y="1981200"/>
            <a:ext cx="5557838" cy="4436110"/>
          </a:xfrm>
          <a:prstGeom prst="rect">
            <a:avLst/>
          </a:prstGeom>
          <a:noFill/>
          <a:ln>
            <a:noFill/>
          </a:ln>
        </p:spPr>
      </p:pic>
    </p:spTree>
    <p:extLst>
      <p:ext uri="{BB962C8B-B14F-4D97-AF65-F5344CB8AC3E}">
        <p14:creationId xmlns:p14="http://schemas.microsoft.com/office/powerpoint/2010/main" val="22727123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272</Words>
  <Application>Microsoft Office PowerPoint</Application>
  <PresentationFormat>On-screen Show (4:3)</PresentationFormat>
  <Paragraphs>28</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76</cp:revision>
  <dcterms:created xsi:type="dcterms:W3CDTF">2021-08-28T06:35:02Z</dcterms:created>
  <dcterms:modified xsi:type="dcterms:W3CDTF">2023-08-12T14:13:18Z</dcterms:modified>
</cp:coreProperties>
</file>