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304" r:id="rId2"/>
    <p:sldId id="257" r:id="rId3"/>
    <p:sldId id="308" r:id="rId4"/>
    <p:sldId id="299" r:id="rId5"/>
    <p:sldId id="305" r:id="rId6"/>
    <p:sldId id="302" r:id="rId7"/>
    <p:sldId id="300" r:id="rId8"/>
    <p:sldId id="285" r:id="rId9"/>
    <p:sldId id="309" r:id="rId10"/>
    <p:sldId id="310" r:id="rId11"/>
    <p:sldId id="307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D41CC7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33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07316F-DFFD-4F74-AED2-763CD6CE0CED}" type="datetimeFigureOut">
              <a:rPr lang="en-US" smtClean="0"/>
              <a:t>11/7/2024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C5E1E-22D5-4B04-AAEA-B9A628FED8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75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D90EFC-22E9-4DE4-B05E-57A01FF07344}" type="datetimeFigureOut">
              <a:rPr lang="en-US" smtClean="0"/>
              <a:pPr/>
              <a:t>11/7/2024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73075-A329-425E-9B63-01323A618EE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76200" y="2133600"/>
            <a:ext cx="8954037" cy="2220632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5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5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1881467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7504" y="260648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51520" y="908720"/>
            <a:ext cx="7200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c. 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Tìm từ ngữ có tiếng chứa vần ai 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ặ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 v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ầ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n ay để gọi tên từng sự vật dưới đây: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683568" y="1268760"/>
            <a:ext cx="129614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411760" y="1268760"/>
            <a:ext cx="208823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5292080" y="1254659"/>
            <a:ext cx="2016224" cy="1410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23528" y="1628800"/>
            <a:ext cx="1368152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pic>
        <p:nvPicPr>
          <p:cNvPr id="19" name="Picture 18" descr="C:\Users\SONY\Documents\Zalo Received Files\media\image105.jpe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92" y="2132856"/>
            <a:ext cx="8640959" cy="2304256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ounded Rectangle 19"/>
          <p:cNvSpPr/>
          <p:nvPr/>
        </p:nvSpPr>
        <p:spPr>
          <a:xfrm>
            <a:off x="251520" y="4005064"/>
            <a:ext cx="165618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mai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>
            <a:off x="1403648" y="458112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3" name="Rounded Rectangle 22"/>
          <p:cNvSpPr/>
          <p:nvPr/>
        </p:nvSpPr>
        <p:spPr>
          <a:xfrm>
            <a:off x="2878973" y="4509120"/>
            <a:ext cx="165618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chùm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vải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067944" y="5085184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5" name="Rounded Rectangle 24"/>
          <p:cNvSpPr/>
          <p:nvPr/>
        </p:nvSpPr>
        <p:spPr>
          <a:xfrm>
            <a:off x="5324685" y="3645024"/>
            <a:ext cx="165618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găng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tay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6444208" y="4221088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sp>
        <p:nvSpPr>
          <p:cNvPr id="27" name="Rounded Rectangle 26"/>
          <p:cNvSpPr/>
          <p:nvPr/>
        </p:nvSpPr>
        <p:spPr>
          <a:xfrm>
            <a:off x="7308304" y="4509120"/>
            <a:ext cx="1656184" cy="792088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váy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8" name="Straight Connector 27"/>
          <p:cNvCxnSpPr/>
          <p:nvPr/>
        </p:nvCxnSpPr>
        <p:spPr>
          <a:xfrm>
            <a:off x="8460432" y="5085184"/>
            <a:ext cx="288032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61788697"/>
      </p:ext>
    </p:extLst>
  </p:cSld>
  <p:clrMapOvr>
    <a:masterClrMapping/>
  </p:clrMapOvr>
  <p:transition spd="slow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3" grpId="0" animBg="1"/>
      <p:bldP spid="25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</a:rPr>
              <a:t>Củng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cố</a:t>
            </a:r>
            <a:r>
              <a:rPr lang="en-US" sz="6600" dirty="0" smtClean="0">
                <a:solidFill>
                  <a:srgbClr val="FF0000"/>
                </a:solidFill>
              </a:rPr>
              <a:t>, </a:t>
            </a:r>
            <a:r>
              <a:rPr lang="en-US" sz="6600" dirty="0" err="1" smtClean="0">
                <a:solidFill>
                  <a:srgbClr val="FF0000"/>
                </a:solidFill>
              </a:rPr>
              <a:t>dặn</a:t>
            </a:r>
            <a:r>
              <a:rPr lang="en-US" sz="6600" dirty="0" smtClean="0">
                <a:solidFill>
                  <a:srgbClr val="FF0000"/>
                </a:solidFill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</a:rPr>
              <a:t>dò</a:t>
            </a:r>
            <a:endParaRPr lang="en-US" sz="6600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981200"/>
            <a:ext cx="8686800" cy="3190165"/>
          </a:xfrm>
        </p:spPr>
        <p:txBody>
          <a:bodyPr>
            <a:normAutofit/>
          </a:bodyPr>
          <a:lstStyle/>
          <a:p>
            <a:pPr algn="just">
              <a:buFontTx/>
              <a:buChar char="-"/>
            </a:pPr>
            <a:r>
              <a:rPr lang="en-US" sz="5400" b="1" dirty="0" err="1" smtClean="0"/>
              <a:t>Viết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lại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những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chữ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sai</a:t>
            </a:r>
            <a:r>
              <a:rPr lang="en-US" sz="5400" b="1" dirty="0" smtClean="0"/>
              <a:t>.</a:t>
            </a:r>
          </a:p>
          <a:p>
            <a:pPr algn="just">
              <a:buFontTx/>
              <a:buChar char="-"/>
            </a:pPr>
            <a:r>
              <a:rPr lang="en-US" sz="5400" b="1" dirty="0" err="1" smtClean="0"/>
              <a:t>Xem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trước</a:t>
            </a:r>
            <a:r>
              <a:rPr lang="en-US" sz="5400" b="1" dirty="0" smtClean="0"/>
              <a:t> </a:t>
            </a:r>
            <a:r>
              <a:rPr lang="en-US" sz="5400" b="1" dirty="0" err="1" smtClean="0"/>
              <a:t>bài</a:t>
            </a:r>
            <a:r>
              <a:rPr lang="en-US" sz="5400" b="1" dirty="0" smtClean="0"/>
              <a:t> </a:t>
            </a:r>
            <a:r>
              <a:rPr lang="en-US" sz="5400" b="1" i="1" dirty="0" err="1" smtClean="0">
                <a:solidFill>
                  <a:srgbClr val="0000FF"/>
                </a:solidFill>
              </a:rPr>
              <a:t>Bọ</a:t>
            </a:r>
            <a:r>
              <a:rPr lang="en-US" sz="5400" b="1" i="1" dirty="0" smtClean="0">
                <a:solidFill>
                  <a:srgbClr val="0000FF"/>
                </a:solidFill>
              </a:rPr>
              <a:t> </a:t>
            </a:r>
            <a:r>
              <a:rPr lang="en-US" sz="5400" b="1" i="1" dirty="0" err="1" smtClean="0">
                <a:solidFill>
                  <a:srgbClr val="0000FF"/>
                </a:solidFill>
              </a:rPr>
              <a:t>rùa</a:t>
            </a:r>
            <a:r>
              <a:rPr lang="en-US" sz="5400" b="1" i="1" dirty="0" smtClean="0">
                <a:solidFill>
                  <a:srgbClr val="0000FF"/>
                </a:solidFill>
              </a:rPr>
              <a:t> </a:t>
            </a:r>
            <a:r>
              <a:rPr lang="en-US" sz="5400" b="1" i="1" dirty="0" err="1" smtClean="0">
                <a:solidFill>
                  <a:srgbClr val="0000FF"/>
                </a:solidFill>
              </a:rPr>
              <a:t>tìm</a:t>
            </a:r>
            <a:r>
              <a:rPr lang="en-US" sz="5400" b="1" i="1" dirty="0" smtClean="0">
                <a:solidFill>
                  <a:srgbClr val="0000FF"/>
                </a:solidFill>
              </a:rPr>
              <a:t> </a:t>
            </a:r>
            <a:r>
              <a:rPr lang="en-US" sz="5400" b="1" i="1" dirty="0" err="1" smtClean="0">
                <a:solidFill>
                  <a:srgbClr val="0000FF"/>
                </a:solidFill>
              </a:rPr>
              <a:t>mẹ</a:t>
            </a:r>
            <a:r>
              <a:rPr lang="en-US" sz="5400" b="1" dirty="0" smtClean="0"/>
              <a:t>.</a:t>
            </a:r>
            <a:endParaRPr lang="en-US" sz="5400" b="1" dirty="0"/>
          </a:p>
        </p:txBody>
      </p:sp>
    </p:spTree>
    <p:extLst>
      <p:ext uri="{BB962C8B-B14F-4D97-AF65-F5344CB8AC3E}">
        <p14:creationId xmlns:p14="http://schemas.microsoft.com/office/powerpoint/2010/main" val="266975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-228600" y="365125"/>
            <a:ext cx="9677400" cy="3978275"/>
          </a:xfrm>
        </p:spPr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4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4800" b="1" dirty="0">
              <a:solidFill>
                <a:srgbClr val="FF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4800" y="0"/>
            <a:ext cx="8839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43231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002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294892" y="1752600"/>
            <a:ext cx="3163308" cy="1813469"/>
          </a:xfrm>
        </p:spPr>
        <p:txBody>
          <a:bodyPr>
            <a:normAutofit/>
          </a:bodyPr>
          <a:lstStyle/>
          <a:p>
            <a:pPr algn="just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5421392" y="3810000"/>
            <a:ext cx="3429000" cy="15541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09800" y="76200"/>
            <a:ext cx="2873112" cy="69249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24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 smtClean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ước ra nhà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Cau ra hoa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Đang chờ đón!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Đi ra đồng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vừng đông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Chạy lên đồi 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t trời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4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latin typeface="Times New Roman" pitchFamily="18" charset="0"/>
                <a:cs typeface="Times New Roman" pitchFamily="18" charset="0"/>
              </a:rPr>
              <a:t>Quảng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49155" y="249667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vi-VN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dòng thơ từ ô nào trong vở của em </a:t>
            </a:r>
            <a:r>
              <a:rPr lang="vi-VN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11624" y="1678439"/>
            <a:ext cx="8763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vi-VN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Nên </a:t>
            </a:r>
            <a:r>
              <a:rPr lang="vi-VN" sz="36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viết mỗi dòng thơ từ ô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lề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r>
              <a:rPr lang="en-US" sz="36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6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3404754"/>
            <a:ext cx="8077200" cy="936104"/>
          </a:xfrm>
          <a:prstGeom prst="round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latin typeface="Times New Roman" pitchFamily="18" charset="0"/>
                <a:cs typeface="Times New Roman" pitchFamily="18" charset="0"/>
              </a:rPr>
              <a:t>sớm</a:t>
            </a:r>
            <a:r>
              <a:rPr lang="en-US" sz="36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09600" y="4800600"/>
            <a:ext cx="85727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Cau 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ra hoa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vừng đông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36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 trời</a:t>
            </a:r>
            <a:endParaRPr lang="en-US" sz="36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4622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Phân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tích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từ</a:t>
            </a:r>
            <a:r>
              <a:rPr lang="en-US" sz="5400" b="1" dirty="0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 </a:t>
            </a:r>
            <a:r>
              <a:rPr lang="en-US" sz="5400" b="1" dirty="0" err="1" smtClean="0">
                <a:solidFill>
                  <a:srgbClr val="FF0000"/>
                </a:solidFill>
                <a:latin typeface="+mn-lt"/>
                <a:cs typeface="Times New Roman" panose="02020603050405020304" pitchFamily="18" charset="0"/>
              </a:rPr>
              <a:t>khó</a:t>
            </a:r>
            <a:endParaRPr lang="en-US" sz="5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2671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6600" i="1" dirty="0" err="1">
                <a:solidFill>
                  <a:srgbClr val="7030A0"/>
                </a:solidFill>
              </a:rPr>
              <a:t>b</a:t>
            </a:r>
            <a:r>
              <a:rPr lang="en-US" sz="6600" i="1" dirty="0" err="1" smtClean="0"/>
              <a:t>ước</a:t>
            </a:r>
            <a:endParaRPr lang="en-US" sz="6600" i="1" dirty="0"/>
          </a:p>
          <a:p>
            <a:pPr marL="0" indent="0" algn="ctr">
              <a:buNone/>
            </a:pPr>
            <a:r>
              <a:rPr lang="en-US" sz="6600" i="1" dirty="0" err="1" smtClean="0">
                <a:solidFill>
                  <a:srgbClr val="7030A0"/>
                </a:solidFill>
              </a:rPr>
              <a:t>v</a:t>
            </a:r>
            <a:r>
              <a:rPr lang="en-US" sz="6600" i="1" dirty="0" err="1" smtClean="0"/>
              <a:t>ừng</a:t>
            </a:r>
            <a:r>
              <a:rPr lang="en-US" sz="6600" i="1" dirty="0" smtClean="0"/>
              <a:t> </a:t>
            </a:r>
            <a:r>
              <a:rPr lang="en-US" sz="6600" i="1" dirty="0" err="1">
                <a:solidFill>
                  <a:srgbClr val="7030A0"/>
                </a:solidFill>
              </a:rPr>
              <a:t>đ</a:t>
            </a:r>
            <a:r>
              <a:rPr lang="en-US" sz="6600" i="1" dirty="0" err="1"/>
              <a:t>ông</a:t>
            </a:r>
            <a:endParaRPr lang="en-US" sz="6600" dirty="0"/>
          </a:p>
          <a:p>
            <a:pPr marL="0" indent="0" algn="ctr">
              <a:buNone/>
            </a:pPr>
            <a:r>
              <a:rPr lang="en-US" sz="6600" i="1" dirty="0" err="1">
                <a:solidFill>
                  <a:srgbClr val="7030A0"/>
                </a:solidFill>
              </a:rPr>
              <a:t>d</a:t>
            </a:r>
            <a:r>
              <a:rPr lang="en-US" sz="6600" i="1" dirty="0" err="1"/>
              <a:t>ậy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18528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002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8" name="Rectangle 7"/>
          <p:cNvSpPr/>
          <p:nvPr/>
        </p:nvSpPr>
        <p:spPr>
          <a:xfrm>
            <a:off x="76200" y="152400"/>
            <a:ext cx="893700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222222"/>
                </a:solidFill>
                <a:latin typeface="HP001 5 hàng" pitchFamily="34" charset="0"/>
                <a:ea typeface="Times New Roman" pitchFamily="18" charset="0"/>
                <a:cs typeface="Arial" pitchFamily="34" charset="0"/>
              </a:rPr>
              <a:t>Nghe</a:t>
            </a:r>
            <a:r>
              <a:rPr lang="en-US" sz="4000" b="1" dirty="0" smtClean="0">
                <a:solidFill>
                  <a:srgbClr val="222222"/>
                </a:solidFill>
                <a:latin typeface="HP001 5 hàng" pitchFamily="34" charset="0"/>
                <a:ea typeface="Times New Roman" pitchFamily="18" charset="0"/>
                <a:cs typeface="Arial" pitchFamily="34" charset="0"/>
              </a:rPr>
              <a:t> - </a:t>
            </a:r>
            <a:r>
              <a:rPr lang="en-US" sz="4000" b="1" dirty="0" err="1" smtClean="0">
                <a:solidFill>
                  <a:srgbClr val="222222"/>
                </a:solidFill>
                <a:latin typeface="HP001 5 hàng" pitchFamily="34" charset="0"/>
                <a:ea typeface="Times New Roman" pitchFamily="18" charset="0"/>
                <a:cs typeface="Arial" pitchFamily="34" charset="0"/>
              </a:rPr>
              <a:t>viết</a:t>
            </a:r>
            <a:r>
              <a:rPr lang="en-US" sz="4000" b="1" dirty="0" smtClean="0">
                <a:solidFill>
                  <a:srgbClr val="222222"/>
                </a:solidFill>
                <a:latin typeface="HP001 5 hàng" pitchFamily="34" charset="0"/>
                <a:ea typeface="Times New Roman" pitchFamily="18" charset="0"/>
                <a:cs typeface="Arial" pitchFamily="34" charset="0"/>
              </a:rPr>
              <a:t>: 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Ai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dậy</a:t>
            </a:r>
            <a:r>
              <a:rPr lang="en-US" sz="4000" b="1" dirty="0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HP001 5 hàng" panose="020B0603050302020204" pitchFamily="34" charset="0"/>
                <a:cs typeface="Times New Roman" pitchFamily="18" charset="0"/>
              </a:rPr>
              <a:t>sớm</a:t>
            </a:r>
            <a:endParaRPr lang="en-US" sz="4000" b="1" dirty="0">
              <a:solidFill>
                <a:srgbClr val="FF0000"/>
              </a:solidFill>
              <a:latin typeface="HP001 5 hàng" panose="020B0603050302020204" pitchFamily="34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32020"/>
            <a:ext cx="8915400" cy="55211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09600" y="1600200"/>
            <a:ext cx="2057400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200" b="1" dirty="0">
                <a:ln w="11430"/>
                <a:solidFill>
                  <a:srgbClr val="00206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>
                <a:ln w="11430"/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</a:p>
        </p:txBody>
      </p:sp>
      <p:sp>
        <p:nvSpPr>
          <p:cNvPr id="7" name="Rectangle 6"/>
          <p:cNvSpPr/>
          <p:nvPr/>
        </p:nvSpPr>
        <p:spPr>
          <a:xfrm>
            <a:off x="2819400" y="990600"/>
            <a:ext cx="3295935" cy="57246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3"/>
            <a:endParaRPr lang="en-US" altLang="zh-CN" sz="4800" b="1" dirty="0" smtClean="0">
              <a:latin typeface="HP001 4 hàng" pitchFamily="34" charset="0"/>
              <a:ea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 smtClean="0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 smtClean="0">
                <a:latin typeface="Times New Roman" pitchFamily="18" charset="0"/>
                <a:cs typeface="Times New Roman" pitchFamily="18" charset="0"/>
              </a:rPr>
              <a:t>- 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ước ra nhà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Cau ra hoa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Đi ra đồng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vừng đông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Chạy lên đồi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 trời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2400" y="76201"/>
            <a:ext cx="8991600" cy="1447800"/>
          </a:xfrm>
        </p:spPr>
        <p:txBody>
          <a:bodyPr>
            <a:no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7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10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2021</a:t>
            </a:r>
            <a:b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u="sng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Ai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dậy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95066" y="1625031"/>
            <a:ext cx="762000" cy="5345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6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en-US" sz="5400" b="1" dirty="0">
              <a:solidFill>
                <a:srgbClr val="FF0000"/>
              </a:solidFill>
              <a:latin typeface="+mn-lt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609600" y="1371600"/>
            <a:ext cx="8534400" cy="5343644"/>
            <a:chOff x="685800" y="1371601"/>
            <a:chExt cx="8458200" cy="5181600"/>
          </a:xfrm>
        </p:grpSpPr>
        <p:cxnSp>
          <p:nvCxnSpPr>
            <p:cNvPr id="11" name="Straight Connector 10"/>
            <p:cNvCxnSpPr/>
            <p:nvPr/>
          </p:nvCxnSpPr>
          <p:spPr>
            <a:xfrm>
              <a:off x="1848135" y="6553201"/>
              <a:ext cx="7295865" cy="0"/>
            </a:xfrm>
            <a:prstGeom prst="line">
              <a:avLst/>
            </a:prstGeom>
            <a:ln w="381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grpSp>
          <p:nvGrpSpPr>
            <p:cNvPr id="18" name="Group 17"/>
            <p:cNvGrpSpPr/>
            <p:nvPr/>
          </p:nvGrpSpPr>
          <p:grpSpPr>
            <a:xfrm>
              <a:off x="685800" y="1371601"/>
              <a:ext cx="1143000" cy="5181600"/>
              <a:chOff x="685800" y="1731393"/>
              <a:chExt cx="1143000" cy="4821807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685800" y="2057400"/>
                <a:ext cx="1143000" cy="4495800"/>
                <a:chOff x="685800" y="2057400"/>
                <a:chExt cx="1143000" cy="4495800"/>
              </a:xfrm>
            </p:grpSpPr>
            <p:cxnSp>
              <p:nvCxnSpPr>
                <p:cNvPr id="3" name="Straight Connector 2"/>
                <p:cNvCxnSpPr/>
                <p:nvPr/>
              </p:nvCxnSpPr>
              <p:spPr>
                <a:xfrm>
                  <a:off x="685800" y="2057400"/>
                  <a:ext cx="1143000" cy="0"/>
                </a:xfrm>
                <a:prstGeom prst="line">
                  <a:avLst/>
                </a:prstGeom>
                <a:ln w="38100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  <p:cxnSp>
              <p:nvCxnSpPr>
                <p:cNvPr id="9" name="Straight Connector 8"/>
                <p:cNvCxnSpPr/>
                <p:nvPr/>
              </p:nvCxnSpPr>
              <p:spPr>
                <a:xfrm>
                  <a:off x="1828800" y="2057400"/>
                  <a:ext cx="0" cy="4495800"/>
                </a:xfrm>
                <a:prstGeom prst="line">
                  <a:avLst/>
                </a:prstGeom>
                <a:ln w="28575"/>
              </p:spPr>
              <p:style>
                <a:lnRef idx="1">
                  <a:schemeClr val="dk1"/>
                </a:lnRef>
                <a:fillRef idx="0">
                  <a:schemeClr val="dk1"/>
                </a:fillRef>
                <a:effectRef idx="0">
                  <a:schemeClr val="dk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4" name="Title 1"/>
              <p:cNvSpPr txBox="1">
                <a:spLocks/>
              </p:cNvSpPr>
              <p:nvPr/>
            </p:nvSpPr>
            <p:spPr>
              <a:xfrm>
                <a:off x="742666" y="1731393"/>
                <a:ext cx="1066800" cy="477837"/>
              </a:xfrm>
              <a:prstGeom prst="rect">
                <a:avLst/>
              </a:prstGeom>
            </p:spPr>
            <p:txBody>
              <a:bodyPr vert="horz" lIns="91440" tIns="45720" rIns="91440" bIns="45720" rtlCol="0" anchor="ctr">
                <a:noAutofit/>
              </a:bodyPr>
              <a:lstStyle>
                <a:lvl1pPr algn="ctr" defTabSz="914400" rtl="0" eaLnBrk="1" latinLnBrk="0" hangingPunct="1">
                  <a:spcBef>
                    <a:spcPct val="0"/>
                  </a:spcBef>
                  <a:buNone/>
                  <a:defRPr sz="4400" kern="1200">
                    <a:solidFill>
                      <a:schemeClr val="tx1"/>
                    </a:solidFill>
                    <a:latin typeface="+mj-lt"/>
                    <a:ea typeface="+mj-ea"/>
                    <a:cs typeface="+mj-cs"/>
                  </a:defRPr>
                </a:lvl1pPr>
              </a:lstStyle>
              <a:p>
                <a:r>
                  <a:rPr lang="en-US" sz="2800" b="1" dirty="0" err="1" smtClean="0">
                    <a:latin typeface="HP001 4 hàng" panose="020B0603050302020204" pitchFamily="34" charset="0"/>
                    <a:cs typeface="Times New Roman" panose="02020603050405020304" pitchFamily="18" charset="0"/>
                  </a:rPr>
                  <a:t>Lỗi</a:t>
                </a:r>
                <a:endParaRPr lang="en-US" sz="2800" b="1" dirty="0">
                  <a:latin typeface="HP001 4 hàng" panose="020B0603050302020204" pitchFamily="34" charset="0"/>
                  <a:cs typeface="Times New Roman" panose="02020603050405020304" pitchFamily="18" charset="0"/>
                </a:endParaRPr>
              </a:p>
            </p:txBody>
          </p:sp>
        </p:grpSp>
      </p:grpSp>
      <p:cxnSp>
        <p:nvCxnSpPr>
          <p:cNvPr id="20" name="Straight Connector 19"/>
          <p:cNvCxnSpPr/>
          <p:nvPr/>
        </p:nvCxnSpPr>
        <p:spPr>
          <a:xfrm>
            <a:off x="685800" y="0"/>
            <a:ext cx="0" cy="6858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5555" y="797803"/>
            <a:ext cx="823521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b.</a:t>
            </a:r>
            <a:r>
              <a:rPr lang="vi-VN" sz="2400" dirty="0"/>
              <a:t> 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Tìm trong bài chính t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các tiếng chứa vần ai hoặc vần ay.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907704" y="1397089"/>
            <a:ext cx="5400600" cy="56938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4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4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Ai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dậy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sớm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ước ra nhà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Cau ra hoa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Đi ra đồng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vừng đông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Ai dậy sớm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Chạy lên đồi 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ả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 đ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ấ</a:t>
            </a:r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t trời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vi-VN" sz="2000" dirty="0">
                <a:latin typeface="Times New Roman" pitchFamily="18" charset="0"/>
                <a:cs typeface="Times New Roman" pitchFamily="18" charset="0"/>
              </a:rPr>
              <a:t>Đang chờ đón!</a:t>
            </a:r>
            <a:endParaRPr lang="en-US" sz="2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	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Võ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000" dirty="0" err="1">
                <a:latin typeface="Times New Roman" pitchFamily="18" charset="0"/>
                <a:cs typeface="Times New Roman" pitchFamily="18" charset="0"/>
              </a:rPr>
              <a:t>Quảng</a:t>
            </a:r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en-US" sz="2000" dirty="0"/>
          </a:p>
          <a:p>
            <a:endParaRPr lang="en-US" sz="20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971600" y="1157843"/>
            <a:ext cx="1656184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3851920" y="1157843"/>
            <a:ext cx="2520280" cy="0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7092280" y="1151292"/>
            <a:ext cx="720080" cy="6551"/>
          </a:xfrm>
          <a:prstGeom prst="line">
            <a:avLst/>
          </a:prstGeom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1979712" y="2132856"/>
            <a:ext cx="28803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979712" y="3645024"/>
            <a:ext cx="28803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1979712" y="5157192"/>
            <a:ext cx="288032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2035197" y="5445224"/>
            <a:ext cx="520579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107504" y="260648"/>
            <a:ext cx="1980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2400" b="1" dirty="0" err="1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24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3930979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461</TotalTime>
  <Words>297</Words>
  <Application>Microsoft Office PowerPoint</Application>
  <PresentationFormat>On-screen Show (4:3)</PresentationFormat>
  <Paragraphs>78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Chào mừng các em đến với tiết Chính tả của lớp 2</vt:lpstr>
      <vt:lpstr> Chính tả Bài: Ai dậy sớm</vt:lpstr>
      <vt:lpstr>PowerPoint Presentation</vt:lpstr>
      <vt:lpstr>Đoạn thơ có những chữ nào viết hoa?</vt:lpstr>
      <vt:lpstr>PowerPoint Presentation</vt:lpstr>
      <vt:lpstr>Phân tích từ khó</vt:lpstr>
      <vt:lpstr>PowerPoint Presentation</vt:lpstr>
      <vt:lpstr>Thứ Tư, ngày 7 tháng 10 năm 2021 Chính tả Bài: Ai dậy sớm</vt:lpstr>
      <vt:lpstr>PowerPoint Presentation</vt:lpstr>
      <vt:lpstr>PowerPoint Presentation</vt:lpstr>
      <vt:lpstr>Củng cố, dặn dò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PC</cp:lastModifiedBy>
  <cp:revision>88</cp:revision>
  <dcterms:created xsi:type="dcterms:W3CDTF">2021-08-28T06:35:02Z</dcterms:created>
  <dcterms:modified xsi:type="dcterms:W3CDTF">2024-11-07T08:24:05Z</dcterms:modified>
</cp:coreProperties>
</file>