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3" r:id="rId2"/>
  </p:sldMasterIdLst>
  <p:notesMasterIdLst>
    <p:notesMasterId r:id="rId25"/>
  </p:notesMasterIdLst>
  <p:sldIdLst>
    <p:sldId id="257" r:id="rId3"/>
    <p:sldId id="1057" r:id="rId4"/>
    <p:sldId id="2007577116" r:id="rId5"/>
    <p:sldId id="2007577117" r:id="rId6"/>
    <p:sldId id="2007577118" r:id="rId7"/>
    <p:sldId id="2007577119" r:id="rId8"/>
    <p:sldId id="2007577120" r:id="rId9"/>
    <p:sldId id="1058" r:id="rId10"/>
    <p:sldId id="345" r:id="rId11"/>
    <p:sldId id="308" r:id="rId12"/>
    <p:sldId id="346" r:id="rId13"/>
    <p:sldId id="2007577123" r:id="rId14"/>
    <p:sldId id="2007577124" r:id="rId15"/>
    <p:sldId id="2007577122" r:id="rId16"/>
    <p:sldId id="2007577121" r:id="rId17"/>
    <p:sldId id="347" r:id="rId18"/>
    <p:sldId id="2007577125" r:id="rId19"/>
    <p:sldId id="2007577126" r:id="rId20"/>
    <p:sldId id="2007577127" r:id="rId21"/>
    <p:sldId id="348" r:id="rId22"/>
    <p:sldId id="1056" r:id="rId23"/>
    <p:sldId id="1068" r:id="rId24"/>
  </p:sldIdLst>
  <p:sldSz cx="12192000" cy="6858000"/>
  <p:notesSz cx="6858000" cy="9144000"/>
  <p:embeddedFontLst>
    <p:embeddedFont>
      <p:font typeface="DengXian" panose="02010600030101010101" pitchFamily="2" charset="-122"/>
      <p:regular r:id="rId26"/>
      <p:bold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iCiel Pony" panose="02000000000000000000" pitchFamily="2" charset="-93"/>
      <p:regular r:id="rId33"/>
    </p:embeddedFont>
    <p:embeddedFont>
      <p:font typeface="UTM Colossalis" panose="02040603050506020204" pitchFamily="18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149" autoAdjust="0"/>
  </p:normalViewPr>
  <p:slideViewPr>
    <p:cSldViewPr snapToGrid="0">
      <p:cViewPr varScale="1">
        <p:scale>
          <a:sx n="64" d="100"/>
          <a:sy n="64" d="100"/>
        </p:scale>
        <p:origin x="1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08625-0E6D-46DC-847F-85852F71F3D5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1979A-2E60-407D-B03A-432B4ABE3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06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1979A-2E60-407D-B03A-432B4ABE32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66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1979A-2E60-407D-B03A-432B4ABE32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20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1979A-2E60-407D-B03A-432B4ABE32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02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1979A-2E60-407D-B03A-432B4ABE32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02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1979A-2E60-407D-B03A-432B4ABE32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77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1979A-2E60-407D-B03A-432B4ABE32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07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1979A-2E60-407D-B03A-432B4ABE32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84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1979A-2E60-407D-B03A-432B4ABE32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41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1979A-2E60-407D-B03A-432B4ABE32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44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1979A-2E60-407D-B03A-432B4ABE32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36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96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6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45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97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3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6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7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814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8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0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5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75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09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25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64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6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09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9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0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7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2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7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28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3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58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75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22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274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7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4B0EB-50D1-CE5C-F14C-3CD263FC90E8}"/>
              </a:ext>
            </a:extLst>
          </p:cNvPr>
          <p:cNvSpPr txBox="1"/>
          <p:nvPr userDrawn="1"/>
        </p:nvSpPr>
        <p:spPr>
          <a:xfrm>
            <a:off x="5277853" y="7523747"/>
            <a:ext cx="7363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Quang </a:t>
            </a:r>
            <a:r>
              <a:rPr lang="en-US" dirty="0" err="1">
                <a:solidFill>
                  <a:schemeClr val="bg1"/>
                </a:solidFill>
              </a:rPr>
              <a:t>chiến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4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13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73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6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slide" Target="slide20.xml"/><Relationship Id="rId2" Type="http://schemas.openxmlformats.org/officeDocument/2006/relationships/notesSlide" Target="../notesSlides/notesSlide3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29.xml"/><Relationship Id="rId6" Type="http://schemas.openxmlformats.org/officeDocument/2006/relationships/slide" Target="slide16.xml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openxmlformats.org/officeDocument/2006/relationships/slide" Target="slide7.xml"/><Relationship Id="rId4" Type="http://schemas.microsoft.com/office/2007/relationships/hdphoto" Target="../media/hdphoto2.wdp"/><Relationship Id="rId9" Type="http://schemas.openxmlformats.org/officeDocument/2006/relationships/image" Target="../media/image43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" Target="slide10.xml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5" Type="http://schemas.openxmlformats.org/officeDocument/2006/relationships/image" Target="../media/image43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png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png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5" Type="http://schemas.openxmlformats.org/officeDocument/2006/relationships/image" Target="../media/image66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9.png"/><Relationship Id="rId1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12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A195F6-EDD4-4795-E3E9-E8DEA882FC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62139" y="608128"/>
            <a:ext cx="2969009" cy="1457070"/>
          </a:xfrm>
          <a:prstGeom prst="rect">
            <a:avLst/>
          </a:prstGeom>
        </p:spPr>
      </p:pic>
      <p:sp>
        <p:nvSpPr>
          <p:cNvPr id="2" name="Freeform 13">
            <a:extLst>
              <a:ext uri="{FF2B5EF4-FFF2-40B4-BE49-F238E27FC236}">
                <a16:creationId xmlns:a16="http://schemas.microsoft.com/office/drawing/2014/main" id="{23DE93B6-2451-5FA8-1891-5B008D1C8F89}"/>
              </a:ext>
            </a:extLst>
          </p:cNvPr>
          <p:cNvSpPr/>
          <p:nvPr/>
        </p:nvSpPr>
        <p:spPr>
          <a:xfrm>
            <a:off x="112035" y="2798285"/>
            <a:ext cx="2818452" cy="4059715"/>
          </a:xfrm>
          <a:custGeom>
            <a:avLst/>
            <a:gdLst/>
            <a:ahLst/>
            <a:cxnLst/>
            <a:rect l="l" t="t" r="r" b="b"/>
            <a:pathLst>
              <a:path w="4276042" h="7141614">
                <a:moveTo>
                  <a:pt x="0" y="0"/>
                </a:moveTo>
                <a:lnTo>
                  <a:pt x="4276042" y="0"/>
                </a:lnTo>
                <a:lnTo>
                  <a:pt x="4276042" y="7141615"/>
                </a:lnTo>
                <a:lnTo>
                  <a:pt x="0" y="71416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A0A79F-8E7B-0F27-08F9-C10A82CAA896}"/>
              </a:ext>
            </a:extLst>
          </p:cNvPr>
          <p:cNvGrpSpPr/>
          <p:nvPr/>
        </p:nvGrpSpPr>
        <p:grpSpPr>
          <a:xfrm>
            <a:off x="3876294" y="2789049"/>
            <a:ext cx="8368958" cy="3106710"/>
            <a:chOff x="3126837" y="2029803"/>
            <a:chExt cx="8368958" cy="3106710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F942E7B-0222-46AB-8947-B8DA01DD0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9011" y="2733374"/>
              <a:ext cx="2006784" cy="146224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2B2E30-A307-F447-33C1-EA51613BD4F8}"/>
                </a:ext>
              </a:extLst>
            </p:cNvPr>
            <p:cNvSpPr txBox="1"/>
            <p:nvPr/>
          </p:nvSpPr>
          <p:spPr>
            <a:xfrm>
              <a:off x="3132304" y="2029803"/>
              <a:ext cx="661208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ln w="317500">
                    <a:solidFill>
                      <a:schemeClr val="bg1"/>
                    </a:solidFill>
                  </a:ln>
                  <a:latin typeface="iCiel Pony" panose="02000000000000000000" pitchFamily="2" charset="-93"/>
                </a:rPr>
                <a:t>GIỚI THIỆU VỀ TỈ SỐ</a:t>
              </a:r>
              <a:endParaRPr lang="vi-VN" sz="9600" dirty="0">
                <a:ln w="317500">
                  <a:solidFill>
                    <a:schemeClr val="bg1"/>
                  </a:solidFill>
                </a:ln>
                <a:latin typeface="iCiel Pony" panose="02000000000000000000" pitchFamily="2" charset="-93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DFF5DE-8483-0745-8E10-5391F41C8ECC}"/>
                </a:ext>
              </a:extLst>
            </p:cNvPr>
            <p:cNvSpPr txBox="1"/>
            <p:nvPr/>
          </p:nvSpPr>
          <p:spPr>
            <a:xfrm>
              <a:off x="3126837" y="2089525"/>
              <a:ext cx="661208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600" dirty="0">
                  <a:gradFill>
                    <a:gsLst>
                      <a:gs pos="0">
                        <a:srgbClr val="FF0066"/>
                      </a:gs>
                      <a:gs pos="67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latin typeface="iCiel Pony" panose="02000000000000000000" pitchFamily="2" charset="-93"/>
                </a:rPr>
                <a:t>GIỚI THIỆU VỀ TỈ SỐ</a:t>
              </a:r>
              <a:endParaRPr lang="vi-VN" sz="9600" dirty="0">
                <a:gradFill>
                  <a:gsLst>
                    <a:gs pos="0">
                      <a:srgbClr val="FF0066"/>
                    </a:gs>
                    <a:gs pos="67000">
                      <a:schemeClr val="accent1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atin typeface="iCiel Pony" panose="02000000000000000000" pitchFamily="2" charset="-93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C120EE6E-AF8A-8D77-74B0-1C45125925D6}"/>
              </a:ext>
            </a:extLst>
          </p:cNvPr>
          <p:cNvSpPr/>
          <p:nvPr/>
        </p:nvSpPr>
        <p:spPr>
          <a:xfrm>
            <a:off x="2828418" y="1695740"/>
            <a:ext cx="2411514" cy="748780"/>
          </a:xfrm>
          <a:prstGeom prst="round2DiagRect">
            <a:avLst/>
          </a:prstGeom>
          <a:solidFill>
            <a:schemeClr val="bg1"/>
          </a:solidFill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accent2"/>
                </a:solidFill>
                <a:latin typeface="iCiel Pony" panose="02000000000000000000" pitchFamily="2" charset="-93"/>
              </a:rPr>
              <a:t>Bài</a:t>
            </a:r>
            <a:r>
              <a:rPr lang="en-GB" sz="4400" dirty="0">
                <a:solidFill>
                  <a:schemeClr val="accent2"/>
                </a:solidFill>
                <a:latin typeface="iCiel Pony" panose="02000000000000000000" pitchFamily="2" charset="-93"/>
              </a:rPr>
              <a:t> 6</a:t>
            </a:r>
            <a:endParaRPr lang="vi-VN" sz="4400" dirty="0">
              <a:solidFill>
                <a:schemeClr val="accent2"/>
              </a:solidFill>
              <a:latin typeface="iCiel Pony" panose="02000000000000000000" pitchFamily="2" charset="-93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D15B5522-4625-F9E4-FB27-BB0E89F2129D}"/>
              </a:ext>
            </a:extLst>
          </p:cNvPr>
          <p:cNvSpPr/>
          <p:nvPr/>
        </p:nvSpPr>
        <p:spPr>
          <a:xfrm>
            <a:off x="5036486" y="5798376"/>
            <a:ext cx="2411514" cy="748780"/>
          </a:xfrm>
          <a:prstGeom prst="round2DiagRect">
            <a:avLst/>
          </a:prstGeom>
          <a:solidFill>
            <a:schemeClr val="bg1"/>
          </a:solidFill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>
                <a:solidFill>
                  <a:schemeClr val="accent2"/>
                </a:solidFill>
                <a:latin typeface="iCiel Pony" panose="02000000000000000000" pitchFamily="2" charset="-93"/>
              </a:rPr>
              <a:t>Tiết</a:t>
            </a:r>
            <a:r>
              <a:rPr lang="en-GB" sz="4400" dirty="0">
                <a:solidFill>
                  <a:schemeClr val="accent2"/>
                </a:solidFill>
                <a:latin typeface="iCiel Pony" panose="02000000000000000000" pitchFamily="2" charset="-93"/>
              </a:rPr>
              <a:t> 1</a:t>
            </a:r>
            <a:endParaRPr lang="vi-VN" sz="4400" dirty="0">
              <a:solidFill>
                <a:schemeClr val="accent2"/>
              </a:solidFill>
              <a:latin typeface="iCiel Pony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87" y="2393224"/>
            <a:ext cx="4002411" cy="40024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58044" y="247513"/>
            <a:ext cx="10287092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a/ </a:t>
            </a:r>
            <a:r>
              <a:rPr lang="en-GB" sz="4400" b="1" noProof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Đọc</a:t>
            </a:r>
            <a:r>
              <a:rPr lang="en-GB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noProof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GB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noProof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</a:t>
            </a:r>
            <a:r>
              <a:rPr lang="en-GB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noProof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GB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noProof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sau</a:t>
            </a:r>
            <a:r>
              <a:rPr lang="en-GB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(</a:t>
            </a:r>
            <a:r>
              <a:rPr lang="en-GB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GB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mẫu</a:t>
            </a:r>
            <a:r>
              <a:rPr lang="en-GB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10496550" y="5757704"/>
            <a:ext cx="1543050" cy="994863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7689D44-0F67-E0E5-D709-289728BE9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1" t="37855" r="9412" b="19638"/>
          <a:stretch/>
        </p:blipFill>
        <p:spPr>
          <a:xfrm>
            <a:off x="302916" y="1237499"/>
            <a:ext cx="11586168" cy="149086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144094-7CBF-D6DE-AE4E-D8F5219417E1}"/>
              </a:ext>
            </a:extLst>
          </p:cNvPr>
          <p:cNvGrpSpPr/>
          <p:nvPr/>
        </p:nvGrpSpPr>
        <p:grpSpPr>
          <a:xfrm>
            <a:off x="536713" y="3021495"/>
            <a:ext cx="9780104" cy="3588991"/>
            <a:chOff x="536713" y="3021495"/>
            <a:chExt cx="9780104" cy="358899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44FCBD3-395A-DD5A-4190-4D08D8B6A8CD}"/>
                </a:ext>
              </a:extLst>
            </p:cNvPr>
            <p:cNvSpPr/>
            <p:nvPr/>
          </p:nvSpPr>
          <p:spPr>
            <a:xfrm>
              <a:off x="536713" y="3021495"/>
              <a:ext cx="9780104" cy="3588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6A2AA9F-D75A-2DAA-AEA6-A3E67B8816D9}"/>
                    </a:ext>
                  </a:extLst>
                </p:cNvPr>
                <p:cNvSpPr txBox="1"/>
                <p:nvPr/>
              </p:nvSpPr>
              <p:spPr>
                <a:xfrm>
                  <a:off x="1120636" y="3359627"/>
                  <a:ext cx="8112816" cy="26886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Tỉ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số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5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GB" sz="5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vi-VN" sz="540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  <a:ea typeface="Courier New" panose="02070309020205020404" pitchFamily="49" charset="0"/>
                  </a:endParaRPr>
                </a:p>
                <a:p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Đọc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là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: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Tỉ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số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của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4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5</a:t>
                  </a:r>
                  <a:endParaRPr lang="vi-VN" sz="7200" dirty="0"/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6A2AA9F-D75A-2DAA-AEA6-A3E67B8816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0636" y="3359627"/>
                  <a:ext cx="8112816" cy="2688621"/>
                </a:xfrm>
                <a:prstGeom prst="rect">
                  <a:avLst/>
                </a:prstGeom>
                <a:blipFill>
                  <a:blip r:embed="rId6"/>
                  <a:stretch>
                    <a:fillRect l="-4057" b="-1292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58044" y="247513"/>
            <a:ext cx="10287092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a/ </a:t>
            </a:r>
            <a:r>
              <a:rPr lang="en-GB" sz="4400" b="1" noProof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Đọc</a:t>
            </a:r>
            <a:r>
              <a:rPr lang="en-GB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noProof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GB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noProof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</a:t>
            </a:r>
            <a:r>
              <a:rPr lang="en-GB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noProof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GB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noProof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sau</a:t>
            </a:r>
            <a:r>
              <a:rPr lang="en-GB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(</a:t>
            </a:r>
            <a:r>
              <a:rPr lang="en-GB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GB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mẫu</a:t>
            </a:r>
            <a:r>
              <a:rPr lang="en-GB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10496550" y="5757704"/>
            <a:ext cx="1543050" cy="994863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7689D44-0F67-E0E5-D709-289728BE9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1" t="37855" r="9412" b="19638"/>
          <a:stretch/>
        </p:blipFill>
        <p:spPr>
          <a:xfrm>
            <a:off x="302916" y="1237499"/>
            <a:ext cx="11586168" cy="149086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144094-7CBF-D6DE-AE4E-D8F5219417E1}"/>
              </a:ext>
            </a:extLst>
          </p:cNvPr>
          <p:cNvGrpSpPr/>
          <p:nvPr/>
        </p:nvGrpSpPr>
        <p:grpSpPr>
          <a:xfrm>
            <a:off x="536713" y="3021495"/>
            <a:ext cx="9780104" cy="3588991"/>
            <a:chOff x="536713" y="3021495"/>
            <a:chExt cx="9780104" cy="358899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44FCBD3-395A-DD5A-4190-4D08D8B6A8CD}"/>
                </a:ext>
              </a:extLst>
            </p:cNvPr>
            <p:cNvSpPr/>
            <p:nvPr/>
          </p:nvSpPr>
          <p:spPr>
            <a:xfrm>
              <a:off x="536713" y="3021495"/>
              <a:ext cx="9780104" cy="3588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6A2AA9F-D75A-2DAA-AEA6-A3E67B8816D9}"/>
                    </a:ext>
                  </a:extLst>
                </p:cNvPr>
                <p:cNvSpPr txBox="1"/>
                <p:nvPr/>
              </p:nvSpPr>
              <p:spPr>
                <a:xfrm>
                  <a:off x="1120636" y="3359627"/>
                  <a:ext cx="8112816" cy="26868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Tỉ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số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5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5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GB" sz="5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vi-VN" sz="540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  <a:ea typeface="Courier New" panose="02070309020205020404" pitchFamily="49" charset="0"/>
                  </a:endParaRPr>
                </a:p>
                <a:p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Đọc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là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: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Tỉ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số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của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7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và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8</a:t>
                  </a:r>
                  <a:endParaRPr lang="vi-VN" sz="7200" dirty="0"/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6A2AA9F-D75A-2DAA-AEA6-A3E67B8816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0636" y="3359627"/>
                  <a:ext cx="8112816" cy="2686826"/>
                </a:xfrm>
                <a:prstGeom prst="rect">
                  <a:avLst/>
                </a:prstGeom>
                <a:blipFill>
                  <a:blip r:embed="rId6"/>
                  <a:stretch>
                    <a:fillRect l="-4057" b="-1269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9702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58044" y="247513"/>
            <a:ext cx="10287092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914400" marR="0" lvl="0" indent="-9144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a/ </a:t>
            </a:r>
            <a:r>
              <a:rPr lang="en-GB" sz="4400" b="1" noProof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Đọc</a:t>
            </a:r>
            <a:r>
              <a:rPr lang="en-GB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noProof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GB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noProof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</a:t>
            </a:r>
            <a:r>
              <a:rPr lang="en-GB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noProof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GB" sz="4400" b="1" noProof="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noProof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sau</a:t>
            </a:r>
            <a:r>
              <a:rPr lang="en-GB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(</a:t>
            </a:r>
            <a:r>
              <a:rPr lang="en-GB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GB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mẫu</a:t>
            </a:r>
            <a:r>
              <a:rPr lang="en-GB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10496550" y="5757704"/>
            <a:ext cx="1543050" cy="994863"/>
          </a:xfrm>
          <a:prstGeom prst="rect">
            <a:avLst/>
          </a:prstGeom>
        </p:spPr>
      </p:pic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27689D44-0F67-E0E5-D709-289728BE9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1" t="37855" r="9412" b="19638"/>
          <a:stretch/>
        </p:blipFill>
        <p:spPr>
          <a:xfrm>
            <a:off x="302916" y="1237499"/>
            <a:ext cx="11586168" cy="149086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144094-7CBF-D6DE-AE4E-D8F5219417E1}"/>
              </a:ext>
            </a:extLst>
          </p:cNvPr>
          <p:cNvGrpSpPr/>
          <p:nvPr/>
        </p:nvGrpSpPr>
        <p:grpSpPr>
          <a:xfrm>
            <a:off x="536713" y="3021495"/>
            <a:ext cx="9780104" cy="3588991"/>
            <a:chOff x="536713" y="3021495"/>
            <a:chExt cx="9780104" cy="358899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44FCBD3-395A-DD5A-4190-4D08D8B6A8CD}"/>
                </a:ext>
              </a:extLst>
            </p:cNvPr>
            <p:cNvSpPr/>
            <p:nvPr/>
          </p:nvSpPr>
          <p:spPr>
            <a:xfrm>
              <a:off x="536713" y="3021495"/>
              <a:ext cx="9780104" cy="3588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A2AA9F-D75A-2DAA-AEA6-A3E67B8816D9}"/>
                </a:ext>
              </a:extLst>
            </p:cNvPr>
            <p:cNvSpPr txBox="1"/>
            <p:nvPr/>
          </p:nvSpPr>
          <p:spPr>
            <a:xfrm>
              <a:off x="1120636" y="3359627"/>
              <a:ext cx="8112816" cy="21698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Tỉ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19 : 11</a:t>
              </a:r>
              <a:endParaRPr lang="vi-VN" sz="5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endParaRPr>
            </a:p>
            <a:p>
              <a:r>
                <a:rPr lang="en-US" sz="5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r>
                <a:rPr lang="en-US" sz="5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Tỉ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19 </a:t>
              </a:r>
              <a:r>
                <a:rPr lang="en-US" sz="5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11</a:t>
              </a:r>
              <a:endParaRPr lang="vi-VN" sz="7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575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10496550" y="5757704"/>
            <a:ext cx="1543050" cy="9948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A593D5-6B3B-3E86-C1D3-656DB8228224}"/>
              </a:ext>
            </a:extLst>
          </p:cNvPr>
          <p:cNvSpPr/>
          <p:nvPr/>
        </p:nvSpPr>
        <p:spPr>
          <a:xfrm>
            <a:off x="1200932" y="355363"/>
            <a:ext cx="10287092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b/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GB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GB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GB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GB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GB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sau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(</a:t>
            </a:r>
            <a:r>
              <a:rPr kumimoji="0" lang="en-GB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GB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mẫu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8" name="Picture 7" descr="A screenshot of a phone&#10;&#10;Description automatically generated">
            <a:extLst>
              <a:ext uri="{FF2B5EF4-FFF2-40B4-BE49-F238E27FC236}">
                <a16:creationId xmlns:a16="http://schemas.microsoft.com/office/drawing/2014/main" id="{8DDB1520-026C-1144-0A82-4057EDB790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0" t="30872" r="5569" b="12655"/>
          <a:stretch/>
        </p:blipFill>
        <p:spPr>
          <a:xfrm>
            <a:off x="1606616" y="1200647"/>
            <a:ext cx="9243392" cy="19761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E57243-2C94-7ACE-9DF8-21E934EC9614}"/>
              </a:ext>
            </a:extLst>
          </p:cNvPr>
          <p:cNvSpPr/>
          <p:nvPr/>
        </p:nvSpPr>
        <p:spPr>
          <a:xfrm>
            <a:off x="533190" y="3222085"/>
            <a:ext cx="9243392" cy="34148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A188C0-8569-07B8-5EC3-BC4841ADCE04}"/>
                  </a:ext>
                </a:extLst>
              </p:cNvPr>
              <p:cNvSpPr txBox="1"/>
              <p:nvPr/>
            </p:nvSpPr>
            <p:spPr>
              <a:xfrm>
                <a:off x="1009958" y="3247730"/>
                <a:ext cx="7617205" cy="1054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3200" dirty="0"/>
                  <a:t>Tỉ số của 8 và 5 viết là 8 : 5 hay</a:t>
                </a:r>
                <a:r>
                  <a:rPr lang="en-GB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A188C0-8569-07B8-5EC3-BC4841ADC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958" y="3247730"/>
                <a:ext cx="7617205" cy="1054006"/>
              </a:xfrm>
              <a:prstGeom prst="rect">
                <a:avLst/>
              </a:prstGeom>
              <a:blipFill>
                <a:blip r:embed="rId6"/>
                <a:stretch>
                  <a:fillRect l="-2082" b="-11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2EB487-DE4C-6A43-E27A-B2F940CEDCFF}"/>
                  </a:ext>
                </a:extLst>
              </p:cNvPr>
              <p:cNvSpPr txBox="1"/>
              <p:nvPr/>
            </p:nvSpPr>
            <p:spPr>
              <a:xfrm>
                <a:off x="1009958" y="5396426"/>
                <a:ext cx="7617205" cy="1052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3200" dirty="0"/>
                  <a:t>Tỉ số của </a:t>
                </a:r>
                <a:r>
                  <a:rPr lang="en-GB" sz="3200" dirty="0"/>
                  <a:t>17</a:t>
                </a:r>
                <a:r>
                  <a:rPr lang="vi-VN" sz="3200" dirty="0"/>
                  <a:t> và </a:t>
                </a:r>
                <a:r>
                  <a:rPr lang="en-GB" sz="3200" dirty="0"/>
                  <a:t>13</a:t>
                </a:r>
                <a:r>
                  <a:rPr lang="vi-VN" sz="3200" dirty="0"/>
                  <a:t> viết là </a:t>
                </a:r>
                <a:r>
                  <a:rPr lang="en-GB" sz="3200" dirty="0"/>
                  <a:t>17</a:t>
                </a:r>
                <a:r>
                  <a:rPr lang="vi-VN" sz="3200" dirty="0"/>
                  <a:t> : </a:t>
                </a:r>
                <a:r>
                  <a:rPr lang="en-GB" sz="3200" dirty="0"/>
                  <a:t>13</a:t>
                </a:r>
                <a:r>
                  <a:rPr lang="vi-VN" sz="3200" dirty="0"/>
                  <a:t> hay</a:t>
                </a:r>
                <a:r>
                  <a:rPr lang="en-GB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vi-VN" sz="32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2EB487-DE4C-6A43-E27A-B2F940CED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958" y="5396426"/>
                <a:ext cx="7617205" cy="1052596"/>
              </a:xfrm>
              <a:prstGeom prst="rect">
                <a:avLst/>
              </a:prstGeom>
              <a:blipFill>
                <a:blip r:embed="rId7"/>
                <a:stretch>
                  <a:fillRect l="-2082" b="-11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9D34D2-5B85-1038-F1B2-88724531CA22}"/>
                  </a:ext>
                </a:extLst>
              </p:cNvPr>
              <p:cNvSpPr txBox="1"/>
              <p:nvPr/>
            </p:nvSpPr>
            <p:spPr>
              <a:xfrm>
                <a:off x="1009958" y="4322783"/>
                <a:ext cx="7617205" cy="1052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3200" dirty="0"/>
                  <a:t>Tỉ số của </a:t>
                </a:r>
                <a:r>
                  <a:rPr lang="en-GB" sz="3200" dirty="0"/>
                  <a:t>1</a:t>
                </a:r>
                <a:r>
                  <a:rPr lang="vi-VN" sz="3200" dirty="0"/>
                  <a:t> và </a:t>
                </a:r>
                <a:r>
                  <a:rPr lang="en-GB" sz="3200" dirty="0"/>
                  <a:t>9</a:t>
                </a:r>
                <a:r>
                  <a:rPr lang="vi-VN" sz="3200" dirty="0"/>
                  <a:t> viết là </a:t>
                </a:r>
                <a:r>
                  <a:rPr lang="en-GB" sz="3200" dirty="0"/>
                  <a:t>1</a:t>
                </a:r>
                <a:r>
                  <a:rPr lang="vi-VN" sz="3200" dirty="0"/>
                  <a:t> : </a:t>
                </a:r>
                <a:r>
                  <a:rPr lang="en-GB" sz="3200" dirty="0"/>
                  <a:t>9</a:t>
                </a:r>
                <a:r>
                  <a:rPr lang="vi-VN" sz="3200" dirty="0"/>
                  <a:t> hay</a:t>
                </a:r>
                <a:r>
                  <a:rPr lang="en-GB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4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vi-VN" sz="32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9D34D2-5B85-1038-F1B2-88724531CA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958" y="4322783"/>
                <a:ext cx="7617205" cy="1052596"/>
              </a:xfrm>
              <a:prstGeom prst="rect">
                <a:avLst/>
              </a:prstGeom>
              <a:blipFill>
                <a:blip r:embed="rId8"/>
                <a:stretch>
                  <a:fillRect l="-2082" b="-11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118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5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58044" y="247513"/>
            <a:ext cx="10287092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c/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GB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Chọn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GB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cách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GB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GB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đúng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GB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để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GB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biểu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kumimoji="0" lang="en-GB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diễ</a:t>
            </a:r>
            <a:r>
              <a:rPr lang="en-GB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 </a:t>
            </a:r>
            <a:r>
              <a:rPr lang="en-GB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</a:t>
            </a:r>
            <a:r>
              <a:rPr lang="en-GB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GB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GB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GB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3 </a:t>
            </a:r>
            <a:r>
              <a:rPr lang="en-GB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GB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4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10496550" y="5757704"/>
            <a:ext cx="1543050" cy="994863"/>
          </a:xfrm>
          <a:prstGeom prst="rect">
            <a:avLst/>
          </a:prstGeom>
        </p:spPr>
      </p:pic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82F2FAA0-CFC9-A754-823E-ABA1DF16AA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8" t="43674" r="18869" b="16069"/>
          <a:stretch/>
        </p:blipFill>
        <p:spPr>
          <a:xfrm>
            <a:off x="858044" y="2146852"/>
            <a:ext cx="10350900" cy="1789044"/>
          </a:xfrm>
          <a:prstGeom prst="rect">
            <a:avLst/>
          </a:prstGeom>
        </p:spPr>
      </p:pic>
      <p:sp>
        <p:nvSpPr>
          <p:cNvPr id="5" name="Freeform 16">
            <a:extLst>
              <a:ext uri="{FF2B5EF4-FFF2-40B4-BE49-F238E27FC236}">
                <a16:creationId xmlns:a16="http://schemas.microsoft.com/office/drawing/2014/main" id="{7F3E6494-690F-1007-D534-D14D769C0E43}"/>
              </a:ext>
            </a:extLst>
          </p:cNvPr>
          <p:cNvSpPr/>
          <p:nvPr/>
        </p:nvSpPr>
        <p:spPr>
          <a:xfrm>
            <a:off x="2365228" y="3041374"/>
            <a:ext cx="1110461" cy="1066042"/>
          </a:xfrm>
          <a:custGeom>
            <a:avLst/>
            <a:gdLst/>
            <a:ahLst/>
            <a:cxnLst/>
            <a:rect l="l" t="t" r="r" b="b"/>
            <a:pathLst>
              <a:path w="1110461" h="1066042">
                <a:moveTo>
                  <a:pt x="0" y="0"/>
                </a:moveTo>
                <a:lnTo>
                  <a:pt x="1110461" y="0"/>
                </a:lnTo>
                <a:lnTo>
                  <a:pt x="1110461" y="1066042"/>
                </a:lnTo>
                <a:lnTo>
                  <a:pt x="0" y="1066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487DCD59-906B-1AFE-847B-46DF175B296E}"/>
              </a:ext>
            </a:extLst>
          </p:cNvPr>
          <p:cNvSpPr/>
          <p:nvPr/>
        </p:nvSpPr>
        <p:spPr>
          <a:xfrm>
            <a:off x="5068671" y="3041374"/>
            <a:ext cx="1110461" cy="1066042"/>
          </a:xfrm>
          <a:custGeom>
            <a:avLst/>
            <a:gdLst/>
            <a:ahLst/>
            <a:cxnLst/>
            <a:rect l="l" t="t" r="r" b="b"/>
            <a:pathLst>
              <a:path w="1110461" h="1066042">
                <a:moveTo>
                  <a:pt x="0" y="0"/>
                </a:moveTo>
                <a:lnTo>
                  <a:pt x="1110461" y="0"/>
                </a:lnTo>
                <a:lnTo>
                  <a:pt x="1110461" y="1066042"/>
                </a:lnTo>
                <a:lnTo>
                  <a:pt x="0" y="1066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6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38187" y="397566"/>
            <a:ext cx="10715625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a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b,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  <a:endParaRPr lang="vi-VN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147265" y="5316055"/>
            <a:ext cx="1310059" cy="13514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19515AC-5D4D-6EB3-F112-D6992DF5E79A}"/>
              </a:ext>
            </a:extLst>
          </p:cNvPr>
          <p:cNvGrpSpPr/>
          <p:nvPr/>
        </p:nvGrpSpPr>
        <p:grpSpPr>
          <a:xfrm>
            <a:off x="3071191" y="1451113"/>
            <a:ext cx="8382621" cy="4681330"/>
            <a:chOff x="3071191" y="1451113"/>
            <a:chExt cx="8382621" cy="468133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4C568E3-1987-F69B-342C-63F693A16AD5}"/>
                </a:ext>
              </a:extLst>
            </p:cNvPr>
            <p:cNvSpPr/>
            <p:nvPr/>
          </p:nvSpPr>
          <p:spPr>
            <a:xfrm>
              <a:off x="3071191" y="1451113"/>
              <a:ext cx="8382621" cy="46813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0D5422C-7BD1-EB17-1074-86FD85688AD8}"/>
                    </a:ext>
                  </a:extLst>
                </p:cNvPr>
                <p:cNvSpPr txBox="1"/>
                <p:nvPr/>
              </p:nvSpPr>
              <p:spPr>
                <a:xfrm>
                  <a:off x="4321037" y="2162216"/>
                  <a:ext cx="6097656" cy="324467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pt-BR" sz="6000" dirty="0"/>
                    <a:t>a) a = 2, b = 5</a:t>
                  </a:r>
                </a:p>
                <a:p>
                  <a:r>
                    <a:rPr lang="pt-BR" sz="6000" dirty="0"/>
                    <a:t>b) a = 9, b = 7</a:t>
                  </a:r>
                </a:p>
                <a:p>
                  <a:r>
                    <a:rPr lang="pt-BR" sz="6000" dirty="0"/>
                    <a:t>c) a = 5, b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pt-BR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pt-BR" sz="6000" dirty="0"/>
                    <a:t> </a:t>
                  </a:r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0D5422C-7BD1-EB17-1074-86FD85688A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1037" y="2162216"/>
                  <a:ext cx="6097656" cy="3244671"/>
                </a:xfrm>
                <a:prstGeom prst="rect">
                  <a:avLst/>
                </a:prstGeom>
                <a:blipFill>
                  <a:blip r:embed="rId6"/>
                  <a:stretch>
                    <a:fillRect l="-6100" t="-5827" b="-620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38187" y="397566"/>
            <a:ext cx="10715625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a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b,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  <a:endParaRPr lang="vi-VN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147265" y="5316055"/>
            <a:ext cx="1310059" cy="13514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F9DF29-128B-DB0A-3D83-01282A3EE409}"/>
              </a:ext>
            </a:extLst>
          </p:cNvPr>
          <p:cNvGrpSpPr/>
          <p:nvPr/>
        </p:nvGrpSpPr>
        <p:grpSpPr>
          <a:xfrm>
            <a:off x="3071191" y="1451113"/>
            <a:ext cx="8617225" cy="4681330"/>
            <a:chOff x="3071191" y="1451113"/>
            <a:chExt cx="8617225" cy="46813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19515AC-5D4D-6EB3-F112-D6992DF5E79A}"/>
                </a:ext>
              </a:extLst>
            </p:cNvPr>
            <p:cNvGrpSpPr/>
            <p:nvPr/>
          </p:nvGrpSpPr>
          <p:grpSpPr>
            <a:xfrm>
              <a:off x="3071191" y="1451113"/>
              <a:ext cx="8382621" cy="4681330"/>
              <a:chOff x="3071191" y="1451113"/>
              <a:chExt cx="8382621" cy="4681330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4C568E3-1987-F69B-342C-63F693A16AD5}"/>
                  </a:ext>
                </a:extLst>
              </p:cNvPr>
              <p:cNvSpPr/>
              <p:nvPr/>
            </p:nvSpPr>
            <p:spPr>
              <a:xfrm>
                <a:off x="3071191" y="1451113"/>
                <a:ext cx="8382621" cy="468133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0D5422C-7BD1-EB17-1074-86FD85688AD8}"/>
                  </a:ext>
                </a:extLst>
              </p:cNvPr>
              <p:cNvSpPr txBox="1"/>
              <p:nvPr/>
            </p:nvSpPr>
            <p:spPr>
              <a:xfrm>
                <a:off x="4986958" y="1625503"/>
                <a:ext cx="609765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6000" dirty="0"/>
                  <a:t>a) a = 2, b = 5</a:t>
                </a: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92211DD-7783-D8FE-6582-9561A45156E9}"/>
                    </a:ext>
                  </a:extLst>
                </p:cNvPr>
                <p:cNvSpPr txBox="1"/>
                <p:nvPr/>
              </p:nvSpPr>
              <p:spPr>
                <a:xfrm>
                  <a:off x="3545783" y="3294029"/>
                  <a:ext cx="8142633" cy="14037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vi-VN" sz="4000" dirty="0"/>
                    <a:t>Tỉ số của a và b là 2 : 5 hay</a:t>
                  </a:r>
                  <a:r>
                    <a:rPr lang="en-GB" sz="4000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vi-VN" sz="4000" dirty="0"/>
                </a:p>
              </p:txBody>
            </p:sp>
          </mc:Choice>
          <mc:Fallback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92211DD-7783-D8FE-6582-9561A45156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5783" y="3294029"/>
                  <a:ext cx="8142633" cy="1403782"/>
                </a:xfrm>
                <a:prstGeom prst="rect">
                  <a:avLst/>
                </a:prstGeom>
                <a:blipFill>
                  <a:blip r:embed="rId6"/>
                  <a:stretch>
                    <a:fillRect l="-269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3468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38187" y="397566"/>
            <a:ext cx="10715625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a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b,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  <a:endParaRPr lang="vi-VN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147265" y="5316055"/>
            <a:ext cx="1310059" cy="13514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F9DF29-128B-DB0A-3D83-01282A3EE409}"/>
              </a:ext>
            </a:extLst>
          </p:cNvPr>
          <p:cNvGrpSpPr/>
          <p:nvPr/>
        </p:nvGrpSpPr>
        <p:grpSpPr>
          <a:xfrm>
            <a:off x="3071191" y="1451113"/>
            <a:ext cx="8617225" cy="4681330"/>
            <a:chOff x="3071191" y="1451113"/>
            <a:chExt cx="8617225" cy="468133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4C568E3-1987-F69B-342C-63F693A16AD5}"/>
                </a:ext>
              </a:extLst>
            </p:cNvPr>
            <p:cNvSpPr/>
            <p:nvPr/>
          </p:nvSpPr>
          <p:spPr>
            <a:xfrm>
              <a:off x="3071191" y="1451113"/>
              <a:ext cx="8382621" cy="46813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92211DD-7783-D8FE-6582-9561A45156E9}"/>
                    </a:ext>
                  </a:extLst>
                </p:cNvPr>
                <p:cNvSpPr txBox="1"/>
                <p:nvPr/>
              </p:nvSpPr>
              <p:spPr>
                <a:xfrm>
                  <a:off x="3545783" y="3294029"/>
                  <a:ext cx="8142633" cy="140378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vi-VN" sz="4000" dirty="0"/>
                    <a:t>Tỉ số của a và b là </a:t>
                  </a:r>
                  <a:r>
                    <a:rPr lang="en-GB" sz="4800" dirty="0"/>
                    <a:t>9</a:t>
                  </a:r>
                  <a:r>
                    <a:rPr lang="vi-VN" sz="4800" dirty="0"/>
                    <a:t> : </a:t>
                  </a:r>
                  <a:r>
                    <a:rPr lang="en-GB" sz="4800" dirty="0"/>
                    <a:t>7</a:t>
                  </a:r>
                  <a:r>
                    <a:rPr lang="vi-VN" sz="4800" dirty="0"/>
                    <a:t> </a:t>
                  </a:r>
                  <a:r>
                    <a:rPr lang="vi-VN" sz="4000" dirty="0"/>
                    <a:t>hay</a:t>
                  </a:r>
                  <a:r>
                    <a:rPr lang="en-GB" sz="4000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vi-VN" sz="4000" dirty="0"/>
                </a:p>
              </p:txBody>
            </p:sp>
          </mc:Choice>
          <mc:Fallback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92211DD-7783-D8FE-6582-9561A45156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5783" y="3294029"/>
                  <a:ext cx="8142633" cy="1403782"/>
                </a:xfrm>
                <a:prstGeom prst="rect">
                  <a:avLst/>
                </a:prstGeom>
                <a:blipFill>
                  <a:blip r:embed="rId6"/>
                  <a:stretch>
                    <a:fillRect l="-2697" b="-562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68FB51C-F935-1E2C-E0D2-6FB27C0715C3}"/>
              </a:ext>
            </a:extLst>
          </p:cNvPr>
          <p:cNvSpPr txBox="1"/>
          <p:nvPr/>
        </p:nvSpPr>
        <p:spPr>
          <a:xfrm>
            <a:off x="4877628" y="1674549"/>
            <a:ext cx="6097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a = 9, b = 7</a:t>
            </a:r>
          </a:p>
        </p:txBody>
      </p:sp>
    </p:spTree>
    <p:extLst>
      <p:ext uri="{BB962C8B-B14F-4D97-AF65-F5344CB8AC3E}">
        <p14:creationId xmlns:p14="http://schemas.microsoft.com/office/powerpoint/2010/main" val="249005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38187" y="397566"/>
            <a:ext cx="10715625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a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b,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biết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  <a:endParaRPr lang="vi-VN" sz="48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147265" y="5316055"/>
            <a:ext cx="1310059" cy="135144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F9DF29-128B-DB0A-3D83-01282A3EE409}"/>
              </a:ext>
            </a:extLst>
          </p:cNvPr>
          <p:cNvGrpSpPr/>
          <p:nvPr/>
        </p:nvGrpSpPr>
        <p:grpSpPr>
          <a:xfrm>
            <a:off x="3071191" y="1451113"/>
            <a:ext cx="8617225" cy="4681330"/>
            <a:chOff x="3071191" y="1451113"/>
            <a:chExt cx="8617225" cy="468133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4C568E3-1987-F69B-342C-63F693A16AD5}"/>
                </a:ext>
              </a:extLst>
            </p:cNvPr>
            <p:cNvSpPr/>
            <p:nvPr/>
          </p:nvSpPr>
          <p:spPr>
            <a:xfrm>
              <a:off x="3071191" y="1451113"/>
              <a:ext cx="8382621" cy="46813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92211DD-7783-D8FE-6582-9561A45156E9}"/>
                    </a:ext>
                  </a:extLst>
                </p:cNvPr>
                <p:cNvSpPr txBox="1"/>
                <p:nvPr/>
              </p:nvSpPr>
              <p:spPr>
                <a:xfrm>
                  <a:off x="3545783" y="3294029"/>
                  <a:ext cx="8142633" cy="139935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vi-VN" sz="4000" dirty="0"/>
                    <a:t>Tỉ số của a và b là </a:t>
                  </a:r>
                  <a:r>
                    <a:rPr lang="en-GB" sz="4800" dirty="0"/>
                    <a:t>5</a:t>
                  </a:r>
                  <a:r>
                    <a:rPr lang="vi-VN" sz="4800" dirty="0"/>
                    <a:t> 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pt-BR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GB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vi-VN" sz="4800" dirty="0"/>
                    <a:t> </a:t>
                  </a:r>
                  <a:r>
                    <a:rPr lang="vi-VN" sz="4000" dirty="0"/>
                    <a:t>hay</a:t>
                  </a:r>
                  <a:r>
                    <a:rPr lang="en-GB" sz="4000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6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GB" sz="6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endParaRPr lang="vi-VN" sz="4000" dirty="0"/>
                </a:p>
              </p:txBody>
            </p:sp>
          </mc:Choice>
          <mc:Fallback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92211DD-7783-D8FE-6582-9561A45156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5783" y="3294029"/>
                  <a:ext cx="8142633" cy="1399357"/>
                </a:xfrm>
                <a:prstGeom prst="rect">
                  <a:avLst/>
                </a:prstGeom>
                <a:blipFill>
                  <a:blip r:embed="rId6"/>
                  <a:stretch>
                    <a:fillRect l="-2697" b="-608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333D21-34FC-D0E9-FC66-6812683A260D}"/>
                  </a:ext>
                </a:extLst>
              </p:cNvPr>
              <p:cNvSpPr txBox="1"/>
              <p:nvPr/>
            </p:nvSpPr>
            <p:spPr>
              <a:xfrm>
                <a:off x="4568271" y="1704047"/>
                <a:ext cx="6097656" cy="13980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c) a = 5,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pt-BR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GB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GB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pt-BR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E333D21-34FC-D0E9-FC66-6812683A2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271" y="1704047"/>
                <a:ext cx="6097656" cy="1398011"/>
              </a:xfrm>
              <a:prstGeom prst="rect">
                <a:avLst/>
              </a:prstGeom>
              <a:blipFill>
                <a:blip r:embed="rId7"/>
                <a:stretch>
                  <a:fillRect l="-5994" b="-157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4479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48ACB-C1E4-3BC8-0607-C5763CA4F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0" y="1366092"/>
            <a:ext cx="6010045" cy="60100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3967F4-7588-E5C3-EDDE-CC969FB3B830}"/>
              </a:ext>
            </a:extLst>
          </p:cNvPr>
          <p:cNvGrpSpPr/>
          <p:nvPr/>
        </p:nvGrpSpPr>
        <p:grpSpPr>
          <a:xfrm>
            <a:off x="2143514" y="597061"/>
            <a:ext cx="8597933" cy="1323439"/>
            <a:chOff x="814827" y="784778"/>
            <a:chExt cx="8597933" cy="13234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8CFF0381-DEDA-133F-71D1-730514DF7FBF}"/>
                </a:ext>
              </a:extLst>
            </p:cNvPr>
            <p:cNvSpPr/>
            <p:nvPr/>
          </p:nvSpPr>
          <p:spPr>
            <a:xfrm>
              <a:off x="940788" y="784778"/>
              <a:ext cx="8295701" cy="132343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C83859-C371-672D-3E8C-0AEBB3799126}"/>
                </a:ext>
              </a:extLst>
            </p:cNvPr>
            <p:cNvSpPr txBox="1"/>
            <p:nvPr/>
          </p:nvSpPr>
          <p:spPr>
            <a:xfrm>
              <a:off x="814827" y="784778"/>
              <a:ext cx="85979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0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purple rectangle with a white border&#10;&#10;Description automatically generated">
            <a:extLst>
              <a:ext uri="{FF2B5EF4-FFF2-40B4-BE49-F238E27FC236}">
                <a16:creationId xmlns:a16="http://schemas.microsoft.com/office/drawing/2014/main" id="{B1FB6774-FCF8-808B-79DE-1EB74F52D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display of cell phones on a shelf&#10;&#10;Description automatically generated">
            <a:extLst>
              <a:ext uri="{FF2B5EF4-FFF2-40B4-BE49-F238E27FC236}">
                <a16:creationId xmlns:a16="http://schemas.microsoft.com/office/drawing/2014/main" id="{4165C07E-B1D1-53FD-82C0-206100FF6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8" t="35132" r="22807" b="297"/>
          <a:stretch/>
        </p:blipFill>
        <p:spPr>
          <a:xfrm>
            <a:off x="-79511" y="3212794"/>
            <a:ext cx="7050598" cy="364520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A35DE6-1550-7226-63DB-E2C9262A3136}"/>
              </a:ext>
            </a:extLst>
          </p:cNvPr>
          <p:cNvGrpSpPr/>
          <p:nvPr/>
        </p:nvGrpSpPr>
        <p:grpSpPr>
          <a:xfrm>
            <a:off x="6788427" y="661357"/>
            <a:ext cx="5005478" cy="3801313"/>
            <a:chOff x="6788427" y="661357"/>
            <a:chExt cx="5005478" cy="3801313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53E10386-3FBF-8D22-4C9B-0468FCE178CC}"/>
                </a:ext>
              </a:extLst>
            </p:cNvPr>
            <p:cNvSpPr/>
            <p:nvPr/>
          </p:nvSpPr>
          <p:spPr>
            <a:xfrm>
              <a:off x="6788427" y="661357"/>
              <a:ext cx="5005478" cy="3801313"/>
            </a:xfrm>
            <a:custGeom>
              <a:avLst/>
              <a:gdLst/>
              <a:ahLst/>
              <a:cxnLst/>
              <a:rect l="l" t="t" r="r" b="b"/>
              <a:pathLst>
                <a:path w="3135845" h="2696827">
                  <a:moveTo>
                    <a:pt x="0" y="0"/>
                  </a:moveTo>
                  <a:lnTo>
                    <a:pt x="3135845" y="0"/>
                  </a:lnTo>
                  <a:lnTo>
                    <a:pt x="3135845" y="2696826"/>
                  </a:lnTo>
                  <a:lnTo>
                    <a:pt x="0" y="2696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816160-4495-C878-E4D4-87A721CCDA4E}"/>
                </a:ext>
              </a:extLst>
            </p:cNvPr>
            <p:cNvSpPr txBox="1"/>
            <p:nvPr/>
          </p:nvSpPr>
          <p:spPr>
            <a:xfrm>
              <a:off x="7260464" y="1407851"/>
              <a:ext cx="406140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dirty="0"/>
                <a:t>Hãy so sánh số điện thoại màu hồng và số điện thoại màu xanh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27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6A7C83-26B1-6172-40B5-AAB9C1F093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7053" y="2216889"/>
            <a:ext cx="9697506" cy="22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7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purple rectangle with a white border&#10;&#10;Description automatically generated">
            <a:extLst>
              <a:ext uri="{FF2B5EF4-FFF2-40B4-BE49-F238E27FC236}">
                <a16:creationId xmlns:a16="http://schemas.microsoft.com/office/drawing/2014/main" id="{B1FB6774-FCF8-808B-79DE-1EB74F52D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D9EDBB-F7BC-B7D5-7C9B-0C1FDCCA1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724" y="1548754"/>
            <a:ext cx="4318659" cy="2232116"/>
          </a:xfrm>
          <a:prstGeom prst="rect">
            <a:avLst/>
          </a:prstGeom>
        </p:spPr>
      </p:pic>
      <p:sp>
        <p:nvSpPr>
          <p:cNvPr id="4" name="Freeform 14">
            <a:extLst>
              <a:ext uri="{FF2B5EF4-FFF2-40B4-BE49-F238E27FC236}">
                <a16:creationId xmlns:a16="http://schemas.microsoft.com/office/drawing/2014/main" id="{ED997658-3282-19F1-5D98-CA9F9EA512BE}"/>
              </a:ext>
            </a:extLst>
          </p:cNvPr>
          <p:cNvSpPr/>
          <p:nvPr/>
        </p:nvSpPr>
        <p:spPr>
          <a:xfrm>
            <a:off x="-32356" y="4606742"/>
            <a:ext cx="2452519" cy="2371790"/>
          </a:xfrm>
          <a:custGeom>
            <a:avLst/>
            <a:gdLst/>
            <a:ahLst/>
            <a:cxnLst/>
            <a:rect l="l" t="t" r="r" b="b"/>
            <a:pathLst>
              <a:path w="2452519" h="2371790">
                <a:moveTo>
                  <a:pt x="0" y="0"/>
                </a:moveTo>
                <a:lnTo>
                  <a:pt x="2452519" y="0"/>
                </a:lnTo>
                <a:lnTo>
                  <a:pt x="2452519" y="2371790"/>
                </a:lnTo>
                <a:lnTo>
                  <a:pt x="0" y="2371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4">
            <a:extLst>
              <a:ext uri="{FF2B5EF4-FFF2-40B4-BE49-F238E27FC236}">
                <a16:creationId xmlns:a16="http://schemas.microsoft.com/office/drawing/2014/main" id="{0E3B1D2D-99E0-CB1D-FA6A-4D779B559536}"/>
              </a:ext>
            </a:extLst>
          </p:cNvPr>
          <p:cNvSpPr/>
          <p:nvPr/>
        </p:nvSpPr>
        <p:spPr>
          <a:xfrm>
            <a:off x="9448184" y="4319796"/>
            <a:ext cx="2495368" cy="2686803"/>
          </a:xfrm>
          <a:custGeom>
            <a:avLst/>
            <a:gdLst/>
            <a:ahLst/>
            <a:cxnLst/>
            <a:rect l="l" t="t" r="r" b="b"/>
            <a:pathLst>
              <a:path w="2495368" h="2686803">
                <a:moveTo>
                  <a:pt x="0" y="0"/>
                </a:moveTo>
                <a:lnTo>
                  <a:pt x="2495367" y="0"/>
                </a:lnTo>
                <a:lnTo>
                  <a:pt x="2495367" y="2686803"/>
                </a:lnTo>
                <a:lnTo>
                  <a:pt x="0" y="2686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FD95BF-2AD9-1D13-F3C9-0EDFA970F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489" y="3780870"/>
            <a:ext cx="2936806" cy="2232116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AA3D4A8-1DDA-E1FA-5ABF-1368C4BF36FF}"/>
              </a:ext>
            </a:extLst>
          </p:cNvPr>
          <p:cNvSpPr/>
          <p:nvPr/>
        </p:nvSpPr>
        <p:spPr>
          <a:xfrm>
            <a:off x="1550503" y="3021495"/>
            <a:ext cx="3260035" cy="1808921"/>
          </a:xfrm>
          <a:prstGeom prst="wedgeRoundRectCallout">
            <a:avLst>
              <a:gd name="adj1" fmla="val -35772"/>
              <a:gd name="adj2" fmla="val 70742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/>
              <a:t>Để</a:t>
            </a:r>
            <a:r>
              <a:rPr lang="en-GB" sz="3200" dirty="0"/>
              <a:t> so </a:t>
            </a:r>
            <a:r>
              <a:rPr lang="en-GB" sz="3200" dirty="0" err="1"/>
              <a:t>sánh</a:t>
            </a:r>
            <a:r>
              <a:rPr lang="en-GB" sz="3200" dirty="0"/>
              <a:t> ta dung </a:t>
            </a:r>
            <a:r>
              <a:rPr lang="en-GB" sz="3200" dirty="0" err="1"/>
              <a:t>phép</a:t>
            </a:r>
            <a:r>
              <a:rPr lang="en-GB" sz="3200" dirty="0"/>
              <a:t> chia </a:t>
            </a:r>
            <a:r>
              <a:rPr lang="en-GB" sz="3200" dirty="0" err="1"/>
              <a:t>cụ</a:t>
            </a:r>
            <a:r>
              <a:rPr lang="en-GB" sz="3200" dirty="0"/>
              <a:t> </a:t>
            </a:r>
            <a:r>
              <a:rPr lang="en-GB" sz="3200" dirty="0" err="1"/>
              <a:t>thể</a:t>
            </a:r>
            <a:r>
              <a:rPr lang="en-GB" sz="3200" dirty="0"/>
              <a:t> </a:t>
            </a:r>
            <a:r>
              <a:rPr lang="en-GB" sz="3200" dirty="0" err="1"/>
              <a:t>là</a:t>
            </a:r>
            <a:r>
              <a:rPr lang="en-GB" sz="3200" dirty="0"/>
              <a:t> 3 : 8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03145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purple rectangle with a white border&#10;&#10;Description automatically generated">
            <a:extLst>
              <a:ext uri="{FF2B5EF4-FFF2-40B4-BE49-F238E27FC236}">
                <a16:creationId xmlns:a16="http://schemas.microsoft.com/office/drawing/2014/main" id="{B1FB6774-FCF8-808B-79DE-1EB74F52D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077E2FC9-D118-FD13-1786-7A1E0CF89A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62721" r="10096" b="11493"/>
          <a:stretch/>
        </p:blipFill>
        <p:spPr>
          <a:xfrm>
            <a:off x="183812" y="332179"/>
            <a:ext cx="11824376" cy="273138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0446089-994C-DE2A-C98D-2189133C1D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384144"/>
              </p:ext>
            </p:extLst>
          </p:nvPr>
        </p:nvGraphicFramePr>
        <p:xfrm>
          <a:off x="1191039" y="3319670"/>
          <a:ext cx="9809922" cy="225618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9809922">
                  <a:extLst>
                    <a:ext uri="{9D8B030D-6E8A-4147-A177-3AD203B41FA5}">
                      <a16:colId xmlns:a16="http://schemas.microsoft.com/office/drawing/2014/main" val="3034197446"/>
                    </a:ext>
                  </a:extLst>
                </a:gridCol>
              </a:tblGrid>
              <a:tr h="752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effectLst/>
                        </a:rPr>
                        <a:t>Tỉ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số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của</a:t>
                      </a:r>
                      <a:r>
                        <a:rPr lang="en-US" sz="3200" dirty="0">
                          <a:effectLst/>
                        </a:rPr>
                        <a:t> 2 </a:t>
                      </a:r>
                      <a:r>
                        <a:rPr lang="en-US" sz="3200" dirty="0" err="1">
                          <a:effectLst/>
                        </a:rPr>
                        <a:t>số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là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kết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quả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của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phép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tính</a:t>
                      </a:r>
                      <a:r>
                        <a:rPr lang="en-US" sz="3200" dirty="0">
                          <a:effectLst/>
                        </a:rPr>
                        <a:t> chia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8936558"/>
                  </a:ext>
                </a:extLst>
              </a:tr>
              <a:tr h="752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>
                          <a:effectLst/>
                        </a:rPr>
                        <a:t>Số điện thoại màu hồng là 3 cái. </a:t>
                      </a:r>
                      <a:endParaRPr lang="vi-VN" sz="320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2348684"/>
                  </a:ext>
                </a:extLst>
              </a:tr>
              <a:tr h="75206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effectLst/>
                        </a:rPr>
                        <a:t>Số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điện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thoại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màu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xanh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là</a:t>
                      </a:r>
                      <a:r>
                        <a:rPr lang="en-US" sz="3200" dirty="0">
                          <a:effectLst/>
                        </a:rPr>
                        <a:t> 8 </a:t>
                      </a:r>
                      <a:r>
                        <a:rPr lang="en-US" sz="3200" dirty="0" err="1">
                          <a:effectLst/>
                        </a:rPr>
                        <a:t>cái</a:t>
                      </a:r>
                      <a:r>
                        <a:rPr lang="en-US" sz="3200" dirty="0">
                          <a:effectLst/>
                        </a:rPr>
                        <a:t>. </a:t>
                      </a:r>
                      <a:endParaRPr lang="vi-VN" sz="3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4637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674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purple rectangle with a white border&#10;&#10;Description automatically generated">
            <a:extLst>
              <a:ext uri="{FF2B5EF4-FFF2-40B4-BE49-F238E27FC236}">
                <a16:creationId xmlns:a16="http://schemas.microsoft.com/office/drawing/2014/main" id="{B1FB6774-FCF8-808B-79DE-1EB74F52D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EEFC23DC-5AE8-C9EF-5770-FEFFAA18AA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637788"/>
                  </p:ext>
                </p:extLst>
              </p:nvPr>
            </p:nvGraphicFramePr>
            <p:xfrm>
              <a:off x="1017104" y="2276062"/>
              <a:ext cx="10157791" cy="3395213"/>
            </p:xfrm>
            <a:graphic>
              <a:graphicData uri="http://schemas.openxmlformats.org/drawingml/2006/table">
                <a:tbl>
                  <a:tblPr bandRow="1"/>
                  <a:tblGrid>
                    <a:gridCol w="10157791">
                      <a:extLst>
                        <a:ext uri="{9D8B030D-6E8A-4147-A177-3AD203B41FA5}">
                          <a16:colId xmlns:a16="http://schemas.microsoft.com/office/drawing/2014/main" val="3290264080"/>
                        </a:ext>
                      </a:extLst>
                    </a:gridCol>
                  </a:tblGrid>
                  <a:tr h="227354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</a:pPr>
                          <a:r>
                            <a:rPr lang="vi-VN" sz="40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Tỉ số của hai số a và b (b khác 0) là thương trong phép chia số a cho số b. 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56306398"/>
                      </a:ext>
                    </a:extLst>
                  </a:tr>
                  <a:tr h="956668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</a:pPr>
                          <a:r>
                            <a:rPr lang="en-US" sz="4000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Là</a:t>
                          </a:r>
                          <a:r>
                            <a:rPr lang="en-US" sz="40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a: b hay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vi-VN" sz="40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den>
                              </m:f>
                            </m:oMath>
                          </a14:m>
                          <a:endParaRPr lang="vi-VN" sz="40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1828207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EEFC23DC-5AE8-C9EF-5770-FEFFAA18AA2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3637788"/>
                  </p:ext>
                </p:extLst>
              </p:nvPr>
            </p:nvGraphicFramePr>
            <p:xfrm>
              <a:off x="1017104" y="2276062"/>
              <a:ext cx="10157791" cy="3395213"/>
            </p:xfrm>
            <a:graphic>
              <a:graphicData uri="http://schemas.openxmlformats.org/drawingml/2006/table">
                <a:tbl>
                  <a:tblPr bandRow="1"/>
                  <a:tblGrid>
                    <a:gridCol w="10157791">
                      <a:extLst>
                        <a:ext uri="{9D8B030D-6E8A-4147-A177-3AD203B41FA5}">
                          <a16:colId xmlns:a16="http://schemas.microsoft.com/office/drawing/2014/main" val="3290264080"/>
                        </a:ext>
                      </a:extLst>
                    </a:gridCol>
                  </a:tblGrid>
                  <a:tr h="227354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</a:pPr>
                          <a:r>
                            <a:rPr lang="vi-VN" sz="40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Tỉ số của hai số a và b (b khác 0) là thương trong phép chia số a cho số b. 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56306398"/>
                      </a:ext>
                    </a:extLst>
                  </a:tr>
                  <a:tr h="1121664"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203261" b="-163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828207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F12CF210-1BE4-A78C-B9FB-9AAEB9F31419}"/>
              </a:ext>
            </a:extLst>
          </p:cNvPr>
          <p:cNvGrpSpPr/>
          <p:nvPr/>
        </p:nvGrpSpPr>
        <p:grpSpPr>
          <a:xfrm>
            <a:off x="3462391" y="207189"/>
            <a:ext cx="3870986" cy="1959071"/>
            <a:chOff x="3462391" y="207189"/>
            <a:chExt cx="3870986" cy="195907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6694707C-C38E-D6DB-0F7C-699A33C2A254}"/>
                </a:ext>
              </a:extLst>
            </p:cNvPr>
            <p:cNvSpPr/>
            <p:nvPr/>
          </p:nvSpPr>
          <p:spPr>
            <a:xfrm>
              <a:off x="3462391" y="207189"/>
              <a:ext cx="3870986" cy="1959071"/>
            </a:xfrm>
            <a:custGeom>
              <a:avLst/>
              <a:gdLst/>
              <a:ahLst/>
              <a:cxnLst/>
              <a:rect l="l" t="t" r="r" b="b"/>
              <a:pathLst>
                <a:path w="3870986" h="1959071">
                  <a:moveTo>
                    <a:pt x="0" y="0"/>
                  </a:moveTo>
                  <a:lnTo>
                    <a:pt x="3870986" y="0"/>
                  </a:lnTo>
                  <a:lnTo>
                    <a:pt x="3870986" y="1959070"/>
                  </a:lnTo>
                  <a:lnTo>
                    <a:pt x="0" y="1959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3F1A45-B4AB-C207-B62E-66FEFB597EC3}"/>
                </a:ext>
              </a:extLst>
            </p:cNvPr>
            <p:cNvSpPr txBox="1"/>
            <p:nvPr/>
          </p:nvSpPr>
          <p:spPr>
            <a:xfrm>
              <a:off x="3862143" y="632726"/>
              <a:ext cx="307148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600" b="1" dirty="0" err="1">
                  <a:solidFill>
                    <a:schemeClr val="accent2"/>
                  </a:solidFill>
                </a:rPr>
                <a:t>Kết</a:t>
              </a:r>
              <a:r>
                <a:rPr lang="en-GB" sz="6600" b="1" dirty="0">
                  <a:solidFill>
                    <a:schemeClr val="accent2"/>
                  </a:solidFill>
                </a:rPr>
                <a:t> </a:t>
              </a:r>
              <a:r>
                <a:rPr lang="en-GB" sz="6600" b="1" dirty="0" err="1">
                  <a:solidFill>
                    <a:schemeClr val="accent2"/>
                  </a:solidFill>
                </a:rPr>
                <a:t>luận</a:t>
              </a:r>
              <a:endParaRPr lang="vi-VN" sz="6600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450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ABC844-E8A2-A26C-F189-8B263C19A9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0325" y="1044456"/>
            <a:ext cx="6396108" cy="52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219200"/>
            <a:ext cx="7772400" cy="26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2971800"/>
            <a:ext cx="4572000" cy="4572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821476" y="3490944"/>
            <a:ext cx="19585923" cy="2991979"/>
            <a:chOff x="962275" y="3559848"/>
            <a:chExt cx="13922721" cy="2991979"/>
          </a:xfrm>
        </p:grpSpPr>
        <p:sp>
          <p:nvSpPr>
            <p:cNvPr id="11" name="TextBox 10"/>
            <p:cNvSpPr txBox="1"/>
            <p:nvPr/>
          </p:nvSpPr>
          <p:spPr>
            <a:xfrm rot="21301319">
              <a:off x="4591466" y="3559848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GIÚP MẸ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              DỌN NHÀ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301319">
              <a:off x="962275" y="3997282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GIÚP MẸ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                             DỌN NHÀ</a:t>
              </a:r>
              <a:endParaRPr kumimoji="0" lang="en-US" sz="8000" b="0" i="0" u="none" strike="noStrike" kern="1200" cap="none" spc="0" normalizeH="0" baseline="0" noProof="0" dirty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BDA3FE4E-7622-046D-0DA1-53B627055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78503" y="2564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517</Words>
  <Application>Microsoft Office PowerPoint</Application>
  <PresentationFormat>Widescreen</PresentationFormat>
  <Paragraphs>71</Paragraphs>
  <Slides>22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Courier New</vt:lpstr>
      <vt:lpstr>Cambria</vt:lpstr>
      <vt:lpstr>Arial</vt:lpstr>
      <vt:lpstr>Calibri</vt:lpstr>
      <vt:lpstr>iCiel Pony</vt:lpstr>
      <vt:lpstr>UTM Colossalis</vt:lpstr>
      <vt:lpstr>DengXian</vt:lpstr>
      <vt:lpstr>Times New Roman</vt:lpstr>
      <vt:lpstr>Cambria Math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VO THI YEN NHI</cp:lastModifiedBy>
  <cp:revision>35</cp:revision>
  <dcterms:created xsi:type="dcterms:W3CDTF">2024-05-17T01:08:10Z</dcterms:created>
  <dcterms:modified xsi:type="dcterms:W3CDTF">2024-08-26T17:45:11Z</dcterms:modified>
</cp:coreProperties>
</file>