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69" r:id="rId2"/>
    <p:sldId id="516" r:id="rId3"/>
    <p:sldId id="517" r:id="rId4"/>
    <p:sldId id="505" r:id="rId5"/>
    <p:sldId id="504" r:id="rId6"/>
    <p:sldId id="519" r:id="rId7"/>
    <p:sldId id="521" r:id="rId8"/>
    <p:sldId id="522" r:id="rId9"/>
    <p:sldId id="523" r:id="rId10"/>
    <p:sldId id="525" r:id="rId11"/>
    <p:sldId id="524" r:id="rId12"/>
    <p:sldId id="526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03" r:id="rId21"/>
    <p:sldId id="4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8D7E9-F9C2-408F-B788-E673FB9D453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AA25-1FB6-49F9-9964-7097FD9E5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6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364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7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95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4923F-CB30-4F72-BE3E-398C5EB74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492C5-CD08-4772-9A23-173CB60D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6086-1DEC-40FF-AD68-253A4DE4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5EF03-5474-494E-9286-42F687BC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4A22B-0875-4AB8-8B15-DB942E3A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F72F-9BD4-48D8-9DD1-EDC9C8CA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F71B9-5333-4D33-81E3-3665580D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ED95-AD77-43A2-A16E-168D3E83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C2FD-65BB-4ED1-803C-DCD54319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B5A4F-0F6C-4B20-9DCE-AD5DC335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108C5-A9DB-4853-8BD2-BFE3BF21A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7EAC4-D9C7-4BFC-8666-4006C1FBC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689E-F8B4-41A4-B8EA-7BEFA7BB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84992-2EA6-4651-848B-02063B03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219AF-758C-4B14-9E21-063A344F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E843F-9D0F-48EA-964E-774E8804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E7DFF-B400-4C7C-9B6A-C6A602C5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8C111-9ECD-416D-8F10-8A246946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42C8F-FCB6-42C3-BA28-CBF8617B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67282-C1CA-44DB-9C99-2E029E3F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2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88F5-1C94-424C-A56E-CD082CEC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6511C-CB7F-45A3-99E9-291D93181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3BE60-5311-4ACA-A2F5-6DB3F278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6EB2A-E824-4CDB-8BB0-29940FFE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EB7DA-BE89-4F68-8D23-E946B1E3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C17B-6C71-41CB-8876-1B26CF09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837B8-3E68-45D9-B079-94828F953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7A9E5-C54F-44F6-B7B7-F4AE1E8A4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27A1-0321-4928-B095-4632B4AF0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540F1-0310-4257-BBEC-41D8CA13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74A25-338B-4721-8C8C-4E29AC79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5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99664-B00A-47E0-AEA4-F2D89346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68C90-88D5-4A8F-8FC1-8677C84F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5BA59-AD04-4B9C-A849-47C9600B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87268-085B-44FE-BC8F-7B101BE4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FA31FE-5AB3-425D-B80D-5D999E67B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094CD-2797-40B5-85E8-23C1FB04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DAD5D6-98C0-402E-9D3D-E50F59C1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61D64-0A88-4E35-9025-040F30E0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3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5E8-71F4-4D97-AFEB-70D3CC75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6BAFC-1326-4D38-8D3F-D71B2180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E8D1A-3649-4CD2-8ACD-9A7F7B6E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D1620-ACE6-402D-84CC-5686BF02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2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7684E-8062-44E2-8216-F5A202A7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E2EC9-7754-4698-AF4C-881B02C0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57A8-0A1C-4379-A485-25E7C392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357C-8A08-4BF6-ACBB-3D29ED3B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BD8C-57DC-45D5-A9EC-CDEF8FA03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32B5-E451-439A-8407-9DBC60DF6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C29C7-FF4E-4EC2-AEA8-3A97719BE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539E6-7984-4D2F-AA39-C6C4546D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43A05-992E-4BE4-A274-08F55868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1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D49E-38C6-4FCB-A4BF-CD0B2108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2E643-64A7-4DB7-A394-65BDCD147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83C1-59E6-49EA-8C30-2CAD53D0A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FAD2B-997D-4DAB-B82D-5C0C0B4C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5A4F0-EA48-406C-AC2E-6D72BBA1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E59D9-EAC4-4BC5-B2E0-CA4E7740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3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9B01B-50A1-411E-9F54-53483059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71E80-DE33-4E25-AEEE-22F2599C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5CD5F-C629-4D5E-98A4-A488F70D7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55597-3AB4-4ED7-9FB6-066D42899C2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E55CA-1564-4B31-A10F-4EE589B22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0EE46-C1EB-4780-AE78-89CA64F56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EBF3-DB06-458F-B16A-A45436125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23362" y="196700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52956" y="954158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B66139-EB57-1897-BD3F-17E53A89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672" y="161444"/>
            <a:ext cx="8924545" cy="445353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1294118" y="4915275"/>
            <a:ext cx="9818624" cy="1723136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cặp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đồng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nghĩa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202290" y="0"/>
            <a:ext cx="3608832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III.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tập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8224" y="537583"/>
            <a:ext cx="11655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24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4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1:</a:t>
            </a:r>
            <a:r>
              <a:rPr lang="en-US" sz="24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vi-VN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 dưới đây, các từ </a:t>
            </a:r>
            <a:r>
              <a:rPr lang="vi-VN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vi-VN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vi-VN" sz="24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 </a:t>
            </a:r>
            <a:r>
              <a:rPr lang="en-US" sz="24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gốc?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Trong </a:t>
            </a:r>
            <a:r>
              <a:rPr lang="vi-VN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nào, chúng </a:t>
            </a:r>
            <a:r>
              <a:rPr lang="en-US" sz="24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chuyển?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05664" y="1382130"/>
            <a:ext cx="11980672" cy="550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b="1" kern="100" dirty="0" err="1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lang="en-US" kern="100" dirty="0">
              <a:solidFill>
                <a:srgbClr val="231F20"/>
              </a:solidFill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Tâm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...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Bác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trùm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gần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kín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hở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</a:t>
            </a: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Tôi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ngắm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mãi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chán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miếng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vá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237061" indent="5300001" algn="just" defTabSz="1219170">
              <a:lnSpc>
                <a:spcPct val="145000"/>
              </a:lnSpc>
              <a:buClr>
                <a:srgbClr val="000000"/>
              </a:buClr>
              <a:defRPr/>
            </a:pP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NGUYỄN THỊ XUYẾN</a:t>
            </a:r>
          </a:p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1400" kern="100" dirty="0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b="1" kern="100" dirty="0" err="1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lang="en-US" kern="100" dirty="0">
              <a:solidFill>
                <a:srgbClr val="231F20"/>
              </a:solidFill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Hoa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</a:t>
            </a:r>
            <a:r>
              <a:rPr lang="en-US" sz="16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XUÂN DIỆU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</a:t>
            </a: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Theo ĐÀO VŨ </a:t>
            </a:r>
          </a:p>
          <a:p>
            <a:pPr algn="just" defTabSz="1219170">
              <a:lnSpc>
                <a:spcPct val="14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lang="en-US" b="1" kern="100" dirty="0" err="1">
                <a:solidFill>
                  <a:srgbClr val="231F2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lang="en-US" kern="100" dirty="0">
              <a:solidFill>
                <a:srgbClr val="231F20"/>
              </a:solidFill>
              <a:highlight>
                <a:srgbClr val="FFFF0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Xa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Theo BÙI HIỂN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                                                           </a:t>
            </a:r>
            <a:r>
              <a:rPr lang="en-US" sz="1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KIM VIÊN</a:t>
            </a:r>
          </a:p>
        </p:txBody>
      </p:sp>
    </p:spTree>
    <p:extLst>
      <p:ext uri="{BB962C8B-B14F-4D97-AF65-F5344CB8AC3E}">
        <p14:creationId xmlns:p14="http://schemas.microsoft.com/office/powerpoint/2010/main" val="3651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159042" y="264627"/>
            <a:ext cx="11823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i="1" u="sng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câu nào dưới đây, các từ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gốc?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câu nào, chúng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 chuyển?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48768" y="1750621"/>
            <a:ext cx="11980672" cy="499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>
              <a:lnSpc>
                <a:spcPct val="124000"/>
              </a:lnSpc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32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endParaRPr lang="en-US" sz="32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4000"/>
              </a:lnSpc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-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trùm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hở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4000"/>
              </a:lnSpc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Theo NGUYỄN THỊ XUYẾN</a:t>
            </a:r>
          </a:p>
          <a:p>
            <a:pPr indent="237061">
              <a:lnSpc>
                <a:spcPct val="124000"/>
              </a:lnSpc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ngắm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chán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miếng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vá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37061" indent="5300001" algn="just">
              <a:lnSpc>
                <a:spcPct val="145000"/>
              </a:lnSpc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NGUYỄN THỊ XUYẾN</a:t>
            </a:r>
          </a:p>
        </p:txBody>
      </p:sp>
    </p:spTree>
    <p:extLst>
      <p:ext uri="{BB962C8B-B14F-4D97-AF65-F5344CB8AC3E}">
        <p14:creationId xmlns:p14="http://schemas.microsoft.com/office/powerpoint/2010/main" val="1530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8224" y="203311"/>
            <a:ext cx="11655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36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36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6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1:</a:t>
            </a:r>
            <a:r>
              <a:rPr lang="en-US" sz="36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vi-VN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 dưới đây, các từ </a:t>
            </a:r>
            <a:r>
              <a:rPr lang="vi-VN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vi-VN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vi-VN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 </a:t>
            </a:r>
            <a:r>
              <a:rPr lang="en-US" sz="36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gốc?</a:t>
            </a:r>
            <a:r>
              <a:rPr lang="en-US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Trong </a:t>
            </a:r>
            <a:r>
              <a:rPr lang="vi-VN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nào, chúng </a:t>
            </a:r>
            <a:r>
              <a:rPr lang="en-US" sz="36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6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chuyển?</a:t>
            </a:r>
            <a:endParaRPr lang="en-US" sz="3600" kern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05664" y="1994265"/>
            <a:ext cx="11980672" cy="209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2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endParaRPr lang="en-US" sz="32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50000"/>
              </a:lnSpc>
            </a:pPr>
            <a:r>
              <a:rPr lang="en-US" sz="32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+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khăn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trùm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kín</a:t>
            </a:r>
            <a:r>
              <a:rPr lang="en-US" sz="32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2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32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32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3200" b="1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mang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ban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đầu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105664" y="4341496"/>
            <a:ext cx="11980672" cy="15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32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vá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32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32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32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32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3200" b="1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3200" i="1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12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ED1D-0217-8132-7A01-21F3BCC46AA2}"/>
              </a:ext>
            </a:extLst>
          </p:cNvPr>
          <p:cNvSpPr txBox="1"/>
          <p:nvPr/>
        </p:nvSpPr>
        <p:spPr>
          <a:xfrm>
            <a:off x="2549188" y="5973587"/>
            <a:ext cx="7380224" cy="715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 algn="ctr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36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</a:t>
            </a:r>
            <a:r>
              <a:rPr lang="en-US" sz="3600" b="1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mặt</a:t>
            </a:r>
            <a:r>
              <a:rPr lang="en-US" sz="36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36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6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6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36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6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97024A2-CD56-72D2-DAAF-144925E97B97}"/>
              </a:ext>
            </a:extLst>
          </p:cNvPr>
          <p:cNvSpPr/>
          <p:nvPr/>
        </p:nvSpPr>
        <p:spPr>
          <a:xfrm>
            <a:off x="1113183" y="225286"/>
            <a:ext cx="9902450" cy="2968487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i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vi-VN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 ban đầu, từ đó sinh ra các nghĩa khác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183364-1688-CC75-1F0C-689AE0BA4B8D}"/>
              </a:ext>
            </a:extLst>
          </p:cNvPr>
          <p:cNvSpPr/>
          <p:nvPr/>
        </p:nvSpPr>
        <p:spPr>
          <a:xfrm>
            <a:off x="1298713" y="3614971"/>
            <a:ext cx="9952383" cy="2911723"/>
          </a:xfrm>
          <a:prstGeom prst="ellipse">
            <a:avLst/>
          </a:prstGeom>
          <a:solidFill>
            <a:srgbClr val="FFFF99"/>
          </a:solidFill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sinh ra từ nghĩa gốc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14474" y="131505"/>
            <a:ext cx="12228246" cy="652096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585">
              <a:lnSpc>
                <a:spcPts val="1773"/>
              </a:lnSpc>
              <a:defRPr/>
            </a:pPr>
            <a:endParaRPr sz="1200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8224" y="110545"/>
            <a:ext cx="11655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8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1:</a:t>
            </a: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 dưới đây, các từ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 </a:t>
            </a:r>
            <a:r>
              <a:rPr lang="en-US" sz="28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gốc?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Trong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nào, chúng </a:t>
            </a:r>
            <a:r>
              <a:rPr lang="en-US" sz="28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chuyển?</a:t>
            </a:r>
            <a:endParaRPr lang="en-US" sz="2800" kern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7FA11-B85C-219B-34AD-2583FBB6096A}"/>
              </a:ext>
            </a:extLst>
          </p:cNvPr>
          <p:cNvSpPr txBox="1"/>
          <p:nvPr/>
        </p:nvSpPr>
        <p:spPr>
          <a:xfrm>
            <a:off x="105664" y="1035002"/>
            <a:ext cx="11980672" cy="561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37061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endParaRPr lang="en-US" sz="24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Hoa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lá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càng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Theo XUÂN DIỆU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-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ao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mái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thật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Nhưng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tóc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Chấm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thuở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cứ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quạch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Theo ĐÀO VŨ </a:t>
            </a:r>
          </a:p>
          <a:p>
            <a:pPr algn="just" defTabSz="1219170">
              <a:lnSpc>
                <a:spcPct val="14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c)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endParaRPr lang="en-US" sz="24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- Xa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mấy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chiếc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thuyền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24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ra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khơi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cánh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buồm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lòng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vút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cong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thon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thả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Theo BÙI HIỂN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-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Sáng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ấy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Mây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dậy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sớm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chải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đầu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rửa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</a:t>
            </a:r>
            <a:r>
              <a:rPr lang="en-US" sz="24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vội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ra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phía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bờ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sông</a:t>
            </a: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algn="just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4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                                  KIM VIÊN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8351C-47D9-64BF-1D95-3AE2A03FDE56}"/>
              </a:ext>
            </a:extLst>
          </p:cNvPr>
          <p:cNvSpPr txBox="1"/>
          <p:nvPr/>
        </p:nvSpPr>
        <p:spPr>
          <a:xfrm>
            <a:off x="612426" y="6273225"/>
            <a:ext cx="7372099" cy="584775"/>
          </a:xfrm>
          <a:prstGeom prst="rect">
            <a:avLst/>
          </a:prstGeom>
          <a:solidFill>
            <a:srgbClr val="FFC000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625519">
              <a:buClr>
                <a:srgbClr val="E6FFFD"/>
              </a:buClr>
            </a:pP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7F289D9-2234-0C29-54C2-0BC33B5A34AC}"/>
              </a:ext>
            </a:extLst>
          </p:cNvPr>
          <p:cNvSpPr/>
          <p:nvPr/>
        </p:nvSpPr>
        <p:spPr>
          <a:xfrm>
            <a:off x="8913214" y="5714959"/>
            <a:ext cx="2972769" cy="1090033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4065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8224" y="97294"/>
            <a:ext cx="11655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8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1:</a:t>
            </a: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 dưới đây, các từ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mặt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xanh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chạy </a:t>
            </a:r>
            <a:r>
              <a:rPr lang="en-US" sz="28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gốc?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Trong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 câu nào, chúng </a:t>
            </a:r>
            <a:r>
              <a:rPr lang="en-US" sz="2800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 chuyển?</a:t>
            </a:r>
            <a:endParaRPr lang="en-US" sz="2800" kern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D04E-D1FE-BFC7-7071-E5EE03D7CF45}"/>
              </a:ext>
            </a:extLst>
          </p:cNvPr>
          <p:cNvSpPr txBox="1"/>
          <p:nvPr/>
        </p:nvSpPr>
        <p:spPr>
          <a:xfrm>
            <a:off x="105664" y="1021752"/>
            <a:ext cx="11980672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609585" algn="l"/>
              </a:tabLst>
            </a:pPr>
            <a:r>
              <a:rPr lang="vi-VN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</a:t>
            </a:r>
            <a:r>
              <a:rPr lang="vi-VN" sz="28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 càng đỏ, lá càng</a:t>
            </a:r>
            <a:r>
              <a:rPr lang="vi-VN" sz="28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vi-VN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28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(“xanh” ở câu này mang nghĩa ban đầu)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+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thật</a:t>
            </a:r>
            <a:r>
              <a:rPr lang="en-US" sz="28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: </a:t>
            </a:r>
            <a:r>
              <a:rPr lang="en-US" sz="28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5504F-C95C-0890-6AC2-E52AE85771C4}"/>
              </a:ext>
            </a:extLst>
          </p:cNvPr>
          <p:cNvSpPr txBox="1"/>
          <p:nvPr/>
        </p:nvSpPr>
        <p:spPr>
          <a:xfrm>
            <a:off x="105664" y="3948574"/>
            <a:ext cx="11980672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c) </a:t>
            </a:r>
            <a:r>
              <a:rPr lang="en-US" sz="28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800" spc="-7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khơi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 : </a:t>
            </a:r>
            <a:r>
              <a:rPr lang="en-US" sz="28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spc="-13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ở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biến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gốc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spc="-1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800" spc="-1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9585" algn="l"/>
              </a:tabLst>
            </a:pPr>
            <a:r>
              <a:rPr lang="vi-VN" sz="28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em</a:t>
            </a:r>
            <a:r>
              <a:rPr lang="vi-VN" sz="28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 ra phía bờ </a:t>
            </a:r>
            <a:r>
              <a:rPr lang="vi-VN" sz="28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sông. : </a:t>
            </a:r>
            <a:r>
              <a:rPr lang="vi-VN" sz="2800" b="1" i="1" spc="-13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 gốc </a:t>
            </a:r>
            <a:r>
              <a:rPr lang="vi-VN" sz="28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(“chạy” ở câu này mang nghĩa ban đầu)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921D8-40B6-F3A3-2A0E-C98AC8F1F98F}"/>
              </a:ext>
            </a:extLst>
          </p:cNvPr>
          <p:cNvSpPr txBox="1"/>
          <p:nvPr/>
        </p:nvSpPr>
        <p:spPr>
          <a:xfrm>
            <a:off x="5234607" y="3520649"/>
            <a:ext cx="4511746" cy="5772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237061" algn="ctr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</a:t>
            </a:r>
            <a:r>
              <a:rPr lang="en-US" sz="2800" b="1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xanh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F1F7D0-836D-7F6B-4FC6-BAAC737B2763}"/>
              </a:ext>
            </a:extLst>
          </p:cNvPr>
          <p:cNvSpPr txBox="1"/>
          <p:nvPr/>
        </p:nvSpPr>
        <p:spPr>
          <a:xfrm>
            <a:off x="5287618" y="6161522"/>
            <a:ext cx="4299712" cy="5772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237061" algn="ctr" defTabSz="1219170">
              <a:lnSpc>
                <a:spcPct val="124000"/>
              </a:lnSpc>
              <a:buClr>
                <a:srgbClr val="000000"/>
              </a:buClr>
              <a:defRPr/>
            </a:pP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Từ“</a:t>
            </a:r>
            <a:r>
              <a:rPr lang="en-US" sz="2800" b="1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chạy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i="1" spc="-13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2800" i="1" spc="-13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5CE085-D749-341E-57FC-4EFD0752DF4B}"/>
              </a:ext>
            </a:extLst>
          </p:cNvPr>
          <p:cNvSpPr txBox="1"/>
          <p:nvPr/>
        </p:nvSpPr>
        <p:spPr>
          <a:xfrm>
            <a:off x="268224" y="725851"/>
            <a:ext cx="11655552" cy="186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</a:pP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A32D7-EB8F-97EE-FCD2-310049875827}"/>
              </a:ext>
            </a:extLst>
          </p:cNvPr>
          <p:cNvSpPr txBox="1"/>
          <p:nvPr/>
        </p:nvSpPr>
        <p:spPr>
          <a:xfrm>
            <a:off x="281476" y="732582"/>
            <a:ext cx="11655552" cy="186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</a:pP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68224" y="725625"/>
            <a:ext cx="11655552" cy="186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</a:pPr>
            <a:r>
              <a:rPr lang="en-US" sz="3200" b="1" i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B780E-F1D1-1C7A-9994-DCF881EADC1B}"/>
              </a:ext>
            </a:extLst>
          </p:cNvPr>
          <p:cNvSpPr txBox="1"/>
          <p:nvPr/>
        </p:nvSpPr>
        <p:spPr>
          <a:xfrm>
            <a:off x="273624" y="3843735"/>
            <a:ext cx="11520811" cy="125713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</a:pPr>
            <a:r>
              <a:rPr lang="en-US" sz="32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32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9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38019" y="88279"/>
            <a:ext cx="11655552" cy="22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  <a:defRPr/>
            </a:pP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32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32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defRPr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174291" y="2093324"/>
            <a:ext cx="11843418" cy="107721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vi-VN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 cào, răng bừa, răng lược, răng cưa, bánh răng </a:t>
            </a:r>
            <a:r>
              <a:rPr lang="vi-VN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(của máy </a:t>
            </a:r>
            <a:r>
              <a:rPr lang="vi-VN" sz="3200" i="1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móc),</a:t>
            </a:r>
            <a:r>
              <a:rPr lang="en-US" sz="3200" i="1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B0A508-3C6B-BAA2-CFF7-BE54E18B0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038" y="3470083"/>
            <a:ext cx="2738577" cy="22434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29B691-B6AA-4C61-546F-CE24D235A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944" y="3463127"/>
            <a:ext cx="2901823" cy="222313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ao-dat-trong-cay-2">
            <a:extLst>
              <a:ext uri="{FF2B5EF4-FFF2-40B4-BE49-F238E27FC236}">
                <a16:creationId xmlns:a16="http://schemas.microsoft.com/office/drawing/2014/main" id="{A3D70C61-67B9-B997-53BF-321E682F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3384647"/>
            <a:ext cx="2442950" cy="23337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12027B7-4285-87E6-DDA1-2A8AB223A19C}"/>
              </a:ext>
            </a:extLst>
          </p:cNvPr>
          <p:cNvSpPr/>
          <p:nvPr/>
        </p:nvSpPr>
        <p:spPr>
          <a:xfrm>
            <a:off x="0" y="5950424"/>
            <a:ext cx="2604996" cy="9075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 cào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F24C95-0264-FA7F-8251-AAE87484CF2E}"/>
              </a:ext>
            </a:extLst>
          </p:cNvPr>
          <p:cNvSpPr/>
          <p:nvPr/>
        </p:nvSpPr>
        <p:spPr>
          <a:xfrm>
            <a:off x="9313953" y="5950424"/>
            <a:ext cx="2642599" cy="9075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C58B3B2-4D98-B09B-5E33-3BFEBA7FA23C}"/>
              </a:ext>
            </a:extLst>
          </p:cNvPr>
          <p:cNvSpPr/>
          <p:nvPr/>
        </p:nvSpPr>
        <p:spPr>
          <a:xfrm>
            <a:off x="6346933" y="5991366"/>
            <a:ext cx="2614733" cy="86663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7D3AA-FE57-BB54-8819-47AF43A6742D}"/>
              </a:ext>
            </a:extLst>
          </p:cNvPr>
          <p:cNvSpPr/>
          <p:nvPr/>
        </p:nvSpPr>
        <p:spPr>
          <a:xfrm>
            <a:off x="2972255" y="5972747"/>
            <a:ext cx="2876068" cy="885253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2EA5B-02AE-4AFE-93BE-19FDCFA10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835" y="3384648"/>
            <a:ext cx="3332827" cy="23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68224" y="406153"/>
            <a:ext cx="11655552" cy="186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  <a:defRPr/>
            </a:pP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32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2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32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32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32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2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490301" y="2897208"/>
            <a:ext cx="11211397" cy="2062103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cổ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…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…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</a:t>
            </a:r>
            <a:r>
              <a:rPr lang="en-US" sz="32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32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32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…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B7F4-2301-83E7-8BFE-CD04D38AA468}"/>
              </a:ext>
            </a:extLst>
          </p:cNvPr>
          <p:cNvSpPr txBox="1"/>
          <p:nvPr/>
        </p:nvSpPr>
        <p:spPr>
          <a:xfrm>
            <a:off x="479313" y="5523970"/>
            <a:ext cx="7372099" cy="1077218"/>
          </a:xfrm>
          <a:prstGeom prst="rect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625519">
              <a:buClr>
                <a:srgbClr val="E6FFFD"/>
              </a:buClr>
            </a:pP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5F298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5F298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FCB4AD9-BB01-576C-E9E5-7ED18496E042}"/>
              </a:ext>
            </a:extLst>
          </p:cNvPr>
          <p:cNvSpPr/>
          <p:nvPr/>
        </p:nvSpPr>
        <p:spPr>
          <a:xfrm>
            <a:off x="8953363" y="5209645"/>
            <a:ext cx="2972769" cy="1242433"/>
          </a:xfrm>
          <a:prstGeom prst="cloudCallout">
            <a:avLst>
              <a:gd name="adj1" fmla="val -73443"/>
              <a:gd name="adj2" fmla="val 44492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SGK/58</a:t>
            </a:r>
          </a:p>
        </p:txBody>
      </p:sp>
    </p:spTree>
    <p:extLst>
      <p:ext uri="{BB962C8B-B14F-4D97-AF65-F5344CB8AC3E}">
        <p14:creationId xmlns:p14="http://schemas.microsoft.com/office/powerpoint/2010/main" val="267401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3D6544-7A0C-D9C1-A641-C2640352B78E}"/>
              </a:ext>
            </a:extLst>
          </p:cNvPr>
          <p:cNvSpPr txBox="1"/>
          <p:nvPr/>
        </p:nvSpPr>
        <p:spPr>
          <a:xfrm>
            <a:off x="268224" y="0"/>
            <a:ext cx="11655552" cy="164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4000"/>
              </a:lnSpc>
              <a:buClr>
                <a:srgbClr val="D71820"/>
              </a:buClr>
              <a:buSzPts val="1200"/>
              <a:tabLst>
                <a:tab pos="360671" algn="l"/>
              </a:tabLst>
              <a:defRPr/>
            </a:pP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   </a:t>
            </a:r>
            <a:r>
              <a:rPr lang="en-US" sz="2800" b="1" i="1" u="sng" kern="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i="1" u="sng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2:</a:t>
            </a:r>
            <a:r>
              <a:rPr lang="en-US" sz="28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2800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800" b="1" i="1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Hãy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ví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dụ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i="1" kern="100" dirty="0" err="1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chuyển</a:t>
            </a:r>
            <a:r>
              <a:rPr lang="en-US" sz="2800" b="1" i="1" kern="1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cổ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răng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100" dirty="0" err="1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100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753609-EAD0-FC1E-AF3D-B61CBA6DD315}"/>
              </a:ext>
            </a:extLst>
          </p:cNvPr>
          <p:cNvSpPr txBox="1"/>
          <p:nvPr/>
        </p:nvSpPr>
        <p:spPr>
          <a:xfrm>
            <a:off x="392765" y="5550463"/>
            <a:ext cx="11406469" cy="130753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+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kính,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na,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(cục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cây),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bão,</a:t>
            </a:r>
            <a:r>
              <a:rPr lang="vi-VN" sz="2800" spc="-5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 thần (của thiết bị điện tử),…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7171B-A472-5225-83FE-9DD294D0412C}"/>
              </a:ext>
            </a:extLst>
          </p:cNvPr>
          <p:cNvSpPr txBox="1"/>
          <p:nvPr/>
        </p:nvSpPr>
        <p:spPr>
          <a:xfrm>
            <a:off x="392765" y="3584342"/>
            <a:ext cx="11406469" cy="195386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+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(bộ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xe),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(chỉ người</a:t>
            </a:r>
            <a:r>
              <a:rPr lang="vi-VN" sz="2800" kern="100" spc="-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vợt),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(cành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800" kern="100" spc="-8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tre), tay mướp / su su / bí (tua bám của cây mướp / su su / bí),…</a:t>
            </a:r>
            <a:endParaRPr lang="en-US" sz="2800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9CE8A-CED6-CFEE-2623-DF20CEE605F9}"/>
              </a:ext>
            </a:extLst>
          </p:cNvPr>
          <p:cNvSpPr txBox="1"/>
          <p:nvPr/>
        </p:nvSpPr>
        <p:spPr>
          <a:xfrm>
            <a:off x="392765" y="2273782"/>
            <a:ext cx="11406469" cy="130753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miệng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bát,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chén,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giếng,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nồi,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spc="-9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 lửa, miệng ăn (chỉ người ăn trong gia đình),…</a:t>
            </a:r>
            <a:endParaRPr lang="en-US" sz="2800" i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41C7C9-4CEE-D421-4E94-2DB4D3122CAC}"/>
              </a:ext>
            </a:extLst>
          </p:cNvPr>
          <p:cNvSpPr txBox="1"/>
          <p:nvPr/>
        </p:nvSpPr>
        <p:spPr>
          <a:xfrm>
            <a:off x="392765" y="1635431"/>
            <a:ext cx="11406469" cy="66120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+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cổ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”: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hũ,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lọ,</a:t>
            </a:r>
            <a:r>
              <a:rPr lang="vi-VN" sz="2800" kern="100" spc="-13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chân,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2800" kern="100" spc="-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27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áo,…</a:t>
            </a:r>
            <a:endParaRPr lang="en-US" sz="2800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3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2347260" y="79587"/>
            <a:ext cx="7497481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45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45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45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5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533" b="1" kern="0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E685E0-D6F4-BEEA-EF55-9F55DB0D050A}"/>
              </a:ext>
            </a:extLst>
          </p:cNvPr>
          <p:cNvSpPr/>
          <p:nvPr/>
        </p:nvSpPr>
        <p:spPr>
          <a:xfrm>
            <a:off x="994266" y="1970296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ba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A018C3-75FC-E124-37D5-5DE513A19D96}"/>
              </a:ext>
            </a:extLst>
          </p:cNvPr>
          <p:cNvSpPr/>
          <p:nvPr/>
        </p:nvSpPr>
        <p:spPr>
          <a:xfrm>
            <a:off x="2203080" y="5401114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cha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8635809" y="3639698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lá</a:t>
            </a:r>
            <a:r>
              <a:rPr lang="en-US" sz="5867" b="1" kern="0" dirty="0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cờ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3B7545-3F5B-A0B2-A594-416D644304E7}"/>
              </a:ext>
            </a:extLst>
          </p:cNvPr>
          <p:cNvSpPr/>
          <p:nvPr/>
        </p:nvSpPr>
        <p:spPr>
          <a:xfrm>
            <a:off x="5242083" y="3639698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mẹ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168F9A-33DA-D8EF-BADA-743277526442}"/>
              </a:ext>
            </a:extLst>
          </p:cNvPr>
          <p:cNvSpPr/>
          <p:nvPr/>
        </p:nvSpPr>
        <p:spPr>
          <a:xfrm>
            <a:off x="402248" y="3679079"/>
            <a:ext cx="4211261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5867" b="1" kern="0" dirty="0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nhắn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4951440" y="1983548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lá</a:t>
            </a:r>
            <a:r>
              <a:rPr lang="en-US" sz="5867" b="1" kern="0" dirty="0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cây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E5BA9A7-1D0D-84B7-8EE9-6DEB09FAAA67}"/>
              </a:ext>
            </a:extLst>
          </p:cNvPr>
          <p:cNvSpPr/>
          <p:nvPr/>
        </p:nvSpPr>
        <p:spPr>
          <a:xfrm>
            <a:off x="8768332" y="1974627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má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BE0F04-E6FB-34D0-B38E-5952BE34147A}"/>
              </a:ext>
            </a:extLst>
          </p:cNvPr>
          <p:cNvSpPr/>
          <p:nvPr/>
        </p:nvSpPr>
        <p:spPr>
          <a:xfrm>
            <a:off x="6162598" y="5371030"/>
            <a:ext cx="3426172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nhỏ</a:t>
            </a:r>
            <a:r>
              <a:rPr lang="en-US" sz="5867" b="1" kern="0" dirty="0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  <a:sym typeface="Arial"/>
              </a:rPr>
              <a:t>xíu</a:t>
            </a:r>
            <a:endParaRPr lang="en-US" sz="5867" b="1" kern="0" dirty="0">
              <a:solidFill>
                <a:srgbClr val="0000CC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0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779161" y="294316"/>
            <a:ext cx="10820400" cy="2506537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5696" y="5747393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10670323" y="3397101"/>
            <a:ext cx="984763" cy="1191668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10760917" y="843591"/>
            <a:ext cx="937159" cy="783699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2186737" y="546060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2186737" y="31036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9492200" y="5394868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9568348" y="5617924"/>
            <a:ext cx="4876800" cy="79248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897777" y="716588"/>
            <a:ext cx="8583168" cy="166199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10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lang="en-US" sz="10000" b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346361" y="2500864"/>
            <a:ext cx="11499277" cy="2778173"/>
          </a:xfrm>
          <a:custGeom>
            <a:avLst/>
            <a:gdLst>
              <a:gd name="connsiteX0" fmla="*/ 0 w 11499277"/>
              <a:gd name="connsiteY0" fmla="*/ 560412 h 2778173"/>
              <a:gd name="connsiteX1" fmla="*/ 1096705 w 11499277"/>
              <a:gd name="connsiteY1" fmla="*/ 0 h 2778173"/>
              <a:gd name="connsiteX2" fmla="*/ 2426115 w 11499277"/>
              <a:gd name="connsiteY2" fmla="*/ 0 h 2778173"/>
              <a:gd name="connsiteX3" fmla="*/ 3569406 w 11499277"/>
              <a:gd name="connsiteY3" fmla="*/ 0 h 2778173"/>
              <a:gd name="connsiteX4" fmla="*/ 4712699 w 11499277"/>
              <a:gd name="connsiteY4" fmla="*/ 0 h 2778173"/>
              <a:gd name="connsiteX5" fmla="*/ 6135166 w 11499277"/>
              <a:gd name="connsiteY5" fmla="*/ 0 h 2778173"/>
              <a:gd name="connsiteX6" fmla="*/ 7185399 w 11499277"/>
              <a:gd name="connsiteY6" fmla="*/ 0 h 2778173"/>
              <a:gd name="connsiteX7" fmla="*/ 8328690 w 11499277"/>
              <a:gd name="connsiteY7" fmla="*/ 0 h 2778173"/>
              <a:gd name="connsiteX8" fmla="*/ 10402570 w 11499277"/>
              <a:gd name="connsiteY8" fmla="*/ 0 h 2778173"/>
              <a:gd name="connsiteX9" fmla="*/ 11499277 w 11499277"/>
              <a:gd name="connsiteY9" fmla="*/ 560412 h 2778173"/>
              <a:gd name="connsiteX10" fmla="*/ 11499277 w 11499277"/>
              <a:gd name="connsiteY10" fmla="*/ 1129435 h 2778173"/>
              <a:gd name="connsiteX11" fmla="*/ 11499277 w 11499277"/>
              <a:gd name="connsiteY11" fmla="*/ 1681884 h 2778173"/>
              <a:gd name="connsiteX12" fmla="*/ 11499277 w 11499277"/>
              <a:gd name="connsiteY12" fmla="*/ 2217759 h 2778173"/>
              <a:gd name="connsiteX13" fmla="*/ 10402570 w 11499277"/>
              <a:gd name="connsiteY13" fmla="*/ 2778173 h 2778173"/>
              <a:gd name="connsiteX14" fmla="*/ 9073160 w 11499277"/>
              <a:gd name="connsiteY14" fmla="*/ 2778173 h 2778173"/>
              <a:gd name="connsiteX15" fmla="*/ 7743753 w 11499277"/>
              <a:gd name="connsiteY15" fmla="*/ 2778173 h 2778173"/>
              <a:gd name="connsiteX16" fmla="*/ 6321282 w 11499277"/>
              <a:gd name="connsiteY16" fmla="*/ 2778173 h 2778173"/>
              <a:gd name="connsiteX17" fmla="*/ 5643284 w 11499277"/>
              <a:gd name="connsiteY17" fmla="*/ 2778173 h 2778173"/>
              <a:gd name="connsiteX18" fmla="*/ 4991875 w 11499277"/>
              <a:gd name="connsiteY18" fmla="*/ 2778173 h 2778173"/>
              <a:gd name="connsiteX19" fmla="*/ 3755522 w 11499277"/>
              <a:gd name="connsiteY19" fmla="*/ 2778173 h 2778173"/>
              <a:gd name="connsiteX20" fmla="*/ 2519172 w 11499277"/>
              <a:gd name="connsiteY20" fmla="*/ 2778173 h 2778173"/>
              <a:gd name="connsiteX21" fmla="*/ 1096705 w 11499277"/>
              <a:gd name="connsiteY21" fmla="*/ 2778173 h 2778173"/>
              <a:gd name="connsiteX22" fmla="*/ 0 w 11499277"/>
              <a:gd name="connsiteY22" fmla="*/ 2217759 h 2778173"/>
              <a:gd name="connsiteX23" fmla="*/ 0 w 11499277"/>
              <a:gd name="connsiteY23" fmla="*/ 1665310 h 2778173"/>
              <a:gd name="connsiteX24" fmla="*/ 0 w 11499277"/>
              <a:gd name="connsiteY24" fmla="*/ 1079714 h 2778173"/>
              <a:gd name="connsiteX25" fmla="*/ 0 w 11499277"/>
              <a:gd name="connsiteY25" fmla="*/ 560412 h 2778173"/>
              <a:gd name="connsiteX0" fmla="*/ 0 w 11499277"/>
              <a:gd name="connsiteY0" fmla="*/ 560412 h 2778173"/>
              <a:gd name="connsiteX1" fmla="*/ 1096705 w 11499277"/>
              <a:gd name="connsiteY1" fmla="*/ 0 h 2778173"/>
              <a:gd name="connsiteX2" fmla="*/ 2519172 w 11499277"/>
              <a:gd name="connsiteY2" fmla="*/ 0 h 2778173"/>
              <a:gd name="connsiteX3" fmla="*/ 3662465 w 11499277"/>
              <a:gd name="connsiteY3" fmla="*/ 0 h 2778173"/>
              <a:gd name="connsiteX4" fmla="*/ 4805756 w 11499277"/>
              <a:gd name="connsiteY4" fmla="*/ 0 h 2778173"/>
              <a:gd name="connsiteX5" fmla="*/ 6228225 w 11499277"/>
              <a:gd name="connsiteY5" fmla="*/ 0 h 2778173"/>
              <a:gd name="connsiteX6" fmla="*/ 7464574 w 11499277"/>
              <a:gd name="connsiteY6" fmla="*/ 0 h 2778173"/>
              <a:gd name="connsiteX7" fmla="*/ 8980103 w 11499277"/>
              <a:gd name="connsiteY7" fmla="*/ 0 h 2778173"/>
              <a:gd name="connsiteX8" fmla="*/ 10402570 w 11499277"/>
              <a:gd name="connsiteY8" fmla="*/ 0 h 2778173"/>
              <a:gd name="connsiteX9" fmla="*/ 11499277 w 11499277"/>
              <a:gd name="connsiteY9" fmla="*/ 560412 h 2778173"/>
              <a:gd name="connsiteX10" fmla="*/ 11499277 w 11499277"/>
              <a:gd name="connsiteY10" fmla="*/ 1079714 h 2778173"/>
              <a:gd name="connsiteX11" fmla="*/ 11499277 w 11499277"/>
              <a:gd name="connsiteY11" fmla="*/ 1665310 h 2778173"/>
              <a:gd name="connsiteX12" fmla="*/ 11499277 w 11499277"/>
              <a:gd name="connsiteY12" fmla="*/ 2217759 h 2778173"/>
              <a:gd name="connsiteX13" fmla="*/ 10402570 w 11499277"/>
              <a:gd name="connsiteY13" fmla="*/ 2778173 h 2778173"/>
              <a:gd name="connsiteX14" fmla="*/ 9352335 w 11499277"/>
              <a:gd name="connsiteY14" fmla="*/ 2778173 h 2778173"/>
              <a:gd name="connsiteX15" fmla="*/ 7836810 w 11499277"/>
              <a:gd name="connsiteY15" fmla="*/ 2778173 h 2778173"/>
              <a:gd name="connsiteX16" fmla="*/ 6600460 w 11499277"/>
              <a:gd name="connsiteY16" fmla="*/ 2778173 h 2778173"/>
              <a:gd name="connsiteX17" fmla="*/ 5364109 w 11499277"/>
              <a:gd name="connsiteY17" fmla="*/ 2778173 h 2778173"/>
              <a:gd name="connsiteX18" fmla="*/ 3848582 w 11499277"/>
              <a:gd name="connsiteY18" fmla="*/ 2778173 h 2778173"/>
              <a:gd name="connsiteX19" fmla="*/ 2426115 w 11499277"/>
              <a:gd name="connsiteY19" fmla="*/ 2778173 h 2778173"/>
              <a:gd name="connsiteX20" fmla="*/ 1096705 w 11499277"/>
              <a:gd name="connsiteY20" fmla="*/ 2778173 h 2778173"/>
              <a:gd name="connsiteX21" fmla="*/ 0 w 11499277"/>
              <a:gd name="connsiteY21" fmla="*/ 2217759 h 2778173"/>
              <a:gd name="connsiteX22" fmla="*/ 0 w 11499277"/>
              <a:gd name="connsiteY22" fmla="*/ 1665310 h 2778173"/>
              <a:gd name="connsiteX23" fmla="*/ 0 w 11499277"/>
              <a:gd name="connsiteY23" fmla="*/ 1129435 h 2778173"/>
              <a:gd name="connsiteX24" fmla="*/ 0 w 11499277"/>
              <a:gd name="connsiteY24" fmla="*/ 560412 h 2778173"/>
              <a:gd name="connsiteX0" fmla="*/ 0 w 11499277"/>
              <a:gd name="connsiteY0" fmla="*/ 560412 h 2778173"/>
              <a:gd name="connsiteX1" fmla="*/ 1096705 w 11499277"/>
              <a:gd name="connsiteY1" fmla="*/ 0 h 2778173"/>
              <a:gd name="connsiteX2" fmla="*/ 2426115 w 11499277"/>
              <a:gd name="connsiteY2" fmla="*/ 0 h 2778173"/>
              <a:gd name="connsiteX3" fmla="*/ 3569406 w 11499277"/>
              <a:gd name="connsiteY3" fmla="*/ 0 h 2778173"/>
              <a:gd name="connsiteX4" fmla="*/ 4712699 w 11499277"/>
              <a:gd name="connsiteY4" fmla="*/ 0 h 2778173"/>
              <a:gd name="connsiteX5" fmla="*/ 6135166 w 11499277"/>
              <a:gd name="connsiteY5" fmla="*/ 0 h 2778173"/>
              <a:gd name="connsiteX6" fmla="*/ 7185399 w 11499277"/>
              <a:gd name="connsiteY6" fmla="*/ 0 h 2778173"/>
              <a:gd name="connsiteX7" fmla="*/ 8328690 w 11499277"/>
              <a:gd name="connsiteY7" fmla="*/ 0 h 2778173"/>
              <a:gd name="connsiteX8" fmla="*/ 10402570 w 11499277"/>
              <a:gd name="connsiteY8" fmla="*/ 0 h 2778173"/>
              <a:gd name="connsiteX9" fmla="*/ 11499277 w 11499277"/>
              <a:gd name="connsiteY9" fmla="*/ 560412 h 2778173"/>
              <a:gd name="connsiteX10" fmla="*/ 11499277 w 11499277"/>
              <a:gd name="connsiteY10" fmla="*/ 1129435 h 2778173"/>
              <a:gd name="connsiteX11" fmla="*/ 11499277 w 11499277"/>
              <a:gd name="connsiteY11" fmla="*/ 1681884 h 2778173"/>
              <a:gd name="connsiteX12" fmla="*/ 11499277 w 11499277"/>
              <a:gd name="connsiteY12" fmla="*/ 2217759 h 2778173"/>
              <a:gd name="connsiteX13" fmla="*/ 10402570 w 11499277"/>
              <a:gd name="connsiteY13" fmla="*/ 2778173 h 2778173"/>
              <a:gd name="connsiteX14" fmla="*/ 9073160 w 11499277"/>
              <a:gd name="connsiteY14" fmla="*/ 2778173 h 2778173"/>
              <a:gd name="connsiteX15" fmla="*/ 7743753 w 11499277"/>
              <a:gd name="connsiteY15" fmla="*/ 2778173 h 2778173"/>
              <a:gd name="connsiteX16" fmla="*/ 6321282 w 11499277"/>
              <a:gd name="connsiteY16" fmla="*/ 2778173 h 2778173"/>
              <a:gd name="connsiteX17" fmla="*/ 4991875 w 11499277"/>
              <a:gd name="connsiteY17" fmla="*/ 2778173 h 2778173"/>
              <a:gd name="connsiteX18" fmla="*/ 3755522 w 11499277"/>
              <a:gd name="connsiteY18" fmla="*/ 2778173 h 2778173"/>
              <a:gd name="connsiteX19" fmla="*/ 2519172 w 11499277"/>
              <a:gd name="connsiteY19" fmla="*/ 2778173 h 2778173"/>
              <a:gd name="connsiteX20" fmla="*/ 1096705 w 11499277"/>
              <a:gd name="connsiteY20" fmla="*/ 2778173 h 2778173"/>
              <a:gd name="connsiteX21" fmla="*/ 0 w 11499277"/>
              <a:gd name="connsiteY21" fmla="*/ 2217759 h 2778173"/>
              <a:gd name="connsiteX22" fmla="*/ 0 w 11499277"/>
              <a:gd name="connsiteY22" fmla="*/ 1665310 h 2778173"/>
              <a:gd name="connsiteX23" fmla="*/ 0 w 11499277"/>
              <a:gd name="connsiteY23" fmla="*/ 1079714 h 2778173"/>
              <a:gd name="connsiteX24" fmla="*/ 0 w 11499277"/>
              <a:gd name="connsiteY24" fmla="*/ 560412 h 277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99277" h="2778173" fill="none" extrusionOk="0">
                <a:moveTo>
                  <a:pt x="0" y="560412"/>
                </a:moveTo>
                <a:cubicBezTo>
                  <a:pt x="108204" y="211977"/>
                  <a:pt x="514942" y="27020"/>
                  <a:pt x="1096705" y="0"/>
                </a:cubicBezTo>
                <a:cubicBezTo>
                  <a:pt x="1456631" y="-25359"/>
                  <a:pt x="2042788" y="-35067"/>
                  <a:pt x="2426115" y="0"/>
                </a:cubicBezTo>
                <a:cubicBezTo>
                  <a:pt x="2910721" y="13640"/>
                  <a:pt x="3030849" y="31718"/>
                  <a:pt x="3569406" y="0"/>
                </a:cubicBezTo>
                <a:cubicBezTo>
                  <a:pt x="4134080" y="-55790"/>
                  <a:pt x="4310857" y="61442"/>
                  <a:pt x="4712699" y="0"/>
                </a:cubicBezTo>
                <a:cubicBezTo>
                  <a:pt x="5181506" y="-31792"/>
                  <a:pt x="5811180" y="60196"/>
                  <a:pt x="6135166" y="0"/>
                </a:cubicBezTo>
                <a:cubicBezTo>
                  <a:pt x="6433446" y="15082"/>
                  <a:pt x="6913784" y="-30612"/>
                  <a:pt x="7185399" y="0"/>
                </a:cubicBezTo>
                <a:cubicBezTo>
                  <a:pt x="7339646" y="514"/>
                  <a:pt x="7958200" y="-57975"/>
                  <a:pt x="8328690" y="0"/>
                </a:cubicBezTo>
                <a:cubicBezTo>
                  <a:pt x="8642729" y="-115841"/>
                  <a:pt x="9895353" y="99499"/>
                  <a:pt x="10402570" y="0"/>
                </a:cubicBezTo>
                <a:cubicBezTo>
                  <a:pt x="10969193" y="-90446"/>
                  <a:pt x="11449866" y="214583"/>
                  <a:pt x="11499277" y="560412"/>
                </a:cubicBezTo>
                <a:cubicBezTo>
                  <a:pt x="11546566" y="832961"/>
                  <a:pt x="11517601" y="916295"/>
                  <a:pt x="11499277" y="1129435"/>
                </a:cubicBezTo>
                <a:cubicBezTo>
                  <a:pt x="11418381" y="1338845"/>
                  <a:pt x="11528830" y="1442027"/>
                  <a:pt x="11499277" y="1681884"/>
                </a:cubicBezTo>
                <a:cubicBezTo>
                  <a:pt x="11449826" y="1922483"/>
                  <a:pt x="11534140" y="2020547"/>
                  <a:pt x="11499277" y="2217759"/>
                </a:cubicBezTo>
                <a:cubicBezTo>
                  <a:pt x="11525555" y="2605045"/>
                  <a:pt x="11013172" y="2730587"/>
                  <a:pt x="10402570" y="2778173"/>
                </a:cubicBezTo>
                <a:cubicBezTo>
                  <a:pt x="9801727" y="2757013"/>
                  <a:pt x="9578016" y="2785239"/>
                  <a:pt x="9073160" y="2778173"/>
                </a:cubicBezTo>
                <a:cubicBezTo>
                  <a:pt x="8535634" y="2715265"/>
                  <a:pt x="8143604" y="2766850"/>
                  <a:pt x="7743753" y="2778173"/>
                </a:cubicBezTo>
                <a:cubicBezTo>
                  <a:pt x="7233370" y="2804152"/>
                  <a:pt x="6994894" y="2820358"/>
                  <a:pt x="6321282" y="2778173"/>
                </a:cubicBezTo>
                <a:cubicBezTo>
                  <a:pt x="6014868" y="2777607"/>
                  <a:pt x="5975605" y="2781956"/>
                  <a:pt x="5643284" y="2778173"/>
                </a:cubicBezTo>
                <a:cubicBezTo>
                  <a:pt x="5310963" y="2774390"/>
                  <a:pt x="5271786" y="2808896"/>
                  <a:pt x="4991875" y="2778173"/>
                </a:cubicBezTo>
                <a:cubicBezTo>
                  <a:pt x="4639394" y="2821542"/>
                  <a:pt x="4033928" y="2790467"/>
                  <a:pt x="3755522" y="2778173"/>
                </a:cubicBezTo>
                <a:cubicBezTo>
                  <a:pt x="3510525" y="2702875"/>
                  <a:pt x="2932704" y="2763878"/>
                  <a:pt x="2519172" y="2778173"/>
                </a:cubicBezTo>
                <a:cubicBezTo>
                  <a:pt x="2226012" y="2789931"/>
                  <a:pt x="1780457" y="2845816"/>
                  <a:pt x="1096705" y="2778173"/>
                </a:cubicBezTo>
                <a:cubicBezTo>
                  <a:pt x="573520" y="2713002"/>
                  <a:pt x="205310" y="2541401"/>
                  <a:pt x="0" y="2217759"/>
                </a:cubicBezTo>
                <a:cubicBezTo>
                  <a:pt x="78093" y="2027709"/>
                  <a:pt x="-38780" y="1836193"/>
                  <a:pt x="0" y="1665310"/>
                </a:cubicBezTo>
                <a:cubicBezTo>
                  <a:pt x="23878" y="1499465"/>
                  <a:pt x="20206" y="1266812"/>
                  <a:pt x="0" y="1079714"/>
                </a:cubicBezTo>
                <a:cubicBezTo>
                  <a:pt x="-22932" y="852504"/>
                  <a:pt x="-87139" y="689089"/>
                  <a:pt x="0" y="560412"/>
                </a:cubicBezTo>
                <a:close/>
              </a:path>
              <a:path w="11499277" h="2778173" stroke="0" extrusionOk="0">
                <a:moveTo>
                  <a:pt x="0" y="560412"/>
                </a:moveTo>
                <a:cubicBezTo>
                  <a:pt x="46747" y="242970"/>
                  <a:pt x="505769" y="-72739"/>
                  <a:pt x="1096705" y="0"/>
                </a:cubicBezTo>
                <a:cubicBezTo>
                  <a:pt x="1485218" y="21124"/>
                  <a:pt x="2220863" y="-14918"/>
                  <a:pt x="2519172" y="0"/>
                </a:cubicBezTo>
                <a:cubicBezTo>
                  <a:pt x="2798985" y="-12843"/>
                  <a:pt x="3304363" y="-48378"/>
                  <a:pt x="3662465" y="0"/>
                </a:cubicBezTo>
                <a:cubicBezTo>
                  <a:pt x="4048380" y="77093"/>
                  <a:pt x="4503586" y="-24875"/>
                  <a:pt x="4805756" y="0"/>
                </a:cubicBezTo>
                <a:cubicBezTo>
                  <a:pt x="5054571" y="9088"/>
                  <a:pt x="5774176" y="75983"/>
                  <a:pt x="6228225" y="0"/>
                </a:cubicBezTo>
                <a:cubicBezTo>
                  <a:pt x="6709079" y="75130"/>
                  <a:pt x="7104858" y="56699"/>
                  <a:pt x="7464574" y="0"/>
                </a:cubicBezTo>
                <a:cubicBezTo>
                  <a:pt x="7863046" y="35544"/>
                  <a:pt x="8625340" y="13954"/>
                  <a:pt x="8980103" y="0"/>
                </a:cubicBezTo>
                <a:cubicBezTo>
                  <a:pt x="9333892" y="53616"/>
                  <a:pt x="9960737" y="16695"/>
                  <a:pt x="10402570" y="0"/>
                </a:cubicBezTo>
                <a:cubicBezTo>
                  <a:pt x="10891428" y="-30057"/>
                  <a:pt x="11603177" y="246756"/>
                  <a:pt x="11499277" y="560412"/>
                </a:cubicBezTo>
                <a:cubicBezTo>
                  <a:pt x="11508580" y="706437"/>
                  <a:pt x="11453867" y="947305"/>
                  <a:pt x="11499277" y="1079714"/>
                </a:cubicBezTo>
                <a:cubicBezTo>
                  <a:pt x="11555158" y="1152720"/>
                  <a:pt x="11455466" y="1492106"/>
                  <a:pt x="11499277" y="1665310"/>
                </a:cubicBezTo>
                <a:cubicBezTo>
                  <a:pt x="11558073" y="1896802"/>
                  <a:pt x="11495615" y="1961860"/>
                  <a:pt x="11499277" y="2217759"/>
                </a:cubicBezTo>
                <a:cubicBezTo>
                  <a:pt x="11478697" y="2441467"/>
                  <a:pt x="10859369" y="2790372"/>
                  <a:pt x="10402570" y="2778173"/>
                </a:cubicBezTo>
                <a:cubicBezTo>
                  <a:pt x="10235600" y="2729732"/>
                  <a:pt x="9596644" y="2731376"/>
                  <a:pt x="9352335" y="2778173"/>
                </a:cubicBezTo>
                <a:cubicBezTo>
                  <a:pt x="8946104" y="2748241"/>
                  <a:pt x="8455985" y="2941027"/>
                  <a:pt x="7836810" y="2778173"/>
                </a:cubicBezTo>
                <a:cubicBezTo>
                  <a:pt x="7294656" y="2702220"/>
                  <a:pt x="7071266" y="2731216"/>
                  <a:pt x="6600460" y="2778173"/>
                </a:cubicBezTo>
                <a:cubicBezTo>
                  <a:pt x="6145304" y="2803081"/>
                  <a:pt x="5666527" y="2831657"/>
                  <a:pt x="5364109" y="2778173"/>
                </a:cubicBezTo>
                <a:cubicBezTo>
                  <a:pt x="5094145" y="2780569"/>
                  <a:pt x="4652001" y="2826059"/>
                  <a:pt x="3848582" y="2778173"/>
                </a:cubicBezTo>
                <a:cubicBezTo>
                  <a:pt x="3109790" y="2777905"/>
                  <a:pt x="3128664" y="2805685"/>
                  <a:pt x="2426115" y="2778173"/>
                </a:cubicBezTo>
                <a:cubicBezTo>
                  <a:pt x="1743790" y="2752402"/>
                  <a:pt x="1361366" y="2827257"/>
                  <a:pt x="1096705" y="2778173"/>
                </a:cubicBezTo>
                <a:cubicBezTo>
                  <a:pt x="500586" y="2761018"/>
                  <a:pt x="91648" y="2598719"/>
                  <a:pt x="0" y="2217759"/>
                </a:cubicBezTo>
                <a:cubicBezTo>
                  <a:pt x="41849" y="2040106"/>
                  <a:pt x="-58367" y="1958816"/>
                  <a:pt x="0" y="1665310"/>
                </a:cubicBezTo>
                <a:cubicBezTo>
                  <a:pt x="27987" y="1392726"/>
                  <a:pt x="13486" y="1396511"/>
                  <a:pt x="0" y="1129435"/>
                </a:cubicBezTo>
                <a:cubicBezTo>
                  <a:pt x="35930" y="859741"/>
                  <a:pt x="-11753" y="706463"/>
                  <a:pt x="0" y="560412"/>
                </a:cubicBezTo>
                <a:close/>
              </a:path>
              <a:path w="11499277" h="2778173" fill="none" stroke="0" extrusionOk="0">
                <a:moveTo>
                  <a:pt x="0" y="560412"/>
                </a:moveTo>
                <a:cubicBezTo>
                  <a:pt x="-55551" y="122942"/>
                  <a:pt x="606855" y="40145"/>
                  <a:pt x="1096705" y="0"/>
                </a:cubicBezTo>
                <a:cubicBezTo>
                  <a:pt x="1319680" y="121249"/>
                  <a:pt x="1781020" y="93009"/>
                  <a:pt x="2426115" y="0"/>
                </a:cubicBezTo>
                <a:cubicBezTo>
                  <a:pt x="2948891" y="23934"/>
                  <a:pt x="3009617" y="12548"/>
                  <a:pt x="3569406" y="0"/>
                </a:cubicBezTo>
                <a:cubicBezTo>
                  <a:pt x="4076512" y="-25170"/>
                  <a:pt x="4355428" y="-13920"/>
                  <a:pt x="4712699" y="0"/>
                </a:cubicBezTo>
                <a:cubicBezTo>
                  <a:pt x="5125784" y="-67910"/>
                  <a:pt x="5777046" y="19954"/>
                  <a:pt x="6135166" y="0"/>
                </a:cubicBezTo>
                <a:cubicBezTo>
                  <a:pt x="6430553" y="-49065"/>
                  <a:pt x="6798563" y="-10684"/>
                  <a:pt x="7185399" y="0"/>
                </a:cubicBezTo>
                <a:cubicBezTo>
                  <a:pt x="7449189" y="-34351"/>
                  <a:pt x="7817774" y="-24035"/>
                  <a:pt x="8328690" y="0"/>
                </a:cubicBezTo>
                <a:cubicBezTo>
                  <a:pt x="8811100" y="37182"/>
                  <a:pt x="9832397" y="55788"/>
                  <a:pt x="10402570" y="0"/>
                </a:cubicBezTo>
                <a:cubicBezTo>
                  <a:pt x="10862068" y="-97448"/>
                  <a:pt x="11512720" y="121875"/>
                  <a:pt x="11499277" y="560412"/>
                </a:cubicBezTo>
                <a:cubicBezTo>
                  <a:pt x="11555149" y="808163"/>
                  <a:pt x="11551962" y="942493"/>
                  <a:pt x="11499277" y="1129435"/>
                </a:cubicBezTo>
                <a:cubicBezTo>
                  <a:pt x="11457051" y="1353400"/>
                  <a:pt x="11500666" y="1438690"/>
                  <a:pt x="11499277" y="1681884"/>
                </a:cubicBezTo>
                <a:cubicBezTo>
                  <a:pt x="11484358" y="1874778"/>
                  <a:pt x="11511947" y="2006019"/>
                  <a:pt x="11499277" y="2217759"/>
                </a:cubicBezTo>
                <a:cubicBezTo>
                  <a:pt x="11602072" y="2565838"/>
                  <a:pt x="10968263" y="2769039"/>
                  <a:pt x="10402570" y="2778173"/>
                </a:cubicBezTo>
                <a:cubicBezTo>
                  <a:pt x="9809408" y="2753509"/>
                  <a:pt x="9591967" y="2808904"/>
                  <a:pt x="9073160" y="2778173"/>
                </a:cubicBezTo>
                <a:cubicBezTo>
                  <a:pt x="8656812" y="2737002"/>
                  <a:pt x="8245637" y="2741435"/>
                  <a:pt x="7743753" y="2778173"/>
                </a:cubicBezTo>
                <a:cubicBezTo>
                  <a:pt x="7244536" y="2729326"/>
                  <a:pt x="7001540" y="2735838"/>
                  <a:pt x="6321282" y="2778173"/>
                </a:cubicBezTo>
                <a:cubicBezTo>
                  <a:pt x="5634384" y="2748518"/>
                  <a:pt x="5350355" y="2718149"/>
                  <a:pt x="4991875" y="2778173"/>
                </a:cubicBezTo>
                <a:cubicBezTo>
                  <a:pt x="4706385" y="2865271"/>
                  <a:pt x="4016536" y="2740503"/>
                  <a:pt x="3755522" y="2778173"/>
                </a:cubicBezTo>
                <a:cubicBezTo>
                  <a:pt x="3519067" y="2783985"/>
                  <a:pt x="2822273" y="2761975"/>
                  <a:pt x="2519172" y="2778173"/>
                </a:cubicBezTo>
                <a:cubicBezTo>
                  <a:pt x="2187130" y="2769274"/>
                  <a:pt x="1769191" y="2768971"/>
                  <a:pt x="1096705" y="2778173"/>
                </a:cubicBezTo>
                <a:cubicBezTo>
                  <a:pt x="506028" y="2750507"/>
                  <a:pt x="233438" y="2566059"/>
                  <a:pt x="0" y="2217759"/>
                </a:cubicBezTo>
                <a:cubicBezTo>
                  <a:pt x="43248" y="1983211"/>
                  <a:pt x="20405" y="1819532"/>
                  <a:pt x="0" y="1665310"/>
                </a:cubicBezTo>
                <a:cubicBezTo>
                  <a:pt x="-10124" y="1523640"/>
                  <a:pt x="42631" y="1262236"/>
                  <a:pt x="0" y="1079714"/>
                </a:cubicBezTo>
                <a:cubicBezTo>
                  <a:pt x="-14513" y="865309"/>
                  <a:pt x="-105424" y="692100"/>
                  <a:pt x="0" y="560412"/>
                </a:cubicBezTo>
                <a:close/>
              </a:path>
              <a:path w="11499277" h="2778173" fill="none" stroke="0" extrusionOk="0">
                <a:moveTo>
                  <a:pt x="0" y="560412"/>
                </a:moveTo>
                <a:cubicBezTo>
                  <a:pt x="-28163" y="276757"/>
                  <a:pt x="519701" y="55308"/>
                  <a:pt x="1096705" y="0"/>
                </a:cubicBezTo>
                <a:cubicBezTo>
                  <a:pt x="1356372" y="11966"/>
                  <a:pt x="1888701" y="47499"/>
                  <a:pt x="2426115" y="0"/>
                </a:cubicBezTo>
                <a:cubicBezTo>
                  <a:pt x="2940107" y="19222"/>
                  <a:pt x="3023263" y="18670"/>
                  <a:pt x="3569406" y="0"/>
                </a:cubicBezTo>
                <a:cubicBezTo>
                  <a:pt x="4082808" y="-26448"/>
                  <a:pt x="4339489" y="29604"/>
                  <a:pt x="4712699" y="0"/>
                </a:cubicBezTo>
                <a:cubicBezTo>
                  <a:pt x="5196838" y="-55372"/>
                  <a:pt x="5797729" y="36061"/>
                  <a:pt x="6135166" y="0"/>
                </a:cubicBezTo>
                <a:cubicBezTo>
                  <a:pt x="6466825" y="-31334"/>
                  <a:pt x="6865171" y="44500"/>
                  <a:pt x="7185399" y="0"/>
                </a:cubicBezTo>
                <a:cubicBezTo>
                  <a:pt x="7438698" y="-13893"/>
                  <a:pt x="7929384" y="21210"/>
                  <a:pt x="8328690" y="0"/>
                </a:cubicBezTo>
                <a:cubicBezTo>
                  <a:pt x="8642585" y="-49323"/>
                  <a:pt x="9895872" y="-8534"/>
                  <a:pt x="10402570" y="0"/>
                </a:cubicBezTo>
                <a:cubicBezTo>
                  <a:pt x="10860589" y="-119788"/>
                  <a:pt x="11522050" y="164353"/>
                  <a:pt x="11499277" y="560412"/>
                </a:cubicBezTo>
                <a:cubicBezTo>
                  <a:pt x="11558271" y="833401"/>
                  <a:pt x="11542430" y="932217"/>
                  <a:pt x="11499277" y="1129435"/>
                </a:cubicBezTo>
                <a:cubicBezTo>
                  <a:pt x="11427878" y="1324633"/>
                  <a:pt x="11511792" y="1440376"/>
                  <a:pt x="11499277" y="1681884"/>
                </a:cubicBezTo>
                <a:cubicBezTo>
                  <a:pt x="11456389" y="1913577"/>
                  <a:pt x="11519580" y="2046625"/>
                  <a:pt x="11499277" y="2217759"/>
                </a:cubicBezTo>
                <a:cubicBezTo>
                  <a:pt x="11601620" y="2508431"/>
                  <a:pt x="10998324" y="2845246"/>
                  <a:pt x="10402570" y="2778173"/>
                </a:cubicBezTo>
                <a:cubicBezTo>
                  <a:pt x="9778038" y="2798455"/>
                  <a:pt x="9609789" y="2763585"/>
                  <a:pt x="9073160" y="2778173"/>
                </a:cubicBezTo>
                <a:cubicBezTo>
                  <a:pt x="8552488" y="2723290"/>
                  <a:pt x="8111053" y="2769317"/>
                  <a:pt x="7743753" y="2778173"/>
                </a:cubicBezTo>
                <a:cubicBezTo>
                  <a:pt x="7234396" y="2770907"/>
                  <a:pt x="7009314" y="2762616"/>
                  <a:pt x="6321282" y="2778173"/>
                </a:cubicBezTo>
                <a:cubicBezTo>
                  <a:pt x="6017370" y="2811143"/>
                  <a:pt x="5796630" y="2754963"/>
                  <a:pt x="5656579" y="2778173"/>
                </a:cubicBezTo>
                <a:cubicBezTo>
                  <a:pt x="5516528" y="2801383"/>
                  <a:pt x="5199988" y="2746431"/>
                  <a:pt x="4991875" y="2778173"/>
                </a:cubicBezTo>
                <a:cubicBezTo>
                  <a:pt x="4718591" y="2865957"/>
                  <a:pt x="3972039" y="2735524"/>
                  <a:pt x="3755522" y="2778173"/>
                </a:cubicBezTo>
                <a:cubicBezTo>
                  <a:pt x="3465137" y="2789693"/>
                  <a:pt x="2914023" y="2843453"/>
                  <a:pt x="2519172" y="2778173"/>
                </a:cubicBezTo>
                <a:cubicBezTo>
                  <a:pt x="2139867" y="2815937"/>
                  <a:pt x="1890201" y="2754104"/>
                  <a:pt x="1096705" y="2778173"/>
                </a:cubicBezTo>
                <a:cubicBezTo>
                  <a:pt x="556406" y="2710670"/>
                  <a:pt x="246705" y="2563963"/>
                  <a:pt x="0" y="2217759"/>
                </a:cubicBezTo>
                <a:cubicBezTo>
                  <a:pt x="47096" y="2034704"/>
                  <a:pt x="-71730" y="1826578"/>
                  <a:pt x="0" y="1665310"/>
                </a:cubicBezTo>
                <a:cubicBezTo>
                  <a:pt x="27325" y="1529075"/>
                  <a:pt x="-3981" y="1335231"/>
                  <a:pt x="0" y="1079714"/>
                </a:cubicBezTo>
                <a:cubicBezTo>
                  <a:pt x="-31294" y="872681"/>
                  <a:pt x="-55722" y="696463"/>
                  <a:pt x="0" y="560412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nay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i="1" kern="0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1010305" algn="just" defTabSz="1625519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36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endParaRPr lang="en-US" sz="3600" b="1" i="1" kern="0"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83325" y="156552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52956" y="954158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385411" y="258477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195021" y="901530"/>
            <a:ext cx="2826969" cy="1950609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7122E9-9A3E-BAAA-162D-D27D6F580B4B}"/>
              </a:ext>
            </a:extLst>
          </p:cNvPr>
          <p:cNvSpPr/>
          <p:nvPr/>
        </p:nvSpPr>
        <p:spPr>
          <a:xfrm>
            <a:off x="2347259" y="79587"/>
            <a:ext cx="7241511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533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</a:t>
            </a:r>
            <a:r>
              <a:rPr lang="en-US" sz="4533" b="1" kern="0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ặp</a:t>
            </a:r>
            <a:r>
              <a:rPr lang="en-US" sz="4533" b="1" kern="0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từ</a:t>
            </a:r>
            <a:r>
              <a:rPr lang="en-US" sz="4533" b="1" kern="0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đồng</a:t>
            </a:r>
            <a:r>
              <a:rPr lang="en-US" sz="4533" b="1" kern="0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 </a:t>
            </a:r>
            <a:r>
              <a:rPr lang="en-US" sz="4533" b="1" kern="0" dirty="0" err="1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nghĩa</a:t>
            </a:r>
            <a:r>
              <a:rPr lang="en-US" sz="4533" b="1" dirty="0">
                <a:solidFill>
                  <a:srgbClr val="FF0000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:</a:t>
            </a:r>
            <a:endParaRPr lang="en-US" sz="4533" b="1" kern="0" dirty="0">
              <a:solidFill>
                <a:srgbClr val="FF0000"/>
              </a:solidFill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7C113D-EEFC-A97D-4FD8-D4C5786B8B39}"/>
              </a:ext>
            </a:extLst>
          </p:cNvPr>
          <p:cNvSpPr/>
          <p:nvPr/>
        </p:nvSpPr>
        <p:spPr>
          <a:xfrm>
            <a:off x="7892168" y="5624220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lá</a:t>
            </a:r>
            <a:r>
              <a: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cờ</a:t>
            </a:r>
            <a:endParaRPr lang="en-US" sz="5867" b="1" kern="0" dirty="0">
              <a:solidFill>
                <a:srgbClr val="0000CC"/>
              </a:solidFill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134E65-5F5C-F80D-9E19-EEE644EB259A}"/>
              </a:ext>
            </a:extLst>
          </p:cNvPr>
          <p:cNvSpPr/>
          <p:nvPr/>
        </p:nvSpPr>
        <p:spPr>
          <a:xfrm>
            <a:off x="1832769" y="5624220"/>
            <a:ext cx="2826969" cy="941221"/>
          </a:xfrm>
          <a:prstGeom prst="roundRect">
            <a:avLst/>
          </a:prstGeom>
          <a:solidFill>
            <a:srgbClr val="FFFFFF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867" b="1" kern="0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lá</a:t>
            </a:r>
            <a:r>
              <a: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 </a:t>
            </a:r>
            <a:r>
              <a:rPr lang="en-US" sz="5867" b="1" kern="0" dirty="0" err="1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rPr>
              <a:t>cây</a:t>
            </a:r>
            <a:endParaRPr lang="en-US" sz="5867" b="1" kern="0" dirty="0">
              <a:solidFill>
                <a:srgbClr val="0000CC"/>
              </a:solidFill>
              <a:latin typeface="UTM Avo" panose="02040603050506020204" pitchFamily="18" charset="0"/>
              <a:ea typeface="UD Digi Kyokasho N-B" panose="02020700000000000000" pitchFamily="18" charset="-128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5F9F63-874B-7BA6-0F8A-473E4BD05865}"/>
              </a:ext>
            </a:extLst>
          </p:cNvPr>
          <p:cNvGrpSpPr/>
          <p:nvPr/>
        </p:nvGrpSpPr>
        <p:grpSpPr>
          <a:xfrm>
            <a:off x="211328" y="1233781"/>
            <a:ext cx="5740429" cy="1267800"/>
            <a:chOff x="158496" y="925335"/>
            <a:chExt cx="4305322" cy="121185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0E685E0-D6F4-BEEA-EF55-9F55DB0D050A}"/>
                </a:ext>
              </a:extLst>
            </p:cNvPr>
            <p:cNvSpPr/>
            <p:nvPr/>
          </p:nvSpPr>
          <p:spPr>
            <a:xfrm>
              <a:off x="326817" y="1179120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ba</a:t>
              </a:r>
              <a:endPara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A018C3-75FC-E124-37D5-5DE513A19D96}"/>
                </a:ext>
              </a:extLst>
            </p:cNvPr>
            <p:cNvSpPr/>
            <p:nvPr/>
          </p:nvSpPr>
          <p:spPr>
            <a:xfrm>
              <a:off x="2391145" y="1172834"/>
              <a:ext cx="1847723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cha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A5AF11-83BF-FF7A-DD4F-AD0323E5B0CA}"/>
                </a:ext>
              </a:extLst>
            </p:cNvPr>
            <p:cNvSpPr/>
            <p:nvPr/>
          </p:nvSpPr>
          <p:spPr>
            <a:xfrm>
              <a:off x="158496" y="925335"/>
              <a:ext cx="4305322" cy="12118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4416C1-83F3-ACF2-1344-48F6D19A2DBE}"/>
              </a:ext>
            </a:extLst>
          </p:cNvPr>
          <p:cNvGrpSpPr/>
          <p:nvPr/>
        </p:nvGrpSpPr>
        <p:grpSpPr>
          <a:xfrm>
            <a:off x="1715008" y="2688899"/>
            <a:ext cx="8761984" cy="1316964"/>
            <a:chOff x="1178074" y="2383951"/>
            <a:chExt cx="6571488" cy="137158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3168F9A-33DA-D8EF-BADA-743277526442}"/>
                </a:ext>
              </a:extLst>
            </p:cNvPr>
            <p:cNvSpPr/>
            <p:nvPr/>
          </p:nvSpPr>
          <p:spPr>
            <a:xfrm>
              <a:off x="1374576" y="2675931"/>
              <a:ext cx="3158446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nhỏ</a:t>
              </a:r>
              <a:r>
                <a:rPr lang="en-US" sz="5867" b="1" kern="0" dirty="0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 </a:t>
              </a: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nhắn</a:t>
              </a:r>
              <a:endPara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1BE0F04-E6FB-34D0-B38E-5952BE34147A}"/>
                </a:ext>
              </a:extLst>
            </p:cNvPr>
            <p:cNvSpPr/>
            <p:nvPr/>
          </p:nvSpPr>
          <p:spPr>
            <a:xfrm>
              <a:off x="4767680" y="2675931"/>
              <a:ext cx="2569629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nhỏ</a:t>
              </a:r>
              <a:r>
                <a:rPr lang="en-US" sz="5867" b="1" kern="0" dirty="0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 </a:t>
              </a: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xíu</a:t>
              </a:r>
              <a:endPara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5558B2-AF82-A9E8-1126-7F8AA0BF6BA3}"/>
                </a:ext>
              </a:extLst>
            </p:cNvPr>
            <p:cNvSpPr/>
            <p:nvPr/>
          </p:nvSpPr>
          <p:spPr>
            <a:xfrm>
              <a:off x="1178074" y="2383951"/>
              <a:ext cx="6571488" cy="13715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71D806-BD20-D182-C7AE-6B3568429E6F}"/>
              </a:ext>
            </a:extLst>
          </p:cNvPr>
          <p:cNvGrpSpPr/>
          <p:nvPr/>
        </p:nvGrpSpPr>
        <p:grpSpPr>
          <a:xfrm>
            <a:off x="6855060" y="1224391"/>
            <a:ext cx="4901184" cy="1277191"/>
            <a:chOff x="5141295" y="918293"/>
            <a:chExt cx="3675888" cy="117479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3B7545-3F5B-A0B2-A594-416D644304E7}"/>
                </a:ext>
              </a:extLst>
            </p:cNvPr>
            <p:cNvSpPr/>
            <p:nvPr/>
          </p:nvSpPr>
          <p:spPr>
            <a:xfrm>
              <a:off x="7252095" y="1169072"/>
              <a:ext cx="1354425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mẹ</a:t>
              </a:r>
              <a:endPara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5BA9A7-1D0D-84B7-8EE9-6DEB09FAAA67}"/>
                </a:ext>
              </a:extLst>
            </p:cNvPr>
            <p:cNvSpPr/>
            <p:nvPr/>
          </p:nvSpPr>
          <p:spPr>
            <a:xfrm>
              <a:off x="5376604" y="1193227"/>
              <a:ext cx="1648907" cy="705916"/>
            </a:xfrm>
            <a:prstGeom prst="roundRect">
              <a:avLst/>
            </a:prstGeom>
            <a:solidFill>
              <a:srgbClr val="FFFFFF"/>
            </a:solidFill>
            <a:ln w="38100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5867" b="1" kern="0" dirty="0" err="1">
                  <a:solidFill>
                    <a:srgbClr val="0000CC"/>
                  </a:solidFill>
                  <a:latin typeface="UTM Avo" panose="02040603050506020204" pitchFamily="18" charset="0"/>
                  <a:ea typeface="UD Digi Kyokasho N-B" panose="02020700000000000000" pitchFamily="18" charset="-128"/>
                  <a:sym typeface="Arial"/>
                </a:rPr>
                <a:t>má</a:t>
              </a:r>
              <a:endParaRPr lang="en-US" sz="5867" b="1" kern="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867A97-CDFC-71D1-F298-2D1BE9E09347}"/>
                </a:ext>
              </a:extLst>
            </p:cNvPr>
            <p:cNvSpPr/>
            <p:nvPr/>
          </p:nvSpPr>
          <p:spPr>
            <a:xfrm>
              <a:off x="5141295" y="918293"/>
              <a:ext cx="3675888" cy="117479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9149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015144" y="2380574"/>
            <a:ext cx="8161712" cy="140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585">
              <a:lnSpc>
                <a:spcPts val="12042"/>
              </a:lnSpc>
              <a:defRPr/>
            </a:pPr>
            <a:endParaRPr lang="en-US" sz="8601" dirty="0">
              <a:solidFill>
                <a:srgbClr val="BEEAFF"/>
              </a:solidFill>
              <a:latin typeface="Chewy"/>
              <a:cs typeface="Arial"/>
              <a:sym typeface="Arial"/>
            </a:endParaRP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84" y="2240973"/>
            <a:ext cx="9086372" cy="24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55" tIns="71777" rIns="143555" bIns="717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hangingPunct="1">
              <a:spcBef>
                <a:spcPts val="1800"/>
              </a:spcBef>
              <a:buClr>
                <a:srgbClr val="000000"/>
              </a:buClr>
              <a:defRPr/>
            </a:pPr>
            <a:r>
              <a:rPr lang="en-US" sz="6600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6600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6600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6600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u="sng" kern="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6600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ctr" defTabSz="1219170" eaLnBrk="1" hangingPunct="1">
              <a:spcBef>
                <a:spcPts val="1800"/>
              </a:spcBef>
              <a:buClr>
                <a:srgbClr val="000000"/>
              </a:buClr>
              <a:defRPr/>
            </a:pPr>
            <a:r>
              <a:rPr lang="en-US" sz="6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en-US" sz="6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endParaRPr lang="en-US" sz="66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6256" y="34228"/>
            <a:ext cx="14158976" cy="6841744"/>
            <a:chOff x="-611874" y="-63253"/>
            <a:chExt cx="4487167" cy="1769068"/>
          </a:xfrm>
        </p:grpSpPr>
        <p:sp>
          <p:nvSpPr>
            <p:cNvPr id="4" name="Freeform 4"/>
            <p:cNvSpPr/>
            <p:nvPr/>
          </p:nvSpPr>
          <p:spPr>
            <a:xfrm>
              <a:off x="-611874" y="-63253"/>
              <a:ext cx="3875293" cy="176906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585">
                <a:lnSpc>
                  <a:spcPts val="1773"/>
                </a:lnSpc>
                <a:defRPr/>
              </a:pPr>
              <a:endParaRPr sz="1200" dirty="0"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0" y="564962"/>
            <a:ext cx="11857184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067"/>
              </a:spcAft>
              <a:buClr>
                <a:srgbClr val="D71820"/>
              </a:buClr>
              <a:buSzPts val="1200"/>
              <a:tabLst>
                <a:tab pos="356438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057BF0-1FA9-62F1-CBF0-9243D6C85106}"/>
              </a:ext>
            </a:extLst>
          </p:cNvPr>
          <p:cNvSpPr txBox="1"/>
          <p:nvPr/>
        </p:nvSpPr>
        <p:spPr>
          <a:xfrm>
            <a:off x="99833" y="149056"/>
            <a:ext cx="292608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UD Digi Kyokasho N-B" panose="02020700000000000000" pitchFamily="18" charset="-128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UD Digi Kyokasho N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5385-9EAD-4138-1DFE-ADEB6B8B495B}"/>
              </a:ext>
            </a:extLst>
          </p:cNvPr>
          <p:cNvSpPr txBox="1"/>
          <p:nvPr/>
        </p:nvSpPr>
        <p:spPr>
          <a:xfrm>
            <a:off x="0" y="1018074"/>
            <a:ext cx="3608832" cy="236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>
              <a:lnSpc>
                <a:spcPct val="127000"/>
              </a:lnSpc>
              <a:tabLst>
                <a:tab pos="625671" algn="l"/>
              </a:tabLst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a)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com-pa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endParaRPr lang="en-US" sz="1700" kern="100" dirty="0">
              <a:solidFill>
                <a:srgbClr val="231F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26518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quay. </a:t>
            </a:r>
          </a:p>
          <a:p>
            <a:pPr marL="626518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kiềng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đun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6518">
              <a:lnSpc>
                <a:spcPct val="127000"/>
              </a:lnSpc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xoè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626518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626518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337700">
              <a:lnSpc>
                <a:spcPct val="115000"/>
              </a:lnSpc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VŨ QUẦN PHƯƠNG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BBD7-1837-7CEC-1A2F-8F62B2CCCFA4}"/>
              </a:ext>
            </a:extLst>
          </p:cNvPr>
          <p:cNvSpPr txBox="1"/>
          <p:nvPr/>
        </p:nvSpPr>
        <p:spPr>
          <a:xfrm>
            <a:off x="363002" y="3385716"/>
            <a:ext cx="3608832" cy="160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7000"/>
              </a:lnSpc>
              <a:tabLst>
                <a:tab pos="320879" algn="l"/>
              </a:tabLst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b)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bé</a:t>
            </a:r>
            <a:endParaRPr lang="en-US" sz="1700" kern="100" dirty="0">
              <a:solidFill>
                <a:srgbClr val="231F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21725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dép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21725">
              <a:lnSpc>
                <a:spcPct val="127000"/>
              </a:lnSpc>
            </a:pP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Dép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21725">
              <a:lnSpc>
                <a:spcPct val="127000"/>
              </a:lnSpc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PHẠM HỔ</a:t>
            </a:r>
            <a:br>
              <a:rPr lang="en-US" sz="17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86B68-2D14-7F4F-A14B-DAC3B0E5BA9A}"/>
              </a:ext>
            </a:extLst>
          </p:cNvPr>
          <p:cNvSpPr txBox="1"/>
          <p:nvPr/>
        </p:nvSpPr>
        <p:spPr>
          <a:xfrm>
            <a:off x="223233" y="4984730"/>
            <a:ext cx="5501705" cy="1873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553706" algn="l"/>
              </a:tabLst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Quần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Ninh)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chùa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17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1 500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um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tùm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thăm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chùa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200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mét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Theo </a:t>
            </a:r>
            <a:r>
              <a:rPr lang="en-US" sz="1700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sz="1700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1700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 </a:t>
            </a:r>
            <a:r>
              <a:rPr lang="en-US" sz="1700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1700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1700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700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Ninh</a:t>
            </a:r>
            <a:endParaRPr lang="en-US" sz="1700" kern="100" dirty="0">
              <a:solidFill>
                <a:srgbClr val="231F2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D44A5F-A71F-D191-E3B2-CE943ED602A4}"/>
              </a:ext>
            </a:extLst>
          </p:cNvPr>
          <p:cNvSpPr/>
          <p:nvPr/>
        </p:nvSpPr>
        <p:spPr>
          <a:xfrm>
            <a:off x="7089736" y="1463062"/>
            <a:ext cx="4449749" cy="120294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4000"/>
              </a:lnSpc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(1)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147268-DCEB-330D-DE3B-6F5E6D09F4A4}"/>
              </a:ext>
            </a:extLst>
          </p:cNvPr>
          <p:cNvSpPr/>
          <p:nvPr/>
        </p:nvSpPr>
        <p:spPr>
          <a:xfrm>
            <a:off x="7063232" y="3367605"/>
            <a:ext cx="4449749" cy="120294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7000"/>
              </a:lnSpc>
              <a:tabLst>
                <a:tab pos="625671" algn="l"/>
              </a:tabLst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(2)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giáp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bám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nền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B3700D-55EF-6CB3-60E7-B28CF07DA66D}"/>
              </a:ext>
            </a:extLst>
          </p:cNvPr>
          <p:cNvSpPr/>
          <p:nvPr/>
        </p:nvSpPr>
        <p:spPr>
          <a:xfrm>
            <a:off x="7030720" y="5182318"/>
            <a:ext cx="4449749" cy="120294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7000"/>
              </a:lnSpc>
              <a:tabLst>
                <a:tab pos="625671" algn="l"/>
              </a:tabLst>
            </a:pPr>
            <a:endParaRPr lang="en-US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tabLst>
                <a:tab pos="625671" algn="l"/>
              </a:tabLst>
            </a:pPr>
            <a:endParaRPr lang="en-US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7000"/>
              </a:lnSpc>
              <a:tabLst>
                <a:tab pos="625671" algn="l"/>
              </a:tabLst>
            </a:pP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(3) 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kern="1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endParaRPr lang="en-US" kern="1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Shape 701">
            <a:extLst>
              <a:ext uri="{FF2B5EF4-FFF2-40B4-BE49-F238E27FC236}">
                <a16:creationId xmlns:a16="http://schemas.microsoft.com/office/drawing/2014/main" id="{7AC4E01A-F54E-5AA6-E398-A3F9FBBC6DD2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11590" y="1236997"/>
            <a:ext cx="1552787" cy="1650153"/>
          </a:xfrm>
          <a:prstGeom prst="rect">
            <a:avLst/>
          </a:prstGeom>
        </p:spPr>
      </p:pic>
      <p:pic>
        <p:nvPicPr>
          <p:cNvPr id="15" name="Shape 705">
            <a:extLst>
              <a:ext uri="{FF2B5EF4-FFF2-40B4-BE49-F238E27FC236}">
                <a16:creationId xmlns:a16="http://schemas.microsoft.com/office/drawing/2014/main" id="{425FA270-2FCA-2AB4-DA2E-1B5F9A7AE1C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41523" y="3610617"/>
            <a:ext cx="1129453" cy="11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0" y="216563"/>
            <a:ext cx="12192000" cy="57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22000"/>
              </a:lnSpc>
              <a:spcAft>
                <a:spcPts val="2000"/>
              </a:spcAft>
              <a:buClr>
                <a:srgbClr val="000000"/>
              </a:buClr>
              <a:tabLst>
                <a:tab pos="360671" algn="l"/>
              </a:tabLst>
              <a:defRPr/>
            </a:pP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2. Ba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800" b="1" i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b="1" i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”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giống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00" dirty="0" err="1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b="1" kern="100" dirty="0">
                <a:solidFill>
                  <a:srgbClr val="231F2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9567D-95CA-1CEB-C8E9-13E8AD467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25908"/>
              </p:ext>
            </p:extLst>
          </p:nvPr>
        </p:nvGraphicFramePr>
        <p:xfrm>
          <a:off x="269892" y="959792"/>
          <a:ext cx="11425624" cy="46635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5737">
                  <a:extLst>
                    <a:ext uri="{9D8B030D-6E8A-4147-A177-3AD203B41FA5}">
                      <a16:colId xmlns:a16="http://schemas.microsoft.com/office/drawing/2014/main" val="572285179"/>
                    </a:ext>
                  </a:extLst>
                </a:gridCol>
                <a:gridCol w="8079887">
                  <a:extLst>
                    <a:ext uri="{9D8B030D-6E8A-4147-A177-3AD203B41FA5}">
                      <a16:colId xmlns:a16="http://schemas.microsoft.com/office/drawing/2014/main" val="406651649"/>
                    </a:ext>
                  </a:extLst>
                </a:gridCol>
              </a:tblGrid>
              <a:tr h="713372">
                <a:tc>
                  <a:txBody>
                    <a:bodyPr/>
                    <a:lstStyle/>
                    <a:p>
                      <a:pPr marL="8255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2800" b="1" kern="1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giống </a:t>
                      </a:r>
                      <a:r>
                        <a:rPr lang="vi-VN" sz="2800" b="1" kern="100" spc="-2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kern="100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vi-VN" sz="28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</a:t>
                      </a:r>
                      <a:r>
                        <a:rPr lang="vi-VN" sz="2800" b="1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800" kern="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73022"/>
                  </a:ext>
                </a:extLst>
              </a:tr>
              <a:tr h="1364813">
                <a:tc rowSpan="3">
                  <a:txBody>
                    <a:bodyPr/>
                    <a:lstStyle/>
                    <a:p>
                      <a:pPr marL="6350" algn="just">
                        <a:lnSpc>
                          <a:spcPct val="107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vi-VN" sz="3200" kern="1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3200" kern="100" spc="2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3200" kern="100" spc="2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3200" kern="100" spc="2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0000CC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 cùng của sự vật</a:t>
                      </a:r>
                      <a:endParaRPr lang="en-US" sz="3200" kern="100" dirty="0">
                        <a:solidFill>
                          <a:srgbClr val="0000CC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3200" b="1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com-pa,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3200" b="1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kiềng,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3200" b="1" kern="100" spc="-5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bàn: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3200" kern="100" spc="-5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200" kern="100" spc="-5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3200" kern="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tác dụng đỡ cho bộ phận </a:t>
                      </a:r>
                      <a:r>
                        <a:rPr lang="vi-VN" sz="3200" kern="100" spc="-1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khác.</a:t>
                      </a:r>
                      <a:endParaRPr lang="en-US" sz="3200" kern="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341867"/>
                  </a:ext>
                </a:extLst>
              </a:tr>
              <a:tr h="1317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vi-VN" sz="3200" kern="100" spc="-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3200" b="1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người: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3200" kern="100" spc="-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vi-VN" sz="3200" kern="100" spc="-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động</a:t>
                      </a:r>
                      <a:r>
                        <a:rPr lang="en-US" sz="3200" kern="100" spc="-2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vật; dùng để đi, </a:t>
                      </a:r>
                      <a:r>
                        <a:rPr lang="vi-VN" sz="3200" kern="100" spc="-1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đứng.</a:t>
                      </a:r>
                      <a:endParaRPr lang="en-US" sz="3200" kern="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533423"/>
                  </a:ext>
                </a:extLst>
              </a:tr>
              <a:tr h="12679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07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vi-VN" sz="3200" kern="100" spc="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3200" b="1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núi: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3200" kern="100" spc="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vật,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3200" kern="100" spc="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3200" kern="100" spc="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spc="-25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bám</a:t>
                      </a:r>
                      <a:r>
                        <a:rPr lang="en-US" sz="3200" kern="100" spc="-25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kern="10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chặt vào mặt </a:t>
                      </a:r>
                      <a:r>
                        <a:rPr lang="vi-VN" sz="3200" kern="100" spc="-20" dirty="0">
                          <a:solidFill>
                            <a:srgbClr val="231F2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nền.</a:t>
                      </a:r>
                      <a:endParaRPr lang="en-US" sz="3200" kern="1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6289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2F1FE42-EC64-7C32-75AF-135E0513A929}"/>
              </a:ext>
            </a:extLst>
          </p:cNvPr>
          <p:cNvSpPr/>
          <p:nvPr/>
        </p:nvSpPr>
        <p:spPr>
          <a:xfrm>
            <a:off x="247901" y="1688577"/>
            <a:ext cx="3343439" cy="392065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9D559-61C8-A3D9-2070-A5013C05FD75}"/>
              </a:ext>
            </a:extLst>
          </p:cNvPr>
          <p:cNvSpPr/>
          <p:nvPr/>
        </p:nvSpPr>
        <p:spPr>
          <a:xfrm>
            <a:off x="3610652" y="1675323"/>
            <a:ext cx="8091018" cy="39513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88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947472" y="331597"/>
            <a:ext cx="10297056" cy="76344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tabLst>
                <a:tab pos="1121805" algn="l"/>
              </a:tabLs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“</a:t>
            </a:r>
            <a:r>
              <a:rPr lang="vi-VN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chân”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các đoạn thơ, đoạn văn là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đa nghĩa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06661"/>
              </p:ext>
            </p:extLst>
          </p:nvPr>
        </p:nvGraphicFramePr>
        <p:xfrm>
          <a:off x="329821" y="1378707"/>
          <a:ext cx="11532358" cy="3290824"/>
        </p:xfrm>
        <a:graphic>
          <a:graphicData uri="http://schemas.openxmlformats.org/drawingml/2006/table">
            <a:tbl>
              <a:tblPr firstRow="1" bandRow="1"/>
              <a:tblGrid>
                <a:gridCol w="5706183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5826175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20364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lang="vi-VN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“chân”</a:t>
                      </a:r>
                      <a:r>
                        <a:rPr lang="vi-VN" sz="2800" b="1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2800" spc="-4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b)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đoạn</a:t>
                      </a:r>
                      <a:r>
                        <a:rPr lang="vi-VN" sz="28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8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com-pa,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31358" y="4935499"/>
            <a:ext cx="11360308" cy="1710961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tabLst>
                <a:tab pos="1121805" algn="l"/>
              </a:tabLs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1121805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vi-VN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chân”</a:t>
            </a:r>
            <a:r>
              <a:rPr lang="vi-VN" sz="3200" i="1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 chỉ bộ phận dưới cùng của sự vật.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1121805" algn="l"/>
              </a:tabLst>
            </a:pP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919082" y="7819343"/>
            <a:ext cx="7237083" cy="2650631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>
                <a:lnSpc>
                  <a:spcPts val="3545"/>
                </a:lnSpc>
                <a:spcBef>
                  <a:spcPct val="0"/>
                </a:spcBef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" name="图片 2">
            <a:extLst>
              <a:ext uri="{FF2B5EF4-FFF2-40B4-BE49-F238E27FC236}">
                <a16:creationId xmlns:a16="http://schemas.microsoft.com/office/drawing/2014/main" id="{D9790DFC-6767-9F76-AF67-2342B689BE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2012"/>
            <a:ext cx="11501757" cy="6593817"/>
          </a:xfrm>
          <a:prstGeom prst="rect">
            <a:avLst/>
          </a:prstGeom>
          <a:noFill/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FB2790DC-2C5F-DB6D-462C-1B777CF8E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765643">
            <a:off x="-29820" y="97089"/>
            <a:ext cx="2766788" cy="185346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1" name="文本框 4">
            <a:extLst>
              <a:ext uri="{FF2B5EF4-FFF2-40B4-BE49-F238E27FC236}">
                <a16:creationId xmlns:a16="http://schemas.microsoft.com/office/drawing/2014/main" id="{4D2EA023-1E91-D248-FC22-F64225375AE7}"/>
              </a:ext>
            </a:extLst>
          </p:cNvPr>
          <p:cNvSpPr txBox="1"/>
          <p:nvPr/>
        </p:nvSpPr>
        <p:spPr>
          <a:xfrm rot="20502917">
            <a:off x="200648" y="1012162"/>
            <a:ext cx="2846349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5235">
              <a:defRPr/>
            </a:pPr>
            <a:r>
              <a:rPr lang="en-US" altLang="zh-CN" sz="3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II.BÀI HỌC</a:t>
            </a:r>
            <a:endParaRPr lang="zh-CN" altLang="en-US" sz="33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10C6A9-DEAB-047C-AC5A-2FB7E8647BF5}"/>
              </a:ext>
            </a:extLst>
          </p:cNvPr>
          <p:cNvSpPr txBox="1"/>
          <p:nvPr/>
        </p:nvSpPr>
        <p:spPr>
          <a:xfrm>
            <a:off x="1337481" y="1833907"/>
            <a:ext cx="9471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4000" b="1" dirty="0">
                <a:solidFill>
                  <a:srgbClr val="5F298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đa nghĩa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từ nhiều nghĩa,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có một nghĩa gốc và một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số) nghĩa chuyển. Các nghĩa của từ đa nghĩa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 cũng có mối liên hệ với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74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919082" y="7819343"/>
            <a:ext cx="7237083" cy="2650631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>
                <a:lnSpc>
                  <a:spcPts val="3545"/>
                </a:lnSpc>
                <a:spcBef>
                  <a:spcPct val="0"/>
                </a:spcBef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2E94D1A-65AE-F00B-6F9A-AF22944123C8}"/>
              </a:ext>
            </a:extLst>
          </p:cNvPr>
          <p:cNvSpPr/>
          <p:nvPr/>
        </p:nvSpPr>
        <p:spPr>
          <a:xfrm>
            <a:off x="947472" y="222414"/>
            <a:ext cx="10297056" cy="763440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tabLst>
                <a:tab pos="1121805" algn="l"/>
              </a:tabLst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 “</a:t>
            </a:r>
            <a:r>
              <a:rPr lang="vi-VN" sz="2800" b="1" i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chân” 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các đoạn thơ, đoạn văn là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 đa nghĩa</a:t>
            </a:r>
            <a:r>
              <a:rPr lang="vi-VN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7CADB0A-64A0-38A5-9EF0-13D1E0980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581365"/>
              </p:ext>
            </p:extLst>
          </p:nvPr>
        </p:nvGraphicFramePr>
        <p:xfrm>
          <a:off x="329821" y="1474243"/>
          <a:ext cx="11532357" cy="3154172"/>
        </p:xfrm>
        <a:graphic>
          <a:graphicData uri="http://schemas.openxmlformats.org/drawingml/2006/table">
            <a:tbl>
              <a:tblPr firstRow="1" bandRow="1"/>
              <a:tblGrid>
                <a:gridCol w="5581934">
                  <a:extLst>
                    <a:ext uri="{9D8B030D-6E8A-4147-A177-3AD203B41FA5}">
                      <a16:colId xmlns:a16="http://schemas.microsoft.com/office/drawing/2014/main" val="3013063397"/>
                    </a:ext>
                  </a:extLst>
                </a:gridCol>
                <a:gridCol w="5950423">
                  <a:extLst>
                    <a:ext uri="{9D8B030D-6E8A-4147-A177-3AD203B41FA5}">
                      <a16:colId xmlns:a16="http://schemas.microsoft.com/office/drawing/2014/main" val="2687322965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ừ </a:t>
                      </a:r>
                      <a:r>
                        <a:rPr lang="vi-VN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“chân”</a:t>
                      </a:r>
                      <a:r>
                        <a:rPr lang="vi-VN" sz="2800" b="1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2800" spc="-45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b)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b="1" i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i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(được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800" spc="-4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 đoạn</a:t>
                      </a:r>
                      <a:r>
                        <a:rPr lang="vi-VN" sz="28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800" spc="-2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com-pa,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kiềng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28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49012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13446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34D472-F613-E48C-A935-55CA51E3C421}"/>
              </a:ext>
            </a:extLst>
          </p:cNvPr>
          <p:cNvSpPr/>
          <p:nvPr/>
        </p:nvSpPr>
        <p:spPr>
          <a:xfrm>
            <a:off x="429494" y="5031033"/>
            <a:ext cx="11333011" cy="1594956"/>
          </a:xfrm>
          <a:prstGeom prst="roundRect">
            <a:avLst/>
          </a:prstGeom>
          <a:solidFill>
            <a:srgbClr val="FFFFCC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  <a:tabLst>
                <a:tab pos="1121805" algn="l"/>
              </a:tabLst>
              <a:defRPr/>
            </a:pPr>
            <a:r>
              <a:rPr lang="en-US" sz="28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  <a:tabLst>
                <a:tab pos="1121805" algn="l"/>
              </a:tabLst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</a:t>
            </a:r>
            <a:r>
              <a:rPr lang="vi-VN" sz="2800" kern="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vi-VN" sz="2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chân”</a:t>
            </a:r>
            <a:r>
              <a:rPr lang="vi-VN" sz="2800" i="1" kern="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mối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lang="vi-VN" sz="2800" kern="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vi-VN" sz="2800" kern="0" spc="-2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nhau: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 chỉ bộ phận dưới cùng của sự vật.</a:t>
            </a:r>
            <a:endParaRPr lang="en-US" sz="2800" b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tabLst>
                <a:tab pos="1121805" algn="l"/>
              </a:tabLst>
              <a:defRPr/>
            </a:pPr>
            <a:endParaRPr lang="en-US" sz="2800" b="1" kern="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64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1952</Words>
  <Application>Microsoft Office PowerPoint</Application>
  <PresentationFormat>Widescreen</PresentationFormat>
  <Paragraphs>155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Chewy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12</cp:revision>
  <dcterms:created xsi:type="dcterms:W3CDTF">2024-10-20T10:43:31Z</dcterms:created>
  <dcterms:modified xsi:type="dcterms:W3CDTF">2024-10-20T13:33:23Z</dcterms:modified>
</cp:coreProperties>
</file>