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20" r:id="rId1"/>
    <p:sldMasterId id="2147483832" r:id="rId2"/>
  </p:sldMasterIdLst>
  <p:notesMasterIdLst>
    <p:notesMasterId r:id="rId28"/>
  </p:notesMasterIdLst>
  <p:sldIdLst>
    <p:sldId id="468" r:id="rId3"/>
    <p:sldId id="256" r:id="rId4"/>
    <p:sldId id="516" r:id="rId5"/>
    <p:sldId id="517" r:id="rId6"/>
    <p:sldId id="505" r:id="rId7"/>
    <p:sldId id="504" r:id="rId8"/>
    <p:sldId id="520" r:id="rId9"/>
    <p:sldId id="518" r:id="rId10"/>
    <p:sldId id="506" r:id="rId11"/>
    <p:sldId id="519" r:id="rId12"/>
    <p:sldId id="521" r:id="rId13"/>
    <p:sldId id="522" r:id="rId14"/>
    <p:sldId id="523" r:id="rId15"/>
    <p:sldId id="525" r:id="rId16"/>
    <p:sldId id="524" r:id="rId17"/>
    <p:sldId id="526" r:id="rId18"/>
    <p:sldId id="528" r:id="rId19"/>
    <p:sldId id="529" r:id="rId20"/>
    <p:sldId id="530" r:id="rId21"/>
    <p:sldId id="531" r:id="rId22"/>
    <p:sldId id="532" r:id="rId23"/>
    <p:sldId id="533" r:id="rId24"/>
    <p:sldId id="534" r:id="rId25"/>
    <p:sldId id="503" r:id="rId26"/>
    <p:sldId id="474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Chewy" panose="020B0604020202020204" charset="0"/>
      <p:regular r:id="rId35"/>
    </p:embeddedFont>
    <p:embeddedFont>
      <p:font typeface="SimSun" panose="02010600030101010101" pitchFamily="2" charset="-122"/>
      <p:regular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99"/>
    <a:srgbClr val="0000CC"/>
    <a:srgbClr val="FFFFCC"/>
    <a:srgbClr val="FFFFFF"/>
    <a:srgbClr val="99FF99"/>
    <a:srgbClr val="CC99FF"/>
    <a:srgbClr val="000000"/>
    <a:srgbClr val="336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2E4FCE-4EF7-4D50-BA64-28C8C4E9FC06}">
  <a:tblStyle styleId="{FD2E4FCE-4EF7-4D50-BA64-28C8C4E9FC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86207" autoAdjust="0"/>
  </p:normalViewPr>
  <p:slideViewPr>
    <p:cSldViewPr snapToGrid="0">
      <p:cViewPr varScale="1">
        <p:scale>
          <a:sx n="94" d="100"/>
          <a:sy n="94" d="100"/>
        </p:scale>
        <p:origin x="11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8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95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8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07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05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69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89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6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5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6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6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24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51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0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72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4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0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4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9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3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30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8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1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01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7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56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72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5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4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3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3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5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7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7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7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4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5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svg"/><Relationship Id="rId7" Type="http://schemas.openxmlformats.org/officeDocument/2006/relationships/image" Target="../media/image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3.png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030985" y="3813974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11358" y="1785430"/>
            <a:ext cx="6121284" cy="10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90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451" b="0" i="0" u="none" strike="noStrike" kern="1200" cap="none" spc="0" normalizeH="0" baseline="0" noProof="0" dirty="0">
              <a:ln>
                <a:noFill/>
              </a:ln>
              <a:solidFill>
                <a:srgbClr val="BEEAFF"/>
              </a:solidFill>
              <a:effectLst/>
              <a:uLnTx/>
              <a:uFillTx/>
              <a:latin typeface="Chewy"/>
              <a:ea typeface="+mn-ea"/>
              <a:sym typeface="Arial"/>
            </a:endParaRPr>
          </a:p>
        </p:txBody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571941AD-94C3-26DF-3ACC-36AD838AE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698" y="288438"/>
            <a:ext cx="3977905" cy="90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7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4: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CÓ CHÍ THÌ NÊN</a:t>
            </a:r>
          </a:p>
        </p:txBody>
      </p:sp>
      <p:pic>
        <p:nvPicPr>
          <p:cNvPr id="18" name="Picture 2" descr="Sách giáo khoa THPT 2018">
            <a:extLst>
              <a:ext uri="{FF2B5EF4-FFF2-40B4-BE49-F238E27FC236}">
                <a16:creationId xmlns:a16="http://schemas.microsoft.com/office/drawing/2014/main" id="{AD21B1C6-EA33-4AA8-FC0A-08A62832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607" y="28695"/>
            <a:ext cx="1756709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3">
            <a:extLst>
              <a:ext uri="{FF2B5EF4-FFF2-40B4-BE49-F238E27FC236}">
                <a16:creationId xmlns:a16="http://schemas.microsoft.com/office/drawing/2014/main" id="{7CD4295D-05B2-2D2F-DFC1-88764FAF0B3A}"/>
              </a:ext>
            </a:extLst>
          </p:cNvPr>
          <p:cNvGrpSpPr/>
          <p:nvPr/>
        </p:nvGrpSpPr>
        <p:grpSpPr>
          <a:xfrm>
            <a:off x="675367" y="1262341"/>
            <a:ext cx="6651745" cy="2565947"/>
            <a:chOff x="-5578" y="-38100"/>
            <a:chExt cx="3880871" cy="1734786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1AE82C07-1237-3CC0-3453-388EDF96F68E}"/>
                </a:ext>
              </a:extLst>
            </p:cNvPr>
            <p:cNvSpPr/>
            <p:nvPr/>
          </p:nvSpPr>
          <p:spPr>
            <a:xfrm>
              <a:off x="-5578" y="48661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DE123CA0-A614-E235-7AF6-B995A4AA183E}"/>
                </a:ext>
              </a:extLst>
            </p:cNvPr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805A72D4-7F21-8F75-B3A9-F5CD5695C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30" y="2101187"/>
            <a:ext cx="6575774" cy="110899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63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6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3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6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3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6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3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endParaRPr lang="en-US" sz="63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 rot="1476683">
            <a:off x="6625606" y="876332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380590">
            <a:off x="301301" y="2961620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" name="Shape 697">
            <a:extLst>
              <a:ext uri="{FF2B5EF4-FFF2-40B4-BE49-F238E27FC236}">
                <a16:creationId xmlns:a16="http://schemas.microsoft.com/office/drawing/2014/main" id="{72A09846-62E9-048C-26C1-599C39DEDCF3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716187" y="1402584"/>
            <a:ext cx="795171" cy="7114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9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288374"/>
            <a:ext cx="10587754" cy="5395298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5779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90671" y="669318"/>
            <a:ext cx="8962656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Tx/>
              <a:buFont typeface="Arial"/>
              <a:buNone/>
              <a:tabLst>
                <a:tab pos="270510" algn="l"/>
              </a:tabLst>
              <a:defRPr/>
            </a:pP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2. Ba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nghĩa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trên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của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từ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“</a:t>
            </a:r>
            <a:r>
              <a:rPr kumimoji="0" lang="en-US" sz="1900" b="1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900" b="1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”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những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điểm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nào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giống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nhau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và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khác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nhau</a:t>
            </a:r>
            <a:r>
              <a:rPr kumimoji="0" lang="en-US" sz="19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?</a:t>
            </a:r>
            <a:endParaRPr kumimoji="0" lang="en-US" sz="1900" b="1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3348D1-092F-7A65-7064-81ECED390714}"/>
              </a:ext>
            </a:extLst>
          </p:cNvPr>
          <p:cNvSpPr txBox="1"/>
          <p:nvPr/>
        </p:nvSpPr>
        <p:spPr>
          <a:xfrm>
            <a:off x="243840" y="161487"/>
            <a:ext cx="2194560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Nhận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xét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49567D-95CA-1CEB-C8E9-13E8AD467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236128"/>
              </p:ext>
            </p:extLst>
          </p:nvPr>
        </p:nvGraphicFramePr>
        <p:xfrm>
          <a:off x="414526" y="1465278"/>
          <a:ext cx="8399273" cy="34976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59538">
                  <a:extLst>
                    <a:ext uri="{9D8B030D-6E8A-4147-A177-3AD203B41FA5}">
                      <a16:colId xmlns:a16="http://schemas.microsoft.com/office/drawing/2014/main" val="572285179"/>
                    </a:ext>
                  </a:extLst>
                </a:gridCol>
                <a:gridCol w="5939735">
                  <a:extLst>
                    <a:ext uri="{9D8B030D-6E8A-4147-A177-3AD203B41FA5}">
                      <a16:colId xmlns:a16="http://schemas.microsoft.com/office/drawing/2014/main" val="406651649"/>
                    </a:ext>
                  </a:extLst>
                </a:gridCol>
              </a:tblGrid>
              <a:tr h="535029">
                <a:tc>
                  <a:txBody>
                    <a:bodyPr/>
                    <a:lstStyle/>
                    <a:p>
                      <a:pPr marL="8255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17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giống </a:t>
                      </a:r>
                      <a:r>
                        <a:rPr lang="vi-VN" sz="1700" b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70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khác </a:t>
                      </a:r>
                      <a:r>
                        <a:rPr lang="vi-VN" sz="17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873022"/>
                  </a:ext>
                </a:extLst>
              </a:tr>
              <a:tr h="1023610">
                <a:tc rowSpan="3">
                  <a:txBody>
                    <a:bodyPr/>
                    <a:lstStyle/>
                    <a:p>
                      <a:pPr marL="6350" algn="just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vi-VN" sz="17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1700" kern="100" spc="2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1700" kern="100" spc="2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1700" kern="100" spc="2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dưới cùng của sự vật</a:t>
                      </a:r>
                      <a:endParaRPr lang="en-US" sz="170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com-pa,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kiềng,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bàn: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1700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700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vật,</a:t>
                      </a:r>
                      <a:r>
                        <a:rPr lang="vi-VN" sz="1700" kern="100" dirty="0"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tác dụng đỡ cho bộ phận </a:t>
                      </a:r>
                      <a:r>
                        <a:rPr lang="vi-VN" sz="1700" kern="100" spc="-1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khác.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341867"/>
                  </a:ext>
                </a:extLst>
              </a:tr>
              <a:tr h="988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vi-VN" sz="1700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người: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1700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vi-VN" sz="1700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động</a:t>
                      </a:r>
                      <a:r>
                        <a:rPr lang="en-US" sz="1700" kern="100" spc="-2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vật; dùng để đi, </a:t>
                      </a:r>
                      <a:r>
                        <a:rPr lang="vi-VN" sz="1700" kern="100" spc="-1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đứng.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533423"/>
                  </a:ext>
                </a:extLst>
              </a:tr>
              <a:tr h="9509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vi-VN" sz="1700" kern="100" spc="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700" b="1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núi: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1700" kern="100" spc="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vật,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vi-VN" sz="1700" kern="100" spc="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1700" kern="100" spc="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bám</a:t>
                      </a:r>
                      <a:r>
                        <a:rPr lang="en-US" sz="1700" kern="100" spc="-25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chặt vào mặt </a:t>
                      </a:r>
                      <a:r>
                        <a:rPr lang="vi-VN" sz="1700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nền.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62896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2F1FE42-EC64-7C32-75AF-135E0513A929}"/>
              </a:ext>
            </a:extLst>
          </p:cNvPr>
          <p:cNvSpPr/>
          <p:nvPr/>
        </p:nvSpPr>
        <p:spPr>
          <a:xfrm>
            <a:off x="414526" y="1999488"/>
            <a:ext cx="2438402" cy="29634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39D559-61C8-A3D9-2070-A5013C05FD75}"/>
              </a:ext>
            </a:extLst>
          </p:cNvPr>
          <p:cNvSpPr/>
          <p:nvPr/>
        </p:nvSpPr>
        <p:spPr>
          <a:xfrm>
            <a:off x="2867014" y="1999487"/>
            <a:ext cx="5943352" cy="29634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32542" y="282058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9901" y="100329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792566" y="908991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5DD955E9-D3CA-7885-CDB7-3760D0A3DB2D}"/>
              </a:ext>
            </a:extLst>
          </p:cNvPr>
          <p:cNvGrpSpPr/>
          <p:nvPr/>
        </p:nvGrpSpPr>
        <p:grpSpPr>
          <a:xfrm>
            <a:off x="-2189311" y="5864507"/>
            <a:ext cx="5427812" cy="1987973"/>
            <a:chOff x="0" y="0"/>
            <a:chExt cx="3811199" cy="127591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DD95521-62A4-7099-C3C7-9A30FF8512CC}"/>
                </a:ext>
              </a:extLst>
            </p:cNvPr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1B6003F-3B01-DB89-8BB8-7AB67F159428}"/>
                </a:ext>
              </a:extLst>
            </p:cNvPr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2E94D1A-65AE-F00B-6F9A-AF22944123C8}"/>
              </a:ext>
            </a:extLst>
          </p:cNvPr>
          <p:cNvSpPr/>
          <p:nvPr/>
        </p:nvSpPr>
        <p:spPr>
          <a:xfrm>
            <a:off x="808122" y="647894"/>
            <a:ext cx="7722792" cy="572580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tabLst>
                <a:tab pos="841375" algn="l"/>
              </a:tabLst>
            </a:pP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Từ “</a:t>
            </a:r>
            <a:r>
              <a:rPr lang="vi-VN" sz="20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chân” </a:t>
            </a:r>
            <a:r>
              <a:rPr lang="vi-VN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trong các đoạn thơ, đoạn văn là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từ đa nghĩa</a:t>
            </a:r>
            <a:r>
              <a:rPr lang="vi-VN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.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7CADB0A-64A0-38A5-9EF0-13D1E0980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189611"/>
              </p:ext>
            </p:extLst>
          </p:nvPr>
        </p:nvGraphicFramePr>
        <p:xfrm>
          <a:off x="446349" y="1433228"/>
          <a:ext cx="8281264" cy="1193800"/>
        </p:xfrm>
        <a:graphic>
          <a:graphicData uri="http://schemas.openxmlformats.org/drawingml/2006/table">
            <a:tbl>
              <a:tblPr firstRow="1" bandRow="1">
                <a:tableStyleId>{FD2E4FCE-4EF7-4D50-BA64-28C8C4E9FC06}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3013063397"/>
                    </a:ext>
                  </a:extLst>
                </a:gridCol>
                <a:gridCol w="4356964">
                  <a:extLst>
                    <a:ext uri="{9D8B030D-6E8A-4147-A177-3AD203B41FA5}">
                      <a16:colId xmlns:a16="http://schemas.microsoft.com/office/drawing/2014/main" val="2687322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ừ </a:t>
                      </a:r>
                      <a:r>
                        <a:rPr lang="vi-VN" sz="1600" b="1" i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“chân”</a:t>
                      </a:r>
                      <a:r>
                        <a:rPr lang="vi-VN" sz="1600" b="1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(được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dùng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ở</a:t>
                      </a:r>
                      <a:r>
                        <a:rPr lang="vi-VN" sz="1600" spc="-45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đoạn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thơ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b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):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  b)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người</a:t>
                      </a:r>
                      <a:endParaRPr lang="en-US" sz="16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Từ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“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”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(được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dùng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ở đoạn</a:t>
                      </a:r>
                      <a:r>
                        <a:rPr lang="vi-VN" sz="1600" spc="-2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thơ</a:t>
                      </a:r>
                      <a:r>
                        <a:rPr lang="vi-VN" sz="1600" spc="-2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văn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) </a:t>
                      </a:r>
                    </a:p>
                    <a:p>
                      <a:pPr algn="just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a)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com-pa,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kiềng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bàn</a:t>
                      </a:r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/>
                      </a:endParaRPr>
                    </a:p>
                    <a:p>
                      <a:pPr algn="just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c)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núi</a:t>
                      </a:r>
                      <a:endParaRPr lang="en-US" sz="16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49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Nghĩa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gốc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Các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nghĩa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chuyển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713446"/>
                  </a:ext>
                </a:extLst>
              </a:tr>
            </a:tbl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34D472-F613-E48C-A935-55CA51E3C421}"/>
              </a:ext>
            </a:extLst>
          </p:cNvPr>
          <p:cNvSpPr/>
          <p:nvPr/>
        </p:nvSpPr>
        <p:spPr>
          <a:xfrm>
            <a:off x="446349" y="2892993"/>
            <a:ext cx="8281264" cy="889249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tabLst>
                <a:tab pos="841375" algn="l"/>
              </a:tabLst>
            </a:pP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</a:p>
          <a:p>
            <a:pPr algn="just">
              <a:lnSpc>
                <a:spcPct val="150000"/>
              </a:lnSpc>
              <a:tabLst>
                <a:tab pos="841375" algn="l"/>
              </a:tabLst>
            </a:pP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Các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nghĩa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trong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từ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đa</a:t>
            </a:r>
            <a:r>
              <a:rPr lang="vi-VN" sz="1700" spc="-15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nghĩa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“</a:t>
            </a:r>
            <a:r>
              <a:rPr lang="vi-VN" sz="1700" b="1" i="1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chân”</a:t>
            </a:r>
            <a:r>
              <a:rPr lang="vi-VN" sz="1700" i="1" spc="-15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có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mối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liên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hệ</a:t>
            </a:r>
            <a:r>
              <a:rPr lang="vi-VN" sz="1700" spc="-15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với</a:t>
            </a:r>
            <a:r>
              <a:rPr lang="vi-VN" sz="1700" spc="-2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vi-VN" sz="17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nhau: </a:t>
            </a:r>
            <a:r>
              <a:rPr lang="vi-VN" sz="17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/>
              </a:rPr>
              <a:t>đều chỉ bộ phận dưới cùng của sự vật.</a:t>
            </a:r>
            <a:endParaRPr lang="en-US" sz="1700" b="1" dirty="0">
              <a:solidFill>
                <a:srgbClr val="FF0000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/>
            </a:endParaRPr>
          </a:p>
          <a:p>
            <a:pPr lvl="0" algn="ctr">
              <a:lnSpc>
                <a:spcPct val="150000"/>
              </a:lnSpc>
              <a:tabLst>
                <a:tab pos="841375" algn="l"/>
              </a:tabLst>
            </a:pPr>
            <a:endParaRPr lang="en-US" sz="1900" b="1" dirty="0">
              <a:solidFill>
                <a:srgbClr val="0000CC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7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09901" y="100329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861260" y="174919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-1132091">
            <a:off x="-1908080" y="-131304"/>
            <a:ext cx="3605243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5DD955E9-D3CA-7885-CDB7-3760D0A3DB2D}"/>
              </a:ext>
            </a:extLst>
          </p:cNvPr>
          <p:cNvGrpSpPr/>
          <p:nvPr/>
        </p:nvGrpSpPr>
        <p:grpSpPr>
          <a:xfrm>
            <a:off x="-2189311" y="5864507"/>
            <a:ext cx="5427812" cy="1987973"/>
            <a:chOff x="0" y="0"/>
            <a:chExt cx="3811199" cy="127591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DD95521-62A4-7099-C3C7-9A30FF8512CC}"/>
                </a:ext>
              </a:extLst>
            </p:cNvPr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1B6003F-3B01-DB89-8BB8-7AB67F159428}"/>
                </a:ext>
              </a:extLst>
            </p:cNvPr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" name="图片 2">
            <a:extLst>
              <a:ext uri="{FF2B5EF4-FFF2-40B4-BE49-F238E27FC236}">
                <a16:creationId xmlns:a16="http://schemas.microsoft.com/office/drawing/2014/main" id="{D9790DFC-6767-9F76-AF67-2342B689BE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0742"/>
            <a:ext cx="8626318" cy="4358629"/>
          </a:xfrm>
          <a:prstGeom prst="rect">
            <a:avLst/>
          </a:prstGeom>
          <a:noFill/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FB2790DC-2C5F-DB6D-462C-1B777CF8E3A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2" r="14112"/>
          <a:stretch/>
        </p:blipFill>
        <p:spPr>
          <a:xfrm rot="20765643">
            <a:off x="-32603" y="103523"/>
            <a:ext cx="2075091" cy="1390099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1" name="文本框 4">
            <a:extLst>
              <a:ext uri="{FF2B5EF4-FFF2-40B4-BE49-F238E27FC236}">
                <a16:creationId xmlns:a16="http://schemas.microsoft.com/office/drawing/2014/main" id="{4D2EA023-1E91-D248-FC22-F64225375AE7}"/>
              </a:ext>
            </a:extLst>
          </p:cNvPr>
          <p:cNvSpPr txBox="1"/>
          <p:nvPr/>
        </p:nvSpPr>
        <p:spPr>
          <a:xfrm rot="20502917">
            <a:off x="17419" y="798736"/>
            <a:ext cx="21347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47">
              <a:defRPr/>
            </a:pPr>
            <a:r>
              <a:rPr lang="en-US" altLang="zh-CN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II.BÀI HỌC</a:t>
            </a:r>
            <a:endParaRPr lang="zh-CN" altLang="en-US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10C6A9-DEAB-047C-AC5A-2FB7E8647BF5}"/>
              </a:ext>
            </a:extLst>
          </p:cNvPr>
          <p:cNvSpPr txBox="1"/>
          <p:nvPr/>
        </p:nvSpPr>
        <p:spPr>
          <a:xfrm>
            <a:off x="1160607" y="1375430"/>
            <a:ext cx="682278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    </a:t>
            </a:r>
            <a:r>
              <a:rPr lang="vi-VN" sz="2700" b="1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 đa nghĩa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là từ nhiều nghĩa, </a:t>
            </a:r>
            <a:r>
              <a:rPr lang="en-US" sz="2700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đó có một nghĩa gốc và một 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(hay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một số) nghĩa chuyển. Các nghĩa của từ đa nghĩa 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bao </a:t>
            </a:r>
            <a:r>
              <a:rPr lang="vi-VN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giờ cũng có mối liên hệ với </a:t>
            </a:r>
            <a:r>
              <a:rPr lang="en-US" sz="2700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  <a:endParaRPr lang="en-US" sz="27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74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32542" y="282058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9901" y="100329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792566" y="908991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5DD955E9-D3CA-7885-CDB7-3760D0A3DB2D}"/>
              </a:ext>
            </a:extLst>
          </p:cNvPr>
          <p:cNvGrpSpPr/>
          <p:nvPr/>
        </p:nvGrpSpPr>
        <p:grpSpPr>
          <a:xfrm>
            <a:off x="-2189311" y="5864507"/>
            <a:ext cx="5427812" cy="1987973"/>
            <a:chOff x="0" y="0"/>
            <a:chExt cx="3811199" cy="127591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DD95521-62A4-7099-C3C7-9A30FF8512CC}"/>
                </a:ext>
              </a:extLst>
            </p:cNvPr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1B6003F-3B01-DB89-8BB8-7AB67F159428}"/>
                </a:ext>
              </a:extLst>
            </p:cNvPr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2E94D1A-65AE-F00B-6F9A-AF22944123C8}"/>
              </a:ext>
            </a:extLst>
          </p:cNvPr>
          <p:cNvSpPr/>
          <p:nvPr/>
        </p:nvSpPr>
        <p:spPr>
          <a:xfrm>
            <a:off x="808122" y="647894"/>
            <a:ext cx="7722792" cy="572580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841375" algn="l"/>
              </a:tabLst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Từ “</a:t>
            </a:r>
            <a:r>
              <a:rPr kumimoji="0" lang="vi-VN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chân”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trong các đoạn thơ, đoạn văn là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từ đa nghĩa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7CADB0A-64A0-38A5-9EF0-13D1E0980445}"/>
              </a:ext>
            </a:extLst>
          </p:cNvPr>
          <p:cNvGraphicFramePr>
            <a:graphicFrameLocks noGrp="1"/>
          </p:cNvGraphicFramePr>
          <p:nvPr/>
        </p:nvGraphicFramePr>
        <p:xfrm>
          <a:off x="446349" y="1433228"/>
          <a:ext cx="8281264" cy="1193800"/>
        </p:xfrm>
        <a:graphic>
          <a:graphicData uri="http://schemas.openxmlformats.org/drawingml/2006/table">
            <a:tbl>
              <a:tblPr firstRow="1" bandRow="1">
                <a:tableStyleId>{FD2E4FCE-4EF7-4D50-BA64-28C8C4E9FC06}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3013063397"/>
                    </a:ext>
                  </a:extLst>
                </a:gridCol>
                <a:gridCol w="4356964">
                  <a:extLst>
                    <a:ext uri="{9D8B030D-6E8A-4147-A177-3AD203B41FA5}">
                      <a16:colId xmlns:a16="http://schemas.microsoft.com/office/drawing/2014/main" val="2687322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ừ </a:t>
                      </a:r>
                      <a:r>
                        <a:rPr lang="vi-VN" sz="1600" b="1" i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“chân”</a:t>
                      </a:r>
                      <a:r>
                        <a:rPr lang="vi-VN" sz="1600" b="1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(được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dùng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ở</a:t>
                      </a:r>
                      <a:r>
                        <a:rPr lang="vi-VN" sz="1600" spc="-45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đoạn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thơ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b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):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  b)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người</a:t>
                      </a:r>
                      <a:endParaRPr lang="en-US" sz="16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Từ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“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”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(được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dùng</a:t>
                      </a:r>
                      <a:r>
                        <a:rPr lang="vi-VN" sz="1600" spc="-4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ở đoạn</a:t>
                      </a:r>
                      <a:r>
                        <a:rPr lang="vi-VN" sz="1600" spc="-2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thơ</a:t>
                      </a:r>
                      <a:r>
                        <a:rPr lang="vi-VN" sz="1600" spc="-2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vi-VN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văn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) </a:t>
                      </a:r>
                    </a:p>
                    <a:p>
                      <a:pPr algn="just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a)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com-pa,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kiềng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bàn</a:t>
                      </a:r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/>
                      </a:endParaRPr>
                    </a:p>
                    <a:p>
                      <a:pPr algn="just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c)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chân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/>
                        </a:rPr>
                        <a:t>núi</a:t>
                      </a:r>
                      <a:endParaRPr lang="en-US" sz="16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49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Nghĩa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gốc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Các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nghĩa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chuyển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713446"/>
                  </a:ext>
                </a:extLst>
              </a:tr>
            </a:tbl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34D472-F613-E48C-A935-55CA51E3C421}"/>
              </a:ext>
            </a:extLst>
          </p:cNvPr>
          <p:cNvSpPr/>
          <p:nvPr/>
        </p:nvSpPr>
        <p:spPr>
          <a:xfrm>
            <a:off x="446349" y="2892993"/>
            <a:ext cx="8281264" cy="889249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841375" algn="l"/>
              </a:tabLst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84137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nghĩa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từ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đa</a:t>
            </a:r>
            <a:r>
              <a:rPr kumimoji="0" lang="vi-VN" sz="1700" b="0" i="0" u="none" strike="noStrike" kern="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nghĩa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“</a:t>
            </a:r>
            <a:r>
              <a:rPr kumimoji="0" lang="vi-VN" sz="17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chân”</a:t>
            </a:r>
            <a:r>
              <a:rPr kumimoji="0" lang="vi-VN" sz="1700" b="0" i="1" u="none" strike="noStrike" kern="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mối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liên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hệ</a:t>
            </a:r>
            <a:r>
              <a:rPr kumimoji="0" lang="vi-VN" sz="1700" b="0" i="0" u="none" strike="noStrike" kern="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kumimoji="0" lang="vi-VN" sz="1700" b="0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nhau: </a:t>
            </a:r>
            <a:r>
              <a:rPr kumimoji="0" lang="vi-VN" sz="1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đều chỉ bộ phận dưới cùng của sự vật.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841375" algn="l"/>
              </a:tabLst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64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161683" y="0"/>
            <a:ext cx="2548346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0" y="414712"/>
            <a:ext cx="8741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Trong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 dưới đây, các từ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chạy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gốc?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Trong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nào, chúng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chuyển?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80648" y="961802"/>
            <a:ext cx="898550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)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buổi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sáng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chúng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tôi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Tâm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-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mẹ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-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...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mũ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trùm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gần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kín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hở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mũi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1800" b="0" i="0" u="none" strike="noStrike" kern="1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vi-VN" sz="1800" b="0" i="0" u="none" strike="noStrike" kern="100" cap="none" spc="0" normalizeH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  </a:t>
            </a:r>
            <a:r>
              <a:rPr kumimoji="0" lang="en-US" sz="1800" b="0" i="0" u="none" strike="noStrike" kern="1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100" b="0" i="0" u="none" strike="noStrike" kern="1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Theo NGUYỄN THỊ XUYẾN</a:t>
            </a:r>
          </a:p>
          <a:p>
            <a:pPr marL="0" marR="0" lvl="0" indent="1778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Tôi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ngắm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mãi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chán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miếng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vá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177800" marR="0" lvl="0" indent="39751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Theo NGUYỄN THỊ XUYẾN</a:t>
            </a:r>
          </a:p>
          <a:p>
            <a:pPr marL="0" marR="0" lvl="0" indent="1778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b)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Hoa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càng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đỏ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lá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càng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r>
              <a:rPr kumimoji="0" lang="en-US" sz="1800" b="0" i="0" u="none" strike="noStrike" kern="1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vi-VN" sz="1800" b="0" i="0" u="none" strike="noStrike" kern="100" cap="none" spc="0" normalizeH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</a:t>
            </a:r>
            <a:r>
              <a:rPr kumimoji="0" lang="en-US" sz="1800" b="0" i="0" u="none" strike="noStrike" kern="1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Theo XUÂN DIỆU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ước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ao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mái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tóc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thật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dài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thật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Nhưng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tóc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thuở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bé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cứ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đỏ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quạch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sao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dài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1800" b="0" i="0" u="none" strike="noStrike" kern="1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vi-VN" sz="1800" b="0" i="0" u="none" strike="noStrike" kern="100" cap="none" spc="0" normalizeH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    </a:t>
            </a:r>
            <a:r>
              <a:rPr kumimoji="0" lang="en-US" sz="1800" b="0" i="0" u="none" strike="noStrike" kern="1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Theo ĐÀO VŨ 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c)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Xa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mấy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thuyền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khơi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cánh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buồm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lòng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vút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cong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thon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thả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                                                                                           Theo BÙI HIỂN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Sáng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sớm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hôm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ấy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Mây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dậy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sớm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hơn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mọi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kịp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chải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rửa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vội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phía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bờ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                                                                                             </a:t>
            </a: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KIM VIÊN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1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01168" y="669318"/>
            <a:ext cx="8741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b="1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900" b="1" i="1" u="sng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900" b="1" i="1" u="sng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1900" b="1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những câu nào dưới đây, các từ </a:t>
            </a:r>
            <a:r>
              <a:rPr lang="vi-VN" sz="1900" b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b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900" b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chạy </a:t>
            </a:r>
            <a:r>
              <a:rPr lang="en-US" sz="19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 gốc?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những câu nào, chúng </a:t>
            </a:r>
            <a:r>
              <a:rPr lang="en-US" sz="19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9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 chuyển?</a:t>
            </a:r>
            <a:endParaRPr lang="en-US" sz="19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36576" y="1312965"/>
            <a:ext cx="8985504" cy="4010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500" b="1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endParaRPr lang="en-US" sz="2500" kern="1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buổi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khăn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trùm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gần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hở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19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NGUYỄN THỊ XUYẾN</a:t>
            </a:r>
          </a:p>
          <a:p>
            <a:pPr indent="177800">
              <a:lnSpc>
                <a:spcPct val="124000"/>
              </a:lnSpc>
            </a:pP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ngắm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miếng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vá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500" b="1" i="1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5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77800" indent="3975100" algn="just">
              <a:lnSpc>
                <a:spcPct val="145000"/>
              </a:lnSpc>
            </a:pPr>
            <a:r>
              <a:rPr lang="en-US" sz="19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NGUYỄN THỊ XUYẾN</a:t>
            </a:r>
          </a:p>
          <a:p>
            <a:pPr indent="177800">
              <a:lnSpc>
                <a:spcPct val="124000"/>
              </a:lnSpc>
            </a:pPr>
            <a:r>
              <a:rPr lang="en-US" sz="9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01168" y="669318"/>
            <a:ext cx="8741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 dưới đây, các từ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chạy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gốc?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nào, chúng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chuyển?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-42672" y="1366489"/>
            <a:ext cx="89855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a)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endParaRPr kumimoji="0" lang="en-US" sz="25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spc="-5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+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trùm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kín</a:t>
            </a:r>
            <a:r>
              <a:rPr lang="en-US" sz="2400" spc="-5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,… : </a:t>
            </a:r>
            <a:r>
              <a:rPr lang="en-US" sz="2400" b="1" i="1" spc="-1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4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spc="-1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gốc</a:t>
            </a:r>
            <a:r>
              <a:rPr lang="en-US" sz="24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en-US" sz="2400" b="1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ở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mang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ban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đầu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400" i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5504F-C95C-0890-6AC2-E52AE85771C4}"/>
              </a:ext>
            </a:extLst>
          </p:cNvPr>
          <p:cNvSpPr txBox="1"/>
          <p:nvPr/>
        </p:nvSpPr>
        <p:spPr>
          <a:xfrm>
            <a:off x="65408" y="3047400"/>
            <a:ext cx="8985504" cy="117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spc="-5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vá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sz="2400" spc="-5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: </a:t>
            </a:r>
            <a:r>
              <a:rPr lang="en-US" sz="2400" b="1" i="1" spc="-1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4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spc="-1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sz="24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en-US" sz="2400" b="1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ở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gốc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400" i="1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400" i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BED1D-0217-8132-7A01-21F3BCC46AA2}"/>
              </a:ext>
            </a:extLst>
          </p:cNvPr>
          <p:cNvSpPr txBox="1"/>
          <p:nvPr/>
        </p:nvSpPr>
        <p:spPr>
          <a:xfrm>
            <a:off x="1901952" y="4420555"/>
            <a:ext cx="5535168" cy="70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ctr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Từ“</a:t>
            </a:r>
            <a:r>
              <a:rPr lang="en-US" sz="2400" b="1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mặt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” </a:t>
            </a: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đa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24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24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.</a:t>
            </a:r>
            <a:endParaRPr lang="en-US" sz="2400" i="1" dirty="0">
              <a:solidFill>
                <a:srgbClr val="FF0000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27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32542" y="282058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9901" y="209550"/>
            <a:ext cx="8675258" cy="4724400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7024A2-CD56-72D2-DAAF-144925E97B97}"/>
              </a:ext>
            </a:extLst>
          </p:cNvPr>
          <p:cNvSpPr/>
          <p:nvPr/>
        </p:nvSpPr>
        <p:spPr>
          <a:xfrm>
            <a:off x="349625" y="565406"/>
            <a:ext cx="7912099" cy="1543119"/>
          </a:xfrm>
          <a:prstGeom prst="ellipse">
            <a:avLst/>
          </a:prstGeom>
          <a:solidFill>
            <a:srgbClr val="FFFF99"/>
          </a:solidFill>
          <a:ln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Nghĩa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: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nghĩa ban đầu, từ đó sinh ra các nghĩa khác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183364-1688-CC75-1F0C-689AE0BA4B8D}"/>
              </a:ext>
            </a:extLst>
          </p:cNvPr>
          <p:cNvSpPr/>
          <p:nvPr/>
        </p:nvSpPr>
        <p:spPr>
          <a:xfrm>
            <a:off x="547280" y="2353420"/>
            <a:ext cx="7912099" cy="1543119"/>
          </a:xfrm>
          <a:prstGeom prst="ellipse">
            <a:avLst/>
          </a:prstGeom>
          <a:solidFill>
            <a:srgbClr val="FFFF99"/>
          </a:solidFill>
          <a:ln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nghĩa sinh ra từ nghĩa gốc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01168" y="669318"/>
            <a:ext cx="8741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 dưới đây, các từ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chạy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gốc?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nào, chúng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chuyển?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7FA11-B85C-219B-34AD-2583FBB6096A}"/>
              </a:ext>
            </a:extLst>
          </p:cNvPr>
          <p:cNvSpPr txBox="1"/>
          <p:nvPr/>
        </p:nvSpPr>
        <p:spPr>
          <a:xfrm>
            <a:off x="36576" y="1312965"/>
            <a:ext cx="8985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b)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Hoa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càng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đỏ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lá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càng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Theo XUÂN DIỆU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ước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ao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mái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tóc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thật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dài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thật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Nhưng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tóc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thuở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bé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cứ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đỏ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quạch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sao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dài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Theo ĐÀO VŨ 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c)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Xa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mấy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thuyền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khơi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cánh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buồm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lòng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vút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cong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thon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thả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                                                                                           Theo BÙI HIỂN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Sáng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sớm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hôm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ấy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Mây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dậy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sớm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hơn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mọi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kịp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chải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rửa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vội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phía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bờ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KIM VIÊN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01168" y="669318"/>
            <a:ext cx="8741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19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1:</a:t>
            </a: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 dưới đây, các từ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vi-VN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chạy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gốc?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Trong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những câu nào, chúng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mang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19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nghĩa chuyển?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158496" y="1312965"/>
            <a:ext cx="89855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vi-V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b) </a:t>
            </a:r>
            <a:r>
              <a:rPr lang="vi-VN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 càng đỏ, lá càng</a:t>
            </a:r>
            <a:r>
              <a:rPr lang="vi-VN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: </a:t>
            </a:r>
            <a:r>
              <a:rPr lang="vi-VN" sz="24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 gốc 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(“xanh” ở câu này mang nghĩa ban đầu)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spc="-5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+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tóc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thật</a:t>
            </a:r>
            <a:r>
              <a:rPr lang="en-US" sz="2400" spc="-5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: </a:t>
            </a:r>
            <a:r>
              <a:rPr lang="en-US" sz="2400" b="1" i="1" spc="-1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4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spc="-1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sz="24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ở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gốc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5504F-C95C-0890-6AC2-E52AE85771C4}"/>
              </a:ext>
            </a:extLst>
          </p:cNvPr>
          <p:cNvSpPr txBox="1"/>
          <p:nvPr/>
        </p:nvSpPr>
        <p:spPr>
          <a:xfrm>
            <a:off x="201168" y="3299361"/>
            <a:ext cx="8985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c) </a:t>
            </a:r>
            <a:r>
              <a:rPr lang="en-US" sz="2400" spc="-5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US" sz="2400" spc="-5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khơi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,… : </a:t>
            </a:r>
            <a:r>
              <a:rPr lang="en-US" sz="2400" b="1" i="1" spc="-1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4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spc="-1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sz="24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chạy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ở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gốc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chạy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400" spc="-1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vi-VN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em</a:t>
            </a:r>
            <a:r>
              <a:rPr lang="vi-VN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 ra phía bờ 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sông. : </a:t>
            </a:r>
            <a:r>
              <a:rPr lang="vi-VN" sz="2400" b="1" i="1" spc="-1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 gốc 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(“chạy” ở câu này mang nghĩa ban đầu)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78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1921D8-40B6-F3A3-2A0E-C98AC8F1F98F}"/>
              </a:ext>
            </a:extLst>
          </p:cNvPr>
          <p:cNvSpPr txBox="1"/>
          <p:nvPr/>
        </p:nvSpPr>
        <p:spPr>
          <a:xfrm>
            <a:off x="1704080" y="2918781"/>
            <a:ext cx="5535168" cy="744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ctr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Từ“</a:t>
            </a:r>
            <a:r>
              <a:rPr lang="en-US" sz="1800" b="1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xanh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”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đa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.</a:t>
            </a:r>
            <a:endParaRPr lang="en-US" sz="1800" i="1" dirty="0">
              <a:solidFill>
                <a:srgbClr val="FF0000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sym typeface="Arial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1F7D0-836D-7F6B-4FC6-BAAC737B2763}"/>
              </a:ext>
            </a:extLst>
          </p:cNvPr>
          <p:cNvSpPr txBox="1"/>
          <p:nvPr/>
        </p:nvSpPr>
        <p:spPr>
          <a:xfrm>
            <a:off x="1883664" y="4735747"/>
            <a:ext cx="5535168" cy="59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7800" algn="ctr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Từ“</a:t>
            </a:r>
            <a:r>
              <a:rPr lang="en-US" sz="1800" b="1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chạy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”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là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từ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đa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sz="1800" i="1" spc="-10" dirty="0" err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nghĩa</a:t>
            </a:r>
            <a:r>
              <a:rPr lang="en-US" sz="1800" i="1" spc="-10" dirty="0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.</a:t>
            </a:r>
            <a:endParaRPr lang="en-US" sz="1800" i="1" dirty="0">
              <a:solidFill>
                <a:srgbClr val="FF0000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  <a:p>
            <a:pPr marL="0" marR="0" lvl="0" indent="177800" algn="l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3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167522" y="147524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B66139-EB57-1897-BD3F-17E53A899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503" y="121083"/>
            <a:ext cx="6693409" cy="334015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27122E9-9A3E-BAAA-162D-D27D6F580B4B}"/>
              </a:ext>
            </a:extLst>
          </p:cNvPr>
          <p:cNvSpPr/>
          <p:nvPr/>
        </p:nvSpPr>
        <p:spPr>
          <a:xfrm>
            <a:off x="1030223" y="3487674"/>
            <a:ext cx="7363968" cy="1292352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cặp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đồng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nghĩa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79248" y="584144"/>
            <a:ext cx="8741664" cy="168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</a:pPr>
            <a:r>
              <a:rPr lang="en-US" sz="1800" b="1" i="1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79248" y="465248"/>
            <a:ext cx="8741664" cy="168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</a:pPr>
            <a:r>
              <a:rPr lang="en-US" sz="1800" b="1" i="1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24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B780E-F1D1-1C7A-9994-DCF881EADC1B}"/>
              </a:ext>
            </a:extLst>
          </p:cNvPr>
          <p:cNvSpPr txBox="1"/>
          <p:nvPr/>
        </p:nvSpPr>
        <p:spPr>
          <a:xfrm>
            <a:off x="243840" y="1908766"/>
            <a:ext cx="8495024" cy="99828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24000"/>
              </a:lnSpc>
              <a:buClr>
                <a:srgbClr val="D71820"/>
              </a:buClr>
              <a:buSzPts val="1200"/>
              <a:tabLst>
                <a:tab pos="270510" algn="l"/>
              </a:tabLst>
            </a:pP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500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500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500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kern="100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500" b="1" i="1" kern="100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500" b="1" i="1" kern="100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91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9" grpId="0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28514" y="66209"/>
            <a:ext cx="8741664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70510" algn="l"/>
              </a:tabLst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    </a:t>
            </a:r>
            <a:r>
              <a:rPr kumimoji="0" lang="en-US" sz="20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cổ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răng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53609-EAD0-FC1E-AF3D-B61CBA6DD315}"/>
              </a:ext>
            </a:extLst>
          </p:cNvPr>
          <p:cNvSpPr txBox="1"/>
          <p:nvPr/>
        </p:nvSpPr>
        <p:spPr>
          <a:xfrm>
            <a:off x="196610" y="1140085"/>
            <a:ext cx="8741664" cy="707886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     </a:t>
            </a:r>
            <a:r>
              <a:rPr lang="en-US" sz="2000" i="1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</a:t>
            </a:r>
            <a:r>
              <a:rPr lang="en-US" sz="2000" i="1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“</a:t>
            </a:r>
            <a:r>
              <a:rPr lang="en-US" sz="2000" b="1" i="1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</a:t>
            </a:r>
            <a:r>
              <a:rPr lang="en-US" sz="2000" i="1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”: </a:t>
            </a:r>
            <a:r>
              <a:rPr lang="vi-VN" sz="2000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 cào, răng bừa, răng lược, răng cưa, bánh răng </a:t>
            </a:r>
            <a:r>
              <a:rPr lang="vi-VN" sz="2000" i="1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(của máy </a:t>
            </a:r>
            <a:r>
              <a:rPr lang="vi-VN" sz="2000" i="1" spc="-1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móc),</a:t>
            </a:r>
            <a:r>
              <a:rPr lang="en-US" sz="2000" i="1" spc="-1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….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0A508-3C6B-BAA2-CFF7-BE54E18B0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055" y="2049826"/>
            <a:ext cx="2053933" cy="168260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29B691-B6AA-4C61-546F-CE24D235A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685" y="2065079"/>
            <a:ext cx="2176367" cy="166735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ao-dat-trong-cay-2">
            <a:extLst>
              <a:ext uri="{FF2B5EF4-FFF2-40B4-BE49-F238E27FC236}">
                <a16:creationId xmlns:a16="http://schemas.microsoft.com/office/drawing/2014/main" id="{A3D70C61-67B9-B997-53BF-321E682F0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2" y="2101337"/>
            <a:ext cx="2103525" cy="166007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t 3 cây Lược răng thưa chải tóc tạo kiểu - chiều dài lược 21.5cm">
            <a:extLst>
              <a:ext uri="{FF2B5EF4-FFF2-40B4-BE49-F238E27FC236}">
                <a16:creationId xmlns:a16="http://schemas.microsoft.com/office/drawing/2014/main" id="{546C7B31-9D92-28E0-9940-A6EDD541A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12" y="2049826"/>
            <a:ext cx="1961050" cy="215237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12027B7-4285-87E6-DDA1-2A8AB223A19C}"/>
              </a:ext>
            </a:extLst>
          </p:cNvPr>
          <p:cNvSpPr/>
          <p:nvPr/>
        </p:nvSpPr>
        <p:spPr>
          <a:xfrm>
            <a:off x="146717" y="3794006"/>
            <a:ext cx="1953747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 cào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F24C95-0264-FA7F-8251-AAE87484CF2E}"/>
              </a:ext>
            </a:extLst>
          </p:cNvPr>
          <p:cNvSpPr/>
          <p:nvPr/>
        </p:nvSpPr>
        <p:spPr>
          <a:xfrm>
            <a:off x="7057115" y="3761416"/>
            <a:ext cx="1981949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bánh </a:t>
            </a:r>
            <a:r>
              <a:rPr lang="en-US" sz="1700" b="1" i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58B3B2-4D98-B09B-5E33-3BFEBA7FA23C}"/>
              </a:ext>
            </a:extLst>
          </p:cNvPr>
          <p:cNvSpPr/>
          <p:nvPr/>
        </p:nvSpPr>
        <p:spPr>
          <a:xfrm>
            <a:off x="4657841" y="3782336"/>
            <a:ext cx="1961050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 </a:t>
            </a:r>
            <a:r>
              <a:rPr lang="en-US" sz="1700" b="1" i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cưa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E7D3AA-FE57-BB54-8819-47AF43A6742D}"/>
              </a:ext>
            </a:extLst>
          </p:cNvPr>
          <p:cNvSpPr/>
          <p:nvPr/>
        </p:nvSpPr>
        <p:spPr>
          <a:xfrm>
            <a:off x="2311077" y="4205147"/>
            <a:ext cx="2157051" cy="83972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700" b="1" i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răng </a:t>
            </a:r>
            <a:r>
              <a:rPr lang="en-US" sz="1700" b="1" i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lược</a:t>
            </a:r>
            <a:endParaRPr lang="en-US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93604" y="741936"/>
            <a:ext cx="8741664" cy="156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70510" algn="l"/>
              </a:tabLst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    </a:t>
            </a:r>
            <a:r>
              <a:rPr kumimoji="0" lang="en-US" sz="22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2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2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2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2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sz="22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kumimoji="0" lang="en-US" sz="22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kumimoji="0" lang="en-US" sz="22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2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2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2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22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2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22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2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2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2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2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cổ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răng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53609-EAD0-FC1E-AF3D-B61CBA6DD315}"/>
              </a:ext>
            </a:extLst>
          </p:cNvPr>
          <p:cNvSpPr txBox="1"/>
          <p:nvPr/>
        </p:nvSpPr>
        <p:spPr>
          <a:xfrm>
            <a:off x="426720" y="2033758"/>
            <a:ext cx="8408548" cy="1569660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/>
                <a:sym typeface="Arial"/>
              </a:rPr>
              <a:t>     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cổ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”: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kumimoji="0" lang="en-US" sz="24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”: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i="1" baseline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i="1" baseline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E512D-A643-43E7-FBE0-1AE5D6B7F4E1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0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93604" y="611932"/>
            <a:ext cx="8741664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70510" algn="l"/>
              </a:tabLst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    </a:t>
            </a:r>
            <a:r>
              <a:rPr kumimoji="0" lang="en-US" sz="2000" b="1" i="1" u="sng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1" i="1" u="sng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cổ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răng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53609-EAD0-FC1E-AF3D-B61CBA6DD315}"/>
              </a:ext>
            </a:extLst>
          </p:cNvPr>
          <p:cNvSpPr txBox="1"/>
          <p:nvPr/>
        </p:nvSpPr>
        <p:spPr>
          <a:xfrm>
            <a:off x="280416" y="4247854"/>
            <a:ext cx="8554852" cy="873572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”:</a:t>
            </a:r>
            <a:r>
              <a:rPr kumimoji="0" lang="en-US" sz="18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18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kính,</a:t>
            </a:r>
            <a:r>
              <a:rPr lang="vi-VN" sz="18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18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18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na,</a:t>
            </a:r>
            <a:r>
              <a:rPr lang="vi-VN" sz="18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18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vi-VN" sz="18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(cục</a:t>
            </a:r>
            <a:r>
              <a:rPr lang="vi-VN" sz="18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18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vi-VN" sz="18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18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vi-VN" sz="18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cây),</a:t>
            </a:r>
            <a:r>
              <a:rPr lang="vi-VN" sz="18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18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bão,</a:t>
            </a:r>
            <a:r>
              <a:rPr lang="vi-VN" sz="18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 thần (của thiết bị điện tử),…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E512D-A643-43E7-FBE0-1AE5D6B7F4E1}"/>
              </a:ext>
            </a:extLst>
          </p:cNvPr>
          <p:cNvSpPr txBox="1"/>
          <p:nvPr/>
        </p:nvSpPr>
        <p:spPr>
          <a:xfrm>
            <a:off x="243840" y="161487"/>
            <a:ext cx="2706624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III.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Luyện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tập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7171B-A472-5225-83FE-9DD294D0412C}"/>
              </a:ext>
            </a:extLst>
          </p:cNvPr>
          <p:cNvSpPr txBox="1"/>
          <p:nvPr/>
        </p:nvSpPr>
        <p:spPr>
          <a:xfrm>
            <a:off x="280416" y="3006308"/>
            <a:ext cx="8554852" cy="1289071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”: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800" kern="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áo,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800" kern="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1800" kern="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(bộ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1800" kern="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xe),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800" kern="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1800" kern="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(chỉ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1800" kern="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xe),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800" kern="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vợt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(chỉ người</a:t>
            </a:r>
            <a:r>
              <a:rPr lang="vi-VN" sz="1800" kern="100" spc="-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18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18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vi-VN" sz="18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18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vi-VN" sz="18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18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vợt),</a:t>
            </a:r>
            <a:r>
              <a:rPr lang="vi-VN" sz="18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18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vi-VN" sz="18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(cành</a:t>
            </a:r>
            <a:r>
              <a:rPr lang="vi-VN" sz="18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vi-VN" sz="1800" kern="100" spc="-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tre), tay mướp / su su / bí (tua bám của cây mướp / su su / bí),…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9CE8A-CED6-CFEE-2623-DF20CEE605F9}"/>
              </a:ext>
            </a:extLst>
          </p:cNvPr>
          <p:cNvSpPr txBox="1"/>
          <p:nvPr/>
        </p:nvSpPr>
        <p:spPr>
          <a:xfrm>
            <a:off x="280416" y="2152596"/>
            <a:ext cx="8554852" cy="873572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”: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18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chai,</a:t>
            </a:r>
            <a:r>
              <a:rPr lang="vi-VN" sz="18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18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bát,</a:t>
            </a:r>
            <a:r>
              <a:rPr lang="vi-VN" sz="18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18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chén,</a:t>
            </a:r>
            <a:r>
              <a:rPr lang="vi-VN" sz="18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18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giếng,</a:t>
            </a:r>
            <a:r>
              <a:rPr lang="vi-VN" sz="18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18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nồi,</a:t>
            </a:r>
            <a:r>
              <a:rPr lang="vi-VN" sz="18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18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 lửa, miệng ăn (chỉ người ăn trong gia đình),…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1C7C9-4CEE-D421-4E94-2DB4D3122CAC}"/>
              </a:ext>
            </a:extLst>
          </p:cNvPr>
          <p:cNvSpPr txBox="1"/>
          <p:nvPr/>
        </p:nvSpPr>
        <p:spPr>
          <a:xfrm>
            <a:off x="280416" y="1653955"/>
            <a:ext cx="8554852" cy="458074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sym typeface="Arial"/>
              </a:rPr>
              <a:t>  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cổ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”: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chai,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hũ,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lọ,</a:t>
            </a:r>
            <a:r>
              <a:rPr lang="vi-VN" sz="1800" kern="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bình,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tay,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chân,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1800" kern="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áo,…</a:t>
            </a:r>
            <a:endParaRPr lang="en-US" sz="1800" kern="100" dirty="0">
              <a:solidFill>
                <a:srgbClr val="231F2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E2B7290-272C-3BB4-0DAC-5AC234BD8CEF}"/>
              </a:ext>
            </a:extLst>
          </p:cNvPr>
          <p:cNvSpPr/>
          <p:nvPr/>
        </p:nvSpPr>
        <p:spPr>
          <a:xfrm>
            <a:off x="584371" y="220736"/>
            <a:ext cx="8115300" cy="1879903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11772" y="4310544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002742" y="254782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B6BBB-F294-B468-0E40-2D789CBD7C70}"/>
              </a:ext>
            </a:extLst>
          </p:cNvPr>
          <p:cNvSpPr/>
          <p:nvPr/>
        </p:nvSpPr>
        <p:spPr>
          <a:xfrm>
            <a:off x="1423333" y="537441"/>
            <a:ext cx="643737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VẬN DỤNG</a:t>
            </a:r>
            <a:endParaRPr kumimoji="0" lang="en-US" sz="75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" name="Rectangle: Rounded Corners 34">
            <a:extLst>
              <a:ext uri="{FF2B5EF4-FFF2-40B4-BE49-F238E27FC236}">
                <a16:creationId xmlns:a16="http://schemas.microsoft.com/office/drawing/2014/main" id="{924E07C3-261F-2F64-5001-0996D102C5CC}"/>
              </a:ext>
            </a:extLst>
          </p:cNvPr>
          <p:cNvSpPr/>
          <p:nvPr/>
        </p:nvSpPr>
        <p:spPr>
          <a:xfrm>
            <a:off x="380603" y="1957534"/>
            <a:ext cx="8624458" cy="2083630"/>
          </a:xfrm>
          <a:custGeom>
            <a:avLst/>
            <a:gdLst>
              <a:gd name="connsiteX0" fmla="*/ 0 w 8624458"/>
              <a:gd name="connsiteY0" fmla="*/ 420309 h 2083630"/>
              <a:gd name="connsiteX1" fmla="*/ 822529 w 8624458"/>
              <a:gd name="connsiteY1" fmla="*/ 0 h 2083630"/>
              <a:gd name="connsiteX2" fmla="*/ 1819586 w 8624458"/>
              <a:gd name="connsiteY2" fmla="*/ 0 h 2083630"/>
              <a:gd name="connsiteX3" fmla="*/ 2677055 w 8624458"/>
              <a:gd name="connsiteY3" fmla="*/ 0 h 2083630"/>
              <a:gd name="connsiteX4" fmla="*/ 3534524 w 8624458"/>
              <a:gd name="connsiteY4" fmla="*/ 0 h 2083630"/>
              <a:gd name="connsiteX5" fmla="*/ 4601375 w 8624458"/>
              <a:gd name="connsiteY5" fmla="*/ 0 h 2083630"/>
              <a:gd name="connsiteX6" fmla="*/ 5389049 w 8624458"/>
              <a:gd name="connsiteY6" fmla="*/ 0 h 2083630"/>
              <a:gd name="connsiteX7" fmla="*/ 6246518 w 8624458"/>
              <a:gd name="connsiteY7" fmla="*/ 0 h 2083630"/>
              <a:gd name="connsiteX8" fmla="*/ 7801927 w 8624458"/>
              <a:gd name="connsiteY8" fmla="*/ 0 h 2083630"/>
              <a:gd name="connsiteX9" fmla="*/ 8624458 w 8624458"/>
              <a:gd name="connsiteY9" fmla="*/ 420309 h 2083630"/>
              <a:gd name="connsiteX10" fmla="*/ 8624458 w 8624458"/>
              <a:gd name="connsiteY10" fmla="*/ 847076 h 2083630"/>
              <a:gd name="connsiteX11" fmla="*/ 8624458 w 8624458"/>
              <a:gd name="connsiteY11" fmla="*/ 1261413 h 2083630"/>
              <a:gd name="connsiteX12" fmla="*/ 8624458 w 8624458"/>
              <a:gd name="connsiteY12" fmla="*/ 1663319 h 2083630"/>
              <a:gd name="connsiteX13" fmla="*/ 7801927 w 8624458"/>
              <a:gd name="connsiteY13" fmla="*/ 2083630 h 2083630"/>
              <a:gd name="connsiteX14" fmla="*/ 6804870 w 8624458"/>
              <a:gd name="connsiteY14" fmla="*/ 2083630 h 2083630"/>
              <a:gd name="connsiteX15" fmla="*/ 5807815 w 8624458"/>
              <a:gd name="connsiteY15" fmla="*/ 2083630 h 2083630"/>
              <a:gd name="connsiteX16" fmla="*/ 4740961 w 8624458"/>
              <a:gd name="connsiteY16" fmla="*/ 2083630 h 2083630"/>
              <a:gd name="connsiteX17" fmla="*/ 4232463 w 8624458"/>
              <a:gd name="connsiteY17" fmla="*/ 2083630 h 2083630"/>
              <a:gd name="connsiteX18" fmla="*/ 3743906 w 8624458"/>
              <a:gd name="connsiteY18" fmla="*/ 2083630 h 2083630"/>
              <a:gd name="connsiteX19" fmla="*/ 2816641 w 8624458"/>
              <a:gd name="connsiteY19" fmla="*/ 2083630 h 2083630"/>
              <a:gd name="connsiteX20" fmla="*/ 1889379 w 8624458"/>
              <a:gd name="connsiteY20" fmla="*/ 2083630 h 2083630"/>
              <a:gd name="connsiteX21" fmla="*/ 822529 w 8624458"/>
              <a:gd name="connsiteY21" fmla="*/ 2083630 h 2083630"/>
              <a:gd name="connsiteX22" fmla="*/ 0 w 8624458"/>
              <a:gd name="connsiteY22" fmla="*/ 1663319 h 2083630"/>
              <a:gd name="connsiteX23" fmla="*/ 0 w 8624458"/>
              <a:gd name="connsiteY23" fmla="*/ 1248982 h 2083630"/>
              <a:gd name="connsiteX24" fmla="*/ 0 w 8624458"/>
              <a:gd name="connsiteY24" fmla="*/ 809785 h 2083630"/>
              <a:gd name="connsiteX25" fmla="*/ 0 w 8624458"/>
              <a:gd name="connsiteY25" fmla="*/ 420309 h 2083630"/>
              <a:gd name="connsiteX0" fmla="*/ 0 w 8624458"/>
              <a:gd name="connsiteY0" fmla="*/ 420309 h 2083630"/>
              <a:gd name="connsiteX1" fmla="*/ 822529 w 8624458"/>
              <a:gd name="connsiteY1" fmla="*/ 0 h 2083630"/>
              <a:gd name="connsiteX2" fmla="*/ 1889379 w 8624458"/>
              <a:gd name="connsiteY2" fmla="*/ 0 h 2083630"/>
              <a:gd name="connsiteX3" fmla="*/ 2746849 w 8624458"/>
              <a:gd name="connsiteY3" fmla="*/ 0 h 2083630"/>
              <a:gd name="connsiteX4" fmla="*/ 3604317 w 8624458"/>
              <a:gd name="connsiteY4" fmla="*/ 0 h 2083630"/>
              <a:gd name="connsiteX5" fmla="*/ 4671168 w 8624458"/>
              <a:gd name="connsiteY5" fmla="*/ 0 h 2083630"/>
              <a:gd name="connsiteX6" fmla="*/ 5598431 w 8624458"/>
              <a:gd name="connsiteY6" fmla="*/ 0 h 2083630"/>
              <a:gd name="connsiteX7" fmla="*/ 6735077 w 8624458"/>
              <a:gd name="connsiteY7" fmla="*/ 0 h 2083630"/>
              <a:gd name="connsiteX8" fmla="*/ 7801927 w 8624458"/>
              <a:gd name="connsiteY8" fmla="*/ 0 h 2083630"/>
              <a:gd name="connsiteX9" fmla="*/ 8624458 w 8624458"/>
              <a:gd name="connsiteY9" fmla="*/ 420309 h 2083630"/>
              <a:gd name="connsiteX10" fmla="*/ 8624458 w 8624458"/>
              <a:gd name="connsiteY10" fmla="*/ 809785 h 2083630"/>
              <a:gd name="connsiteX11" fmla="*/ 8624458 w 8624458"/>
              <a:gd name="connsiteY11" fmla="*/ 1248982 h 2083630"/>
              <a:gd name="connsiteX12" fmla="*/ 8624458 w 8624458"/>
              <a:gd name="connsiteY12" fmla="*/ 1663319 h 2083630"/>
              <a:gd name="connsiteX13" fmla="*/ 7801927 w 8624458"/>
              <a:gd name="connsiteY13" fmla="*/ 2083630 h 2083630"/>
              <a:gd name="connsiteX14" fmla="*/ 7014251 w 8624458"/>
              <a:gd name="connsiteY14" fmla="*/ 2083630 h 2083630"/>
              <a:gd name="connsiteX15" fmla="*/ 5877607 w 8624458"/>
              <a:gd name="connsiteY15" fmla="*/ 2083630 h 2083630"/>
              <a:gd name="connsiteX16" fmla="*/ 4950345 w 8624458"/>
              <a:gd name="connsiteY16" fmla="*/ 2083630 h 2083630"/>
              <a:gd name="connsiteX17" fmla="*/ 4023081 w 8624458"/>
              <a:gd name="connsiteY17" fmla="*/ 2083630 h 2083630"/>
              <a:gd name="connsiteX18" fmla="*/ 2886436 w 8624458"/>
              <a:gd name="connsiteY18" fmla="*/ 2083630 h 2083630"/>
              <a:gd name="connsiteX19" fmla="*/ 1819586 w 8624458"/>
              <a:gd name="connsiteY19" fmla="*/ 2083630 h 2083630"/>
              <a:gd name="connsiteX20" fmla="*/ 822529 w 8624458"/>
              <a:gd name="connsiteY20" fmla="*/ 2083630 h 2083630"/>
              <a:gd name="connsiteX21" fmla="*/ 0 w 8624458"/>
              <a:gd name="connsiteY21" fmla="*/ 1663319 h 2083630"/>
              <a:gd name="connsiteX22" fmla="*/ 0 w 8624458"/>
              <a:gd name="connsiteY22" fmla="*/ 1248982 h 2083630"/>
              <a:gd name="connsiteX23" fmla="*/ 0 w 8624458"/>
              <a:gd name="connsiteY23" fmla="*/ 847076 h 2083630"/>
              <a:gd name="connsiteX24" fmla="*/ 0 w 8624458"/>
              <a:gd name="connsiteY24" fmla="*/ 420309 h 2083630"/>
              <a:gd name="connsiteX0" fmla="*/ 0 w 8624458"/>
              <a:gd name="connsiteY0" fmla="*/ 420309 h 2083630"/>
              <a:gd name="connsiteX1" fmla="*/ 822529 w 8624458"/>
              <a:gd name="connsiteY1" fmla="*/ 0 h 2083630"/>
              <a:gd name="connsiteX2" fmla="*/ 1819586 w 8624458"/>
              <a:gd name="connsiteY2" fmla="*/ 0 h 2083630"/>
              <a:gd name="connsiteX3" fmla="*/ 2677055 w 8624458"/>
              <a:gd name="connsiteY3" fmla="*/ 0 h 2083630"/>
              <a:gd name="connsiteX4" fmla="*/ 3534524 w 8624458"/>
              <a:gd name="connsiteY4" fmla="*/ 0 h 2083630"/>
              <a:gd name="connsiteX5" fmla="*/ 4601375 w 8624458"/>
              <a:gd name="connsiteY5" fmla="*/ 0 h 2083630"/>
              <a:gd name="connsiteX6" fmla="*/ 5389049 w 8624458"/>
              <a:gd name="connsiteY6" fmla="*/ 0 h 2083630"/>
              <a:gd name="connsiteX7" fmla="*/ 6246518 w 8624458"/>
              <a:gd name="connsiteY7" fmla="*/ 0 h 2083630"/>
              <a:gd name="connsiteX8" fmla="*/ 7801927 w 8624458"/>
              <a:gd name="connsiteY8" fmla="*/ 0 h 2083630"/>
              <a:gd name="connsiteX9" fmla="*/ 8624458 w 8624458"/>
              <a:gd name="connsiteY9" fmla="*/ 420309 h 2083630"/>
              <a:gd name="connsiteX10" fmla="*/ 8624458 w 8624458"/>
              <a:gd name="connsiteY10" fmla="*/ 847076 h 2083630"/>
              <a:gd name="connsiteX11" fmla="*/ 8624458 w 8624458"/>
              <a:gd name="connsiteY11" fmla="*/ 1261413 h 2083630"/>
              <a:gd name="connsiteX12" fmla="*/ 8624458 w 8624458"/>
              <a:gd name="connsiteY12" fmla="*/ 1663319 h 2083630"/>
              <a:gd name="connsiteX13" fmla="*/ 7801927 w 8624458"/>
              <a:gd name="connsiteY13" fmla="*/ 2083630 h 2083630"/>
              <a:gd name="connsiteX14" fmla="*/ 6804870 w 8624458"/>
              <a:gd name="connsiteY14" fmla="*/ 2083630 h 2083630"/>
              <a:gd name="connsiteX15" fmla="*/ 5807815 w 8624458"/>
              <a:gd name="connsiteY15" fmla="*/ 2083630 h 2083630"/>
              <a:gd name="connsiteX16" fmla="*/ 4740961 w 8624458"/>
              <a:gd name="connsiteY16" fmla="*/ 2083630 h 2083630"/>
              <a:gd name="connsiteX17" fmla="*/ 3743906 w 8624458"/>
              <a:gd name="connsiteY17" fmla="*/ 2083630 h 2083630"/>
              <a:gd name="connsiteX18" fmla="*/ 2816641 w 8624458"/>
              <a:gd name="connsiteY18" fmla="*/ 2083630 h 2083630"/>
              <a:gd name="connsiteX19" fmla="*/ 1889379 w 8624458"/>
              <a:gd name="connsiteY19" fmla="*/ 2083630 h 2083630"/>
              <a:gd name="connsiteX20" fmla="*/ 822529 w 8624458"/>
              <a:gd name="connsiteY20" fmla="*/ 2083630 h 2083630"/>
              <a:gd name="connsiteX21" fmla="*/ 0 w 8624458"/>
              <a:gd name="connsiteY21" fmla="*/ 1663319 h 2083630"/>
              <a:gd name="connsiteX22" fmla="*/ 0 w 8624458"/>
              <a:gd name="connsiteY22" fmla="*/ 1248982 h 2083630"/>
              <a:gd name="connsiteX23" fmla="*/ 0 w 8624458"/>
              <a:gd name="connsiteY23" fmla="*/ 809785 h 2083630"/>
              <a:gd name="connsiteX24" fmla="*/ 0 w 8624458"/>
              <a:gd name="connsiteY24" fmla="*/ 420309 h 208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624458" h="2083630" fill="none" extrusionOk="0">
                <a:moveTo>
                  <a:pt x="0" y="420309"/>
                </a:moveTo>
                <a:cubicBezTo>
                  <a:pt x="48591" y="166554"/>
                  <a:pt x="432151" y="73226"/>
                  <a:pt x="822529" y="0"/>
                </a:cubicBezTo>
                <a:cubicBezTo>
                  <a:pt x="1080218" y="-4568"/>
                  <a:pt x="1495971" y="-11941"/>
                  <a:pt x="1819586" y="0"/>
                </a:cubicBezTo>
                <a:cubicBezTo>
                  <a:pt x="2183095" y="10258"/>
                  <a:pt x="2273057" y="23178"/>
                  <a:pt x="2677055" y="0"/>
                </a:cubicBezTo>
                <a:cubicBezTo>
                  <a:pt x="3084113" y="-29508"/>
                  <a:pt x="3240618" y="36784"/>
                  <a:pt x="3534524" y="0"/>
                </a:cubicBezTo>
                <a:cubicBezTo>
                  <a:pt x="3901803" y="-14382"/>
                  <a:pt x="4363854" y="49122"/>
                  <a:pt x="4601375" y="0"/>
                </a:cubicBezTo>
                <a:cubicBezTo>
                  <a:pt x="4849291" y="368"/>
                  <a:pt x="5189969" y="-45350"/>
                  <a:pt x="5389049" y="0"/>
                </a:cubicBezTo>
                <a:cubicBezTo>
                  <a:pt x="5496622" y="-3753"/>
                  <a:pt x="5912260" y="-33482"/>
                  <a:pt x="6246518" y="0"/>
                </a:cubicBezTo>
                <a:cubicBezTo>
                  <a:pt x="6505691" y="-62063"/>
                  <a:pt x="7417354" y="84147"/>
                  <a:pt x="7801927" y="0"/>
                </a:cubicBezTo>
                <a:cubicBezTo>
                  <a:pt x="8226753" y="-68002"/>
                  <a:pt x="8552044" y="177690"/>
                  <a:pt x="8624458" y="420309"/>
                </a:cubicBezTo>
                <a:cubicBezTo>
                  <a:pt x="8656927" y="621551"/>
                  <a:pt x="8636421" y="683460"/>
                  <a:pt x="8624458" y="847076"/>
                </a:cubicBezTo>
                <a:cubicBezTo>
                  <a:pt x="8569814" y="999389"/>
                  <a:pt x="8655071" y="1077039"/>
                  <a:pt x="8624458" y="1261413"/>
                </a:cubicBezTo>
                <a:cubicBezTo>
                  <a:pt x="8592168" y="1441092"/>
                  <a:pt x="8664199" y="1514539"/>
                  <a:pt x="8624458" y="1663319"/>
                </a:cubicBezTo>
                <a:cubicBezTo>
                  <a:pt x="8653322" y="1925755"/>
                  <a:pt x="8261161" y="2046959"/>
                  <a:pt x="7801927" y="2083630"/>
                </a:cubicBezTo>
                <a:cubicBezTo>
                  <a:pt x="7352235" y="2069082"/>
                  <a:pt x="7188895" y="2090078"/>
                  <a:pt x="6804870" y="2083630"/>
                </a:cubicBezTo>
                <a:cubicBezTo>
                  <a:pt x="6385160" y="2043952"/>
                  <a:pt x="6123449" y="2056291"/>
                  <a:pt x="5807815" y="2083630"/>
                </a:cubicBezTo>
                <a:cubicBezTo>
                  <a:pt x="5426312" y="2100682"/>
                  <a:pt x="5248794" y="2107260"/>
                  <a:pt x="4740961" y="2083630"/>
                </a:cubicBezTo>
                <a:cubicBezTo>
                  <a:pt x="4572284" y="2070464"/>
                  <a:pt x="4380846" y="2077786"/>
                  <a:pt x="4232463" y="2083630"/>
                </a:cubicBezTo>
                <a:cubicBezTo>
                  <a:pt x="4084080" y="2089474"/>
                  <a:pt x="3848567" y="2075140"/>
                  <a:pt x="3743906" y="2083630"/>
                </a:cubicBezTo>
                <a:cubicBezTo>
                  <a:pt x="3517238" y="2117107"/>
                  <a:pt x="3018583" y="2072521"/>
                  <a:pt x="2816641" y="2083630"/>
                </a:cubicBezTo>
                <a:cubicBezTo>
                  <a:pt x="2623297" y="2045069"/>
                  <a:pt x="2205898" y="2070104"/>
                  <a:pt x="1889379" y="2083630"/>
                </a:cubicBezTo>
                <a:cubicBezTo>
                  <a:pt x="1690258" y="2129864"/>
                  <a:pt x="1350299" y="2120359"/>
                  <a:pt x="822529" y="2083630"/>
                </a:cubicBezTo>
                <a:cubicBezTo>
                  <a:pt x="441506" y="1992829"/>
                  <a:pt x="151249" y="1925696"/>
                  <a:pt x="0" y="1663319"/>
                </a:cubicBezTo>
                <a:cubicBezTo>
                  <a:pt x="60267" y="1521163"/>
                  <a:pt x="-32806" y="1393498"/>
                  <a:pt x="0" y="1248982"/>
                </a:cubicBezTo>
                <a:cubicBezTo>
                  <a:pt x="20829" y="1122347"/>
                  <a:pt x="23343" y="973396"/>
                  <a:pt x="0" y="809785"/>
                </a:cubicBezTo>
                <a:cubicBezTo>
                  <a:pt x="-11500" y="630932"/>
                  <a:pt x="-60314" y="518460"/>
                  <a:pt x="0" y="420309"/>
                </a:cubicBezTo>
                <a:close/>
              </a:path>
              <a:path w="8624458" h="2083630" stroke="0" extrusionOk="0">
                <a:moveTo>
                  <a:pt x="0" y="420309"/>
                </a:moveTo>
                <a:cubicBezTo>
                  <a:pt x="34395" y="157718"/>
                  <a:pt x="405985" y="-77342"/>
                  <a:pt x="822529" y="0"/>
                </a:cubicBezTo>
                <a:cubicBezTo>
                  <a:pt x="1112277" y="25038"/>
                  <a:pt x="1683559" y="-3117"/>
                  <a:pt x="1889379" y="0"/>
                </a:cubicBezTo>
                <a:cubicBezTo>
                  <a:pt x="2093980" y="-11247"/>
                  <a:pt x="2471158" y="-36597"/>
                  <a:pt x="2746849" y="0"/>
                </a:cubicBezTo>
                <a:cubicBezTo>
                  <a:pt x="3033173" y="65953"/>
                  <a:pt x="3409069" y="2201"/>
                  <a:pt x="3604317" y="0"/>
                </a:cubicBezTo>
                <a:cubicBezTo>
                  <a:pt x="3775401" y="-261"/>
                  <a:pt x="4345667" y="90567"/>
                  <a:pt x="4671168" y="0"/>
                </a:cubicBezTo>
                <a:cubicBezTo>
                  <a:pt x="4998113" y="22289"/>
                  <a:pt x="5329978" y="-132"/>
                  <a:pt x="5598431" y="0"/>
                </a:cubicBezTo>
                <a:cubicBezTo>
                  <a:pt x="5876255" y="31755"/>
                  <a:pt x="6472155" y="-12616"/>
                  <a:pt x="6735077" y="0"/>
                </a:cubicBezTo>
                <a:cubicBezTo>
                  <a:pt x="7039282" y="30351"/>
                  <a:pt x="7500865" y="-4758"/>
                  <a:pt x="7801927" y="0"/>
                </a:cubicBezTo>
                <a:cubicBezTo>
                  <a:pt x="8164782" y="-6723"/>
                  <a:pt x="8701342" y="152130"/>
                  <a:pt x="8624458" y="420309"/>
                </a:cubicBezTo>
                <a:cubicBezTo>
                  <a:pt x="8631539" y="529989"/>
                  <a:pt x="8588683" y="698780"/>
                  <a:pt x="8624458" y="809785"/>
                </a:cubicBezTo>
                <a:cubicBezTo>
                  <a:pt x="8666915" y="866774"/>
                  <a:pt x="8596699" y="1117767"/>
                  <a:pt x="8624458" y="1248982"/>
                </a:cubicBezTo>
                <a:cubicBezTo>
                  <a:pt x="8663002" y="1423212"/>
                  <a:pt x="8621207" y="1471347"/>
                  <a:pt x="8624458" y="1663319"/>
                </a:cubicBezTo>
                <a:cubicBezTo>
                  <a:pt x="8591474" y="1840221"/>
                  <a:pt x="8131611" y="2122293"/>
                  <a:pt x="7801927" y="2083630"/>
                </a:cubicBezTo>
                <a:cubicBezTo>
                  <a:pt x="7671823" y="2057553"/>
                  <a:pt x="7191999" y="2078147"/>
                  <a:pt x="7014251" y="2083630"/>
                </a:cubicBezTo>
                <a:cubicBezTo>
                  <a:pt x="6685690" y="2033066"/>
                  <a:pt x="6292659" y="2166419"/>
                  <a:pt x="5877607" y="2083630"/>
                </a:cubicBezTo>
                <a:cubicBezTo>
                  <a:pt x="5469339" y="2033003"/>
                  <a:pt x="5288951" y="2061770"/>
                  <a:pt x="4950345" y="2083630"/>
                </a:cubicBezTo>
                <a:cubicBezTo>
                  <a:pt x="4621668" y="2142928"/>
                  <a:pt x="4276673" y="2116092"/>
                  <a:pt x="4023081" y="2083630"/>
                </a:cubicBezTo>
                <a:cubicBezTo>
                  <a:pt x="3817309" y="2082419"/>
                  <a:pt x="3484284" y="2109944"/>
                  <a:pt x="2886436" y="2083630"/>
                </a:cubicBezTo>
                <a:cubicBezTo>
                  <a:pt x="2330234" y="2085097"/>
                  <a:pt x="2344590" y="2105931"/>
                  <a:pt x="1819586" y="2083630"/>
                </a:cubicBezTo>
                <a:cubicBezTo>
                  <a:pt x="1306369" y="2052839"/>
                  <a:pt x="1023928" y="2118109"/>
                  <a:pt x="822529" y="2083630"/>
                </a:cubicBezTo>
                <a:cubicBezTo>
                  <a:pt x="378043" y="2059133"/>
                  <a:pt x="67253" y="1948458"/>
                  <a:pt x="0" y="1663319"/>
                </a:cubicBezTo>
                <a:cubicBezTo>
                  <a:pt x="25284" y="1531095"/>
                  <a:pt x="-40666" y="1484977"/>
                  <a:pt x="0" y="1248982"/>
                </a:cubicBezTo>
                <a:cubicBezTo>
                  <a:pt x="21078" y="1043496"/>
                  <a:pt x="11428" y="1047089"/>
                  <a:pt x="0" y="847076"/>
                </a:cubicBezTo>
                <a:cubicBezTo>
                  <a:pt x="22878" y="644673"/>
                  <a:pt x="-16069" y="521184"/>
                  <a:pt x="0" y="420309"/>
                </a:cubicBezTo>
                <a:close/>
              </a:path>
              <a:path w="8624458" h="2083630" fill="none" stroke="0" extrusionOk="0">
                <a:moveTo>
                  <a:pt x="0" y="420309"/>
                </a:moveTo>
                <a:cubicBezTo>
                  <a:pt x="-39005" y="100770"/>
                  <a:pt x="458385" y="-9593"/>
                  <a:pt x="822529" y="0"/>
                </a:cubicBezTo>
                <a:cubicBezTo>
                  <a:pt x="987566" y="48514"/>
                  <a:pt x="1359114" y="38457"/>
                  <a:pt x="1819586" y="0"/>
                </a:cubicBezTo>
                <a:cubicBezTo>
                  <a:pt x="2214735" y="17879"/>
                  <a:pt x="2258266" y="6047"/>
                  <a:pt x="2677055" y="0"/>
                </a:cubicBezTo>
                <a:cubicBezTo>
                  <a:pt x="3060182" y="-25752"/>
                  <a:pt x="3281162" y="-43222"/>
                  <a:pt x="3534524" y="0"/>
                </a:cubicBezTo>
                <a:cubicBezTo>
                  <a:pt x="3849795" y="-26145"/>
                  <a:pt x="4328912" y="15815"/>
                  <a:pt x="4601375" y="0"/>
                </a:cubicBezTo>
                <a:cubicBezTo>
                  <a:pt x="4823421" y="-36180"/>
                  <a:pt x="5122015" y="11004"/>
                  <a:pt x="5389049" y="0"/>
                </a:cubicBezTo>
                <a:cubicBezTo>
                  <a:pt x="5584141" y="-25487"/>
                  <a:pt x="5858417" y="-23261"/>
                  <a:pt x="6246518" y="0"/>
                </a:cubicBezTo>
                <a:cubicBezTo>
                  <a:pt x="6559559" y="6206"/>
                  <a:pt x="7360959" y="35888"/>
                  <a:pt x="7801927" y="0"/>
                </a:cubicBezTo>
                <a:cubicBezTo>
                  <a:pt x="8184329" y="-55572"/>
                  <a:pt x="8623355" y="120166"/>
                  <a:pt x="8624458" y="420309"/>
                </a:cubicBezTo>
                <a:cubicBezTo>
                  <a:pt x="8674932" y="602690"/>
                  <a:pt x="8666137" y="699270"/>
                  <a:pt x="8624458" y="847076"/>
                </a:cubicBezTo>
                <a:cubicBezTo>
                  <a:pt x="8596952" y="1024038"/>
                  <a:pt x="8631944" y="1084561"/>
                  <a:pt x="8624458" y="1261413"/>
                </a:cubicBezTo>
                <a:cubicBezTo>
                  <a:pt x="8610223" y="1408642"/>
                  <a:pt x="8634901" y="1502609"/>
                  <a:pt x="8624458" y="1663319"/>
                </a:cubicBezTo>
                <a:cubicBezTo>
                  <a:pt x="8702994" y="1962419"/>
                  <a:pt x="8244662" y="2027969"/>
                  <a:pt x="7801927" y="2083630"/>
                </a:cubicBezTo>
                <a:cubicBezTo>
                  <a:pt x="7366239" y="2054519"/>
                  <a:pt x="7195817" y="2111797"/>
                  <a:pt x="6804870" y="2083630"/>
                </a:cubicBezTo>
                <a:cubicBezTo>
                  <a:pt x="6484081" y="2058787"/>
                  <a:pt x="6191437" y="2046368"/>
                  <a:pt x="5807815" y="2083630"/>
                </a:cubicBezTo>
                <a:cubicBezTo>
                  <a:pt x="5433250" y="2043670"/>
                  <a:pt x="5256897" y="2017779"/>
                  <a:pt x="4740961" y="2083630"/>
                </a:cubicBezTo>
                <a:cubicBezTo>
                  <a:pt x="4223136" y="2069381"/>
                  <a:pt x="4008969" y="2049379"/>
                  <a:pt x="3743906" y="2083630"/>
                </a:cubicBezTo>
                <a:cubicBezTo>
                  <a:pt x="3535596" y="2133210"/>
                  <a:pt x="3017763" y="2065114"/>
                  <a:pt x="2816641" y="2083630"/>
                </a:cubicBezTo>
                <a:cubicBezTo>
                  <a:pt x="2642059" y="2075003"/>
                  <a:pt x="2114226" y="2072917"/>
                  <a:pt x="1889379" y="2083630"/>
                </a:cubicBezTo>
                <a:cubicBezTo>
                  <a:pt x="1629044" y="2035588"/>
                  <a:pt x="1325142" y="2076301"/>
                  <a:pt x="822529" y="2083630"/>
                </a:cubicBezTo>
                <a:cubicBezTo>
                  <a:pt x="376614" y="2074658"/>
                  <a:pt x="172638" y="1919143"/>
                  <a:pt x="0" y="1663319"/>
                </a:cubicBezTo>
                <a:cubicBezTo>
                  <a:pt x="33474" y="1488398"/>
                  <a:pt x="7602" y="1366432"/>
                  <a:pt x="0" y="1248982"/>
                </a:cubicBezTo>
                <a:cubicBezTo>
                  <a:pt x="-1609" y="1138849"/>
                  <a:pt x="31315" y="947418"/>
                  <a:pt x="0" y="809785"/>
                </a:cubicBezTo>
                <a:cubicBezTo>
                  <a:pt x="-9876" y="646516"/>
                  <a:pt x="-71413" y="523900"/>
                  <a:pt x="0" y="420309"/>
                </a:cubicBezTo>
                <a:close/>
              </a:path>
              <a:path w="8624458" h="2083630" fill="none" stroke="0" extrusionOk="0">
                <a:moveTo>
                  <a:pt x="0" y="420309"/>
                </a:moveTo>
                <a:cubicBezTo>
                  <a:pt x="-20972" y="212167"/>
                  <a:pt x="395285" y="51326"/>
                  <a:pt x="822529" y="0"/>
                </a:cubicBezTo>
                <a:cubicBezTo>
                  <a:pt x="1060965" y="8071"/>
                  <a:pt x="1404118" y="44002"/>
                  <a:pt x="1819586" y="0"/>
                </a:cubicBezTo>
                <a:cubicBezTo>
                  <a:pt x="2213851" y="9265"/>
                  <a:pt x="2263107" y="15722"/>
                  <a:pt x="2677055" y="0"/>
                </a:cubicBezTo>
                <a:cubicBezTo>
                  <a:pt x="3048884" y="-18835"/>
                  <a:pt x="3265831" y="11931"/>
                  <a:pt x="3534524" y="0"/>
                </a:cubicBezTo>
                <a:cubicBezTo>
                  <a:pt x="3931107" y="-50211"/>
                  <a:pt x="4377970" y="2121"/>
                  <a:pt x="4601375" y="0"/>
                </a:cubicBezTo>
                <a:cubicBezTo>
                  <a:pt x="4846761" y="-29890"/>
                  <a:pt x="5154311" y="26884"/>
                  <a:pt x="5389049" y="0"/>
                </a:cubicBezTo>
                <a:cubicBezTo>
                  <a:pt x="5587999" y="-37660"/>
                  <a:pt x="5955039" y="23803"/>
                  <a:pt x="6246518" y="0"/>
                </a:cubicBezTo>
                <a:cubicBezTo>
                  <a:pt x="6474776" y="-36820"/>
                  <a:pt x="7397350" y="-17432"/>
                  <a:pt x="7801927" y="0"/>
                </a:cubicBezTo>
                <a:cubicBezTo>
                  <a:pt x="8178087" y="-89554"/>
                  <a:pt x="8634974" y="128118"/>
                  <a:pt x="8624458" y="420309"/>
                </a:cubicBezTo>
                <a:cubicBezTo>
                  <a:pt x="8667918" y="630182"/>
                  <a:pt x="8644905" y="696670"/>
                  <a:pt x="8624458" y="847076"/>
                </a:cubicBezTo>
                <a:cubicBezTo>
                  <a:pt x="8570561" y="993615"/>
                  <a:pt x="8634655" y="1069771"/>
                  <a:pt x="8624458" y="1261413"/>
                </a:cubicBezTo>
                <a:cubicBezTo>
                  <a:pt x="8586336" y="1423877"/>
                  <a:pt x="8639182" y="1537279"/>
                  <a:pt x="8624458" y="1663319"/>
                </a:cubicBezTo>
                <a:cubicBezTo>
                  <a:pt x="8760077" y="1864126"/>
                  <a:pt x="8245089" y="2072040"/>
                  <a:pt x="7801927" y="2083630"/>
                </a:cubicBezTo>
                <a:cubicBezTo>
                  <a:pt x="7355343" y="2085611"/>
                  <a:pt x="7210195" y="2066771"/>
                  <a:pt x="6804870" y="2083630"/>
                </a:cubicBezTo>
                <a:cubicBezTo>
                  <a:pt x="6424217" y="2055379"/>
                  <a:pt x="6061718" y="2036117"/>
                  <a:pt x="5807815" y="2083630"/>
                </a:cubicBezTo>
                <a:cubicBezTo>
                  <a:pt x="5417146" y="2083606"/>
                  <a:pt x="5258989" y="2046004"/>
                  <a:pt x="4740961" y="2083630"/>
                </a:cubicBezTo>
                <a:cubicBezTo>
                  <a:pt x="4572326" y="2106997"/>
                  <a:pt x="4353682" y="2084351"/>
                  <a:pt x="4242434" y="2083630"/>
                </a:cubicBezTo>
                <a:cubicBezTo>
                  <a:pt x="4131186" y="2082909"/>
                  <a:pt x="3869958" y="2076815"/>
                  <a:pt x="3743906" y="2083630"/>
                </a:cubicBezTo>
                <a:cubicBezTo>
                  <a:pt x="3542057" y="2156228"/>
                  <a:pt x="2989860" y="2055714"/>
                  <a:pt x="2816641" y="2083630"/>
                </a:cubicBezTo>
                <a:cubicBezTo>
                  <a:pt x="2600293" y="2089342"/>
                  <a:pt x="2185379" y="2132395"/>
                  <a:pt x="1889379" y="2083630"/>
                </a:cubicBezTo>
                <a:cubicBezTo>
                  <a:pt x="1607791" y="2109306"/>
                  <a:pt x="1415375" y="2067380"/>
                  <a:pt x="822529" y="2083630"/>
                </a:cubicBezTo>
                <a:cubicBezTo>
                  <a:pt x="416331" y="2030103"/>
                  <a:pt x="191474" y="1932407"/>
                  <a:pt x="0" y="1663319"/>
                </a:cubicBezTo>
                <a:cubicBezTo>
                  <a:pt x="35277" y="1526054"/>
                  <a:pt x="-33506" y="1371620"/>
                  <a:pt x="0" y="1248982"/>
                </a:cubicBezTo>
                <a:cubicBezTo>
                  <a:pt x="22625" y="1152767"/>
                  <a:pt x="9714" y="991361"/>
                  <a:pt x="0" y="809785"/>
                </a:cubicBezTo>
                <a:cubicBezTo>
                  <a:pt x="-24501" y="662901"/>
                  <a:pt x="-52615" y="510367"/>
                  <a:pt x="0" y="420309"/>
                </a:cubicBezTo>
                <a:close/>
              </a:path>
            </a:pathLst>
          </a:custGeom>
          <a:solidFill>
            <a:srgbClr val="FFFF99">
              <a:alpha val="94902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757072 w 8328152"/>
                      <a:gd name="connsiteY2" fmla="*/ 0 h 2824655"/>
                      <a:gd name="connsiteX3" fmla="*/ 2585081 w 8328152"/>
                      <a:gd name="connsiteY3" fmla="*/ 0 h 2824655"/>
                      <a:gd name="connsiteX4" fmla="*/ 3413091 w 8328152"/>
                      <a:gd name="connsiteY4" fmla="*/ 0 h 2824655"/>
                      <a:gd name="connsiteX5" fmla="*/ 4443288 w 8328152"/>
                      <a:gd name="connsiteY5" fmla="*/ 0 h 2824655"/>
                      <a:gd name="connsiteX6" fmla="*/ 5203901 w 8328152"/>
                      <a:gd name="connsiteY6" fmla="*/ 0 h 2824655"/>
                      <a:gd name="connsiteX7" fmla="*/ 6031910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148332 h 2824655"/>
                      <a:gd name="connsiteX11" fmla="*/ 8328152 w 8328152"/>
                      <a:gd name="connsiteY11" fmla="*/ 1710024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571079 w 8328152"/>
                      <a:gd name="connsiteY14" fmla="*/ 2824655 h 2824655"/>
                      <a:gd name="connsiteX15" fmla="*/ 5608279 w 8328152"/>
                      <a:gd name="connsiteY15" fmla="*/ 2824655 h 2824655"/>
                      <a:gd name="connsiteX16" fmla="*/ 4578079 w 8328152"/>
                      <a:gd name="connsiteY16" fmla="*/ 2824655 h 2824655"/>
                      <a:gd name="connsiteX17" fmla="*/ 3615279 w 8328152"/>
                      <a:gd name="connsiteY17" fmla="*/ 2824655 h 2824655"/>
                      <a:gd name="connsiteX18" fmla="*/ 2719872 w 8328152"/>
                      <a:gd name="connsiteY18" fmla="*/ 2824655 h 2824655"/>
                      <a:gd name="connsiteX19" fmla="*/ 1824467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097779 h 2824655"/>
                      <a:gd name="connsiteX24" fmla="*/ 0 w 8328152"/>
                      <a:gd name="connsiteY24" fmla="*/ 569789 h 2824655"/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824467 w 8328152"/>
                      <a:gd name="connsiteY2" fmla="*/ 0 h 2824655"/>
                      <a:gd name="connsiteX3" fmla="*/ 2652477 w 8328152"/>
                      <a:gd name="connsiteY3" fmla="*/ 0 h 2824655"/>
                      <a:gd name="connsiteX4" fmla="*/ 3480486 w 8328152"/>
                      <a:gd name="connsiteY4" fmla="*/ 0 h 2824655"/>
                      <a:gd name="connsiteX5" fmla="*/ 4510684 w 8328152"/>
                      <a:gd name="connsiteY5" fmla="*/ 0 h 2824655"/>
                      <a:gd name="connsiteX6" fmla="*/ 5406089 w 8328152"/>
                      <a:gd name="connsiteY6" fmla="*/ 0 h 2824655"/>
                      <a:gd name="connsiteX7" fmla="*/ 6503684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097779 h 2824655"/>
                      <a:gd name="connsiteX11" fmla="*/ 8328152 w 8328152"/>
                      <a:gd name="connsiteY11" fmla="*/ 1693173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773267 w 8328152"/>
                      <a:gd name="connsiteY14" fmla="*/ 2824655 h 2824655"/>
                      <a:gd name="connsiteX15" fmla="*/ 5675674 w 8328152"/>
                      <a:gd name="connsiteY15" fmla="*/ 2824655 h 2824655"/>
                      <a:gd name="connsiteX16" fmla="*/ 4780269 w 8328152"/>
                      <a:gd name="connsiteY16" fmla="*/ 2824655 h 2824655"/>
                      <a:gd name="connsiteX17" fmla="*/ 3884863 w 8328152"/>
                      <a:gd name="connsiteY17" fmla="*/ 2824655 h 2824655"/>
                      <a:gd name="connsiteX18" fmla="*/ 2787269 w 8328152"/>
                      <a:gd name="connsiteY18" fmla="*/ 2824655 h 2824655"/>
                      <a:gd name="connsiteX19" fmla="*/ 1757072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148332 h 2824655"/>
                      <a:gd name="connsiteX24" fmla="*/ 0 w 8328152"/>
                      <a:gd name="connsiteY24" fmla="*/ 569789 h 2824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8328152" h="2824655" fill="none" extrusionOk="0">
                        <a:moveTo>
                          <a:pt x="0" y="569789"/>
                        </a:moveTo>
                        <a:cubicBezTo>
                          <a:pt x="-21173" y="248015"/>
                          <a:pt x="350344" y="-9090"/>
                          <a:pt x="794270" y="0"/>
                        </a:cubicBezTo>
                        <a:cubicBezTo>
                          <a:pt x="1032902" y="10698"/>
                          <a:pt x="1423440" y="-4390"/>
                          <a:pt x="1757072" y="0"/>
                        </a:cubicBezTo>
                        <a:cubicBezTo>
                          <a:pt x="2122947" y="24800"/>
                          <a:pt x="2193602" y="16728"/>
                          <a:pt x="2585081" y="0"/>
                        </a:cubicBezTo>
                        <a:cubicBezTo>
                          <a:pt x="2966687" y="-27930"/>
                          <a:pt x="3134466" y="40816"/>
                          <a:pt x="3413091" y="0"/>
                        </a:cubicBezTo>
                        <a:cubicBezTo>
                          <a:pt x="3736167" y="-46266"/>
                          <a:pt x="4192265" y="44495"/>
                          <a:pt x="4443288" y="0"/>
                        </a:cubicBezTo>
                        <a:cubicBezTo>
                          <a:pt x="4693118" y="-6120"/>
                          <a:pt x="5003799" y="-8121"/>
                          <a:pt x="5203901" y="0"/>
                        </a:cubicBezTo>
                        <a:cubicBezTo>
                          <a:pt x="5374082" y="42398"/>
                          <a:pt x="5696635" y="-42277"/>
                          <a:pt x="6031910" y="0"/>
                        </a:cubicBezTo>
                        <a:cubicBezTo>
                          <a:pt x="6304211" y="-51668"/>
                          <a:pt x="7195172" y="9147"/>
                          <a:pt x="7533881" y="0"/>
                        </a:cubicBezTo>
                        <a:cubicBezTo>
                          <a:pt x="7926784" y="-121037"/>
                          <a:pt x="8300925" y="212482"/>
                          <a:pt x="8328152" y="569789"/>
                        </a:cubicBezTo>
                        <a:cubicBezTo>
                          <a:pt x="8369739" y="857797"/>
                          <a:pt x="8345508" y="943735"/>
                          <a:pt x="8328152" y="1148332"/>
                        </a:cubicBezTo>
                        <a:cubicBezTo>
                          <a:pt x="8289250" y="1339501"/>
                          <a:pt x="8336594" y="1475806"/>
                          <a:pt x="8328152" y="1710024"/>
                        </a:cubicBezTo>
                        <a:cubicBezTo>
                          <a:pt x="8299854" y="1952954"/>
                          <a:pt x="8346878" y="2054940"/>
                          <a:pt x="8328152" y="2254865"/>
                        </a:cubicBezTo>
                        <a:cubicBezTo>
                          <a:pt x="8366639" y="2565017"/>
                          <a:pt x="7961120" y="2792378"/>
                          <a:pt x="7533881" y="2824655"/>
                        </a:cubicBezTo>
                        <a:cubicBezTo>
                          <a:pt x="7108471" y="2822375"/>
                          <a:pt x="6950721" y="2836035"/>
                          <a:pt x="6571079" y="2824655"/>
                        </a:cubicBezTo>
                        <a:cubicBezTo>
                          <a:pt x="6187562" y="2757023"/>
                          <a:pt x="5882839" y="2838391"/>
                          <a:pt x="5608279" y="2824655"/>
                        </a:cubicBezTo>
                        <a:cubicBezTo>
                          <a:pt x="5257301" y="2801491"/>
                          <a:pt x="5075371" y="2827093"/>
                          <a:pt x="4578079" y="2824655"/>
                        </a:cubicBezTo>
                        <a:cubicBezTo>
                          <a:pt x="4084837" y="2821269"/>
                          <a:pt x="3841667" y="2829443"/>
                          <a:pt x="3615279" y="2824655"/>
                        </a:cubicBezTo>
                        <a:cubicBezTo>
                          <a:pt x="3403042" y="2870273"/>
                          <a:pt x="2912631" y="2800265"/>
                          <a:pt x="2719872" y="2824655"/>
                        </a:cubicBezTo>
                        <a:cubicBezTo>
                          <a:pt x="2518682" y="2810346"/>
                          <a:pt x="2082604" y="2835693"/>
                          <a:pt x="1824467" y="2824655"/>
                        </a:cubicBezTo>
                        <a:cubicBezTo>
                          <a:pt x="1598074" y="2800973"/>
                          <a:pt x="1313564" y="2861756"/>
                          <a:pt x="794270" y="2824655"/>
                        </a:cubicBezTo>
                        <a:cubicBezTo>
                          <a:pt x="410074" y="2785777"/>
                          <a:pt x="151877" y="2551791"/>
                          <a:pt x="0" y="2254865"/>
                        </a:cubicBezTo>
                        <a:cubicBezTo>
                          <a:pt x="46874" y="2058585"/>
                          <a:pt x="-26974" y="1860053"/>
                          <a:pt x="0" y="1693173"/>
                        </a:cubicBezTo>
                        <a:cubicBezTo>
                          <a:pt x="13242" y="1528939"/>
                          <a:pt x="24445" y="1327176"/>
                          <a:pt x="0" y="1097779"/>
                        </a:cubicBezTo>
                        <a:cubicBezTo>
                          <a:pt x="-21818" y="877607"/>
                          <a:pt x="-37698" y="712246"/>
                          <a:pt x="0" y="569789"/>
                        </a:cubicBezTo>
                        <a:close/>
                      </a:path>
                      <a:path w="8328152" h="2824655" stroke="0" extrusionOk="0">
                        <a:moveTo>
                          <a:pt x="0" y="569789"/>
                        </a:moveTo>
                        <a:cubicBezTo>
                          <a:pt x="34415" y="275985"/>
                          <a:pt x="348985" y="-53183"/>
                          <a:pt x="794270" y="0"/>
                        </a:cubicBezTo>
                        <a:cubicBezTo>
                          <a:pt x="1082723" y="-34369"/>
                          <a:pt x="1578243" y="-34258"/>
                          <a:pt x="1824467" y="0"/>
                        </a:cubicBezTo>
                        <a:cubicBezTo>
                          <a:pt x="2051421" y="-2579"/>
                          <a:pt x="2399427" y="-48796"/>
                          <a:pt x="2652477" y="0"/>
                        </a:cubicBezTo>
                        <a:cubicBezTo>
                          <a:pt x="2944535" y="32276"/>
                          <a:pt x="3296586" y="7314"/>
                          <a:pt x="3480486" y="0"/>
                        </a:cubicBezTo>
                        <a:cubicBezTo>
                          <a:pt x="3622670" y="-15082"/>
                          <a:pt x="4166589" y="29412"/>
                          <a:pt x="4510684" y="0"/>
                        </a:cubicBezTo>
                        <a:cubicBezTo>
                          <a:pt x="4818115" y="18466"/>
                          <a:pt x="5147218" y="-16320"/>
                          <a:pt x="5406089" y="0"/>
                        </a:cubicBezTo>
                        <a:cubicBezTo>
                          <a:pt x="5707135" y="31899"/>
                          <a:pt x="6244562" y="36736"/>
                          <a:pt x="6503684" y="0"/>
                        </a:cubicBezTo>
                        <a:cubicBezTo>
                          <a:pt x="6812881" y="35646"/>
                          <a:pt x="7187069" y="38439"/>
                          <a:pt x="7533881" y="0"/>
                        </a:cubicBezTo>
                        <a:cubicBezTo>
                          <a:pt x="7877295" y="31761"/>
                          <a:pt x="8401388" y="161441"/>
                          <a:pt x="8328152" y="569789"/>
                        </a:cubicBezTo>
                        <a:cubicBezTo>
                          <a:pt x="8332545" y="713122"/>
                          <a:pt x="8295783" y="968102"/>
                          <a:pt x="8328152" y="1097779"/>
                        </a:cubicBezTo>
                        <a:cubicBezTo>
                          <a:pt x="8371827" y="1190391"/>
                          <a:pt x="8307772" y="1512969"/>
                          <a:pt x="8328152" y="1693173"/>
                        </a:cubicBezTo>
                        <a:cubicBezTo>
                          <a:pt x="8358573" y="1930417"/>
                          <a:pt x="8327272" y="1994917"/>
                          <a:pt x="8328152" y="2254865"/>
                        </a:cubicBezTo>
                        <a:cubicBezTo>
                          <a:pt x="8327817" y="2471685"/>
                          <a:pt x="7886114" y="2768397"/>
                          <a:pt x="7533881" y="2824655"/>
                        </a:cubicBezTo>
                        <a:cubicBezTo>
                          <a:pt x="7404336" y="2800848"/>
                          <a:pt x="6943392" y="2828713"/>
                          <a:pt x="6773267" y="2824655"/>
                        </a:cubicBezTo>
                        <a:cubicBezTo>
                          <a:pt x="6511970" y="2848596"/>
                          <a:pt x="6051666" y="2909113"/>
                          <a:pt x="5675674" y="2824655"/>
                        </a:cubicBezTo>
                        <a:cubicBezTo>
                          <a:pt x="5272624" y="2803444"/>
                          <a:pt x="5099847" y="2804585"/>
                          <a:pt x="4780269" y="2824655"/>
                        </a:cubicBezTo>
                        <a:cubicBezTo>
                          <a:pt x="4443722" y="2818938"/>
                          <a:pt x="4152954" y="2859352"/>
                          <a:pt x="3884863" y="2824655"/>
                        </a:cubicBezTo>
                        <a:cubicBezTo>
                          <a:pt x="3639990" y="2763942"/>
                          <a:pt x="3345889" y="2806915"/>
                          <a:pt x="2787269" y="2824655"/>
                        </a:cubicBezTo>
                        <a:cubicBezTo>
                          <a:pt x="2248853" y="2828114"/>
                          <a:pt x="2266690" y="2851637"/>
                          <a:pt x="1757072" y="2824655"/>
                        </a:cubicBezTo>
                        <a:cubicBezTo>
                          <a:pt x="1264520" y="2816040"/>
                          <a:pt x="997560" y="2861455"/>
                          <a:pt x="794270" y="2824655"/>
                        </a:cubicBezTo>
                        <a:cubicBezTo>
                          <a:pt x="368098" y="2772367"/>
                          <a:pt x="8740" y="2610462"/>
                          <a:pt x="0" y="2254865"/>
                        </a:cubicBezTo>
                        <a:cubicBezTo>
                          <a:pt x="13735" y="2078112"/>
                          <a:pt x="-42837" y="1987533"/>
                          <a:pt x="0" y="1693173"/>
                        </a:cubicBezTo>
                        <a:cubicBezTo>
                          <a:pt x="20169" y="1417708"/>
                          <a:pt x="8293" y="1420339"/>
                          <a:pt x="0" y="1148332"/>
                        </a:cubicBezTo>
                        <a:cubicBezTo>
                          <a:pt x="11665" y="873472"/>
                          <a:pt x="-816" y="731187"/>
                          <a:pt x="0" y="569789"/>
                        </a:cubicBezTo>
                        <a:close/>
                      </a:path>
                      <a:path w="8328152" h="2824655" fill="none" stroke="0" extrusionOk="0">
                        <a:moveTo>
                          <a:pt x="0" y="569789"/>
                        </a:moveTo>
                        <a:cubicBezTo>
                          <a:pt x="-17066" y="229733"/>
                          <a:pt x="435984" y="101292"/>
                          <a:pt x="794270" y="0"/>
                        </a:cubicBezTo>
                        <a:cubicBezTo>
                          <a:pt x="951837" y="16931"/>
                          <a:pt x="1335097" y="9457"/>
                          <a:pt x="1757072" y="0"/>
                        </a:cubicBezTo>
                        <a:cubicBezTo>
                          <a:pt x="2130699" y="24501"/>
                          <a:pt x="2177339" y="23180"/>
                          <a:pt x="2585081" y="0"/>
                        </a:cubicBezTo>
                        <a:cubicBezTo>
                          <a:pt x="2949801" y="-16818"/>
                          <a:pt x="3150624" y="-2419"/>
                          <a:pt x="3413091" y="0"/>
                        </a:cubicBezTo>
                        <a:cubicBezTo>
                          <a:pt x="3719670" y="-21802"/>
                          <a:pt x="4226532" y="7168"/>
                          <a:pt x="4443288" y="0"/>
                        </a:cubicBezTo>
                        <a:cubicBezTo>
                          <a:pt x="4649804" y="-62610"/>
                          <a:pt x="4951204" y="20889"/>
                          <a:pt x="5203901" y="0"/>
                        </a:cubicBezTo>
                        <a:cubicBezTo>
                          <a:pt x="5442205" y="-41593"/>
                          <a:pt x="5691790" y="20272"/>
                          <a:pt x="6031910" y="0"/>
                        </a:cubicBezTo>
                        <a:cubicBezTo>
                          <a:pt x="6301828" y="-11789"/>
                          <a:pt x="7044373" y="8744"/>
                          <a:pt x="7533881" y="0"/>
                        </a:cubicBezTo>
                        <a:cubicBezTo>
                          <a:pt x="7915480" y="-67307"/>
                          <a:pt x="8319901" y="188843"/>
                          <a:pt x="8328152" y="569789"/>
                        </a:cubicBezTo>
                        <a:cubicBezTo>
                          <a:pt x="8359585" y="826763"/>
                          <a:pt x="8369103" y="944493"/>
                          <a:pt x="8328152" y="1148332"/>
                        </a:cubicBezTo>
                        <a:cubicBezTo>
                          <a:pt x="8292525" y="1360758"/>
                          <a:pt x="8339417" y="1475148"/>
                          <a:pt x="8328152" y="1710024"/>
                        </a:cubicBezTo>
                        <a:cubicBezTo>
                          <a:pt x="8306592" y="1918834"/>
                          <a:pt x="8326359" y="2070763"/>
                          <a:pt x="8328152" y="2254865"/>
                        </a:cubicBezTo>
                        <a:cubicBezTo>
                          <a:pt x="8401186" y="2556341"/>
                          <a:pt x="7935224" y="2846357"/>
                          <a:pt x="7533881" y="2824655"/>
                        </a:cubicBezTo>
                        <a:cubicBezTo>
                          <a:pt x="7096916" y="2811548"/>
                          <a:pt x="6939729" y="2828243"/>
                          <a:pt x="6571079" y="2824655"/>
                        </a:cubicBezTo>
                        <a:cubicBezTo>
                          <a:pt x="6232958" y="2819139"/>
                          <a:pt x="5943116" y="2841464"/>
                          <a:pt x="5608279" y="2824655"/>
                        </a:cubicBezTo>
                        <a:cubicBezTo>
                          <a:pt x="5247843" y="2809223"/>
                          <a:pt x="5068993" y="2796212"/>
                          <a:pt x="4578079" y="2824655"/>
                        </a:cubicBezTo>
                        <a:cubicBezTo>
                          <a:pt x="4067407" y="2850349"/>
                          <a:pt x="3864857" y="2803602"/>
                          <a:pt x="3615279" y="2824655"/>
                        </a:cubicBezTo>
                        <a:cubicBezTo>
                          <a:pt x="3422035" y="2861759"/>
                          <a:pt x="2927009" y="2832508"/>
                          <a:pt x="2719872" y="2824655"/>
                        </a:cubicBezTo>
                        <a:cubicBezTo>
                          <a:pt x="2543651" y="2863435"/>
                          <a:pt x="2009563" y="2836182"/>
                          <a:pt x="1824467" y="2824655"/>
                        </a:cubicBezTo>
                        <a:cubicBezTo>
                          <a:pt x="1588703" y="2839814"/>
                          <a:pt x="1305414" y="2823569"/>
                          <a:pt x="794270" y="2824655"/>
                        </a:cubicBezTo>
                        <a:cubicBezTo>
                          <a:pt x="354245" y="2866136"/>
                          <a:pt x="144588" y="2532945"/>
                          <a:pt x="0" y="2254865"/>
                        </a:cubicBezTo>
                        <a:cubicBezTo>
                          <a:pt x="24290" y="2006971"/>
                          <a:pt x="-1622" y="1855306"/>
                          <a:pt x="0" y="1693173"/>
                        </a:cubicBezTo>
                        <a:cubicBezTo>
                          <a:pt x="-16225" y="1557229"/>
                          <a:pt x="9283" y="1317445"/>
                          <a:pt x="0" y="1097779"/>
                        </a:cubicBezTo>
                        <a:cubicBezTo>
                          <a:pt x="-16805" y="901394"/>
                          <a:pt x="-56029" y="721660"/>
                          <a:pt x="0" y="56978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3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300" b="1" i="1" dirty="0">
              <a:solidFill>
                <a:prstClr val="black"/>
              </a:solidFill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3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300" b="1" i="1" dirty="0">
              <a:solidFill>
                <a:prstClr val="black"/>
              </a:solidFill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hôm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nay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kumimoji="0" lang="en-US" sz="32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   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1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12494" y="117413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903965-54AC-C580-CEF8-B9F6240FE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89059" y="193857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27122E9-9A3E-BAAA-162D-D27D6F580B4B}"/>
              </a:ext>
            </a:extLst>
          </p:cNvPr>
          <p:cNvSpPr/>
          <p:nvPr/>
        </p:nvSpPr>
        <p:spPr>
          <a:xfrm>
            <a:off x="1760444" y="59690"/>
            <a:ext cx="5623111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Tìm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cặp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từ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đồng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nghĩa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E685E0-D6F4-BEEA-EF55-9F55DB0D050A}"/>
              </a:ext>
            </a:extLst>
          </p:cNvPr>
          <p:cNvSpPr/>
          <p:nvPr/>
        </p:nvSpPr>
        <p:spPr>
          <a:xfrm>
            <a:off x="377951" y="1467783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ba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A018C3-75FC-E124-37D5-5DE513A19D96}"/>
              </a:ext>
            </a:extLst>
          </p:cNvPr>
          <p:cNvSpPr/>
          <p:nvPr/>
        </p:nvSpPr>
        <p:spPr>
          <a:xfrm>
            <a:off x="1652309" y="4050835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cha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7C113D-EEFC-A97D-4FD8-D4C5786B8B39}"/>
              </a:ext>
            </a:extLst>
          </p:cNvPr>
          <p:cNvSpPr/>
          <p:nvPr/>
        </p:nvSpPr>
        <p:spPr>
          <a:xfrm>
            <a:off x="6645821" y="2729773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lá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cờ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3B7545-3F5B-A0B2-A594-416D644304E7}"/>
              </a:ext>
            </a:extLst>
          </p:cNvPr>
          <p:cNvSpPr/>
          <p:nvPr/>
        </p:nvSpPr>
        <p:spPr>
          <a:xfrm>
            <a:off x="3772536" y="2729773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mẹ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168F9A-33DA-D8EF-BADA-743277526442}"/>
              </a:ext>
            </a:extLst>
          </p:cNvPr>
          <p:cNvSpPr/>
          <p:nvPr/>
        </p:nvSpPr>
        <p:spPr>
          <a:xfrm>
            <a:off x="73086" y="2759309"/>
            <a:ext cx="3158446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nhỏ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nhắn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134E65-5F5C-F80D-9E19-EEE644EB259A}"/>
              </a:ext>
            </a:extLst>
          </p:cNvPr>
          <p:cNvSpPr/>
          <p:nvPr/>
        </p:nvSpPr>
        <p:spPr>
          <a:xfrm>
            <a:off x="3365710" y="1467783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lá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cây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5BA9A7-1D0D-84B7-8EE9-6DEB09FAAA67}"/>
              </a:ext>
            </a:extLst>
          </p:cNvPr>
          <p:cNvSpPr/>
          <p:nvPr/>
        </p:nvSpPr>
        <p:spPr>
          <a:xfrm>
            <a:off x="6645822" y="1431274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má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1BE0F04-E6FB-34D0-B38E-5952BE34147A}"/>
              </a:ext>
            </a:extLst>
          </p:cNvPr>
          <p:cNvSpPr/>
          <p:nvPr/>
        </p:nvSpPr>
        <p:spPr>
          <a:xfrm>
            <a:off x="4621948" y="4028272"/>
            <a:ext cx="2569629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nhỏ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xíu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30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89059" y="193857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146265" y="676147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27122E9-9A3E-BAAA-162D-D27D6F580B4B}"/>
              </a:ext>
            </a:extLst>
          </p:cNvPr>
          <p:cNvSpPr/>
          <p:nvPr/>
        </p:nvSpPr>
        <p:spPr>
          <a:xfrm>
            <a:off x="1760444" y="59690"/>
            <a:ext cx="5431133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C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ặp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từ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đồng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nghĩa</a:t>
            </a: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: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7C113D-EEFC-A97D-4FD8-D4C5786B8B39}"/>
              </a:ext>
            </a:extLst>
          </p:cNvPr>
          <p:cNvSpPr/>
          <p:nvPr/>
        </p:nvSpPr>
        <p:spPr>
          <a:xfrm>
            <a:off x="5919125" y="4218165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lá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cờ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134E65-5F5C-F80D-9E19-EEE644EB259A}"/>
              </a:ext>
            </a:extLst>
          </p:cNvPr>
          <p:cNvSpPr/>
          <p:nvPr/>
        </p:nvSpPr>
        <p:spPr>
          <a:xfrm>
            <a:off x="1374576" y="4218165"/>
            <a:ext cx="2120227" cy="70591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lá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rPr>
              <a:t>cây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+mn-cs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5F9F63-874B-7BA6-0F8A-473E4BD05865}"/>
              </a:ext>
            </a:extLst>
          </p:cNvPr>
          <p:cNvGrpSpPr/>
          <p:nvPr/>
        </p:nvGrpSpPr>
        <p:grpSpPr>
          <a:xfrm>
            <a:off x="158496" y="925336"/>
            <a:ext cx="4305322" cy="950850"/>
            <a:chOff x="158496" y="925335"/>
            <a:chExt cx="4305322" cy="121185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0E685E0-D6F4-BEEA-EF55-9F55DB0D050A}"/>
                </a:ext>
              </a:extLst>
            </p:cNvPr>
            <p:cNvSpPr/>
            <p:nvPr/>
          </p:nvSpPr>
          <p:spPr>
            <a:xfrm>
              <a:off x="326817" y="1179120"/>
              <a:ext cx="1847723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ba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A018C3-75FC-E124-37D5-5DE513A19D96}"/>
                </a:ext>
              </a:extLst>
            </p:cNvPr>
            <p:cNvSpPr/>
            <p:nvPr/>
          </p:nvSpPr>
          <p:spPr>
            <a:xfrm>
              <a:off x="2391145" y="1172834"/>
              <a:ext cx="1847723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cha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A5AF11-83BF-FF7A-DD4F-AD0323E5B0CA}"/>
                </a:ext>
              </a:extLst>
            </p:cNvPr>
            <p:cNvSpPr/>
            <p:nvPr/>
          </p:nvSpPr>
          <p:spPr>
            <a:xfrm>
              <a:off x="158496" y="925335"/>
              <a:ext cx="4305322" cy="12118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4416C1-83F3-ACF2-1344-48F6D19A2DBE}"/>
              </a:ext>
            </a:extLst>
          </p:cNvPr>
          <p:cNvGrpSpPr/>
          <p:nvPr/>
        </p:nvGrpSpPr>
        <p:grpSpPr>
          <a:xfrm>
            <a:off x="1286256" y="2016674"/>
            <a:ext cx="6571488" cy="987723"/>
            <a:chOff x="1178074" y="2383951"/>
            <a:chExt cx="6571488" cy="137158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3168F9A-33DA-D8EF-BADA-743277526442}"/>
                </a:ext>
              </a:extLst>
            </p:cNvPr>
            <p:cNvSpPr/>
            <p:nvPr/>
          </p:nvSpPr>
          <p:spPr>
            <a:xfrm>
              <a:off x="1374576" y="2675931"/>
              <a:ext cx="3158446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nhỏ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nhắn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1BE0F04-E6FB-34D0-B38E-5952BE34147A}"/>
                </a:ext>
              </a:extLst>
            </p:cNvPr>
            <p:cNvSpPr/>
            <p:nvPr/>
          </p:nvSpPr>
          <p:spPr>
            <a:xfrm>
              <a:off x="4767680" y="2675931"/>
              <a:ext cx="2569629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nhỏ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xíu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5558B2-AF82-A9E8-1126-7F8AA0BF6BA3}"/>
                </a:ext>
              </a:extLst>
            </p:cNvPr>
            <p:cNvSpPr/>
            <p:nvPr/>
          </p:nvSpPr>
          <p:spPr>
            <a:xfrm>
              <a:off x="1178074" y="2383951"/>
              <a:ext cx="6571488" cy="13715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71D806-BD20-D182-C7AE-6B3568429E6F}"/>
              </a:ext>
            </a:extLst>
          </p:cNvPr>
          <p:cNvGrpSpPr/>
          <p:nvPr/>
        </p:nvGrpSpPr>
        <p:grpSpPr>
          <a:xfrm>
            <a:off x="5141295" y="918293"/>
            <a:ext cx="3675888" cy="957893"/>
            <a:chOff x="5141295" y="918293"/>
            <a:chExt cx="3675888" cy="117479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3B7545-3F5B-A0B2-A594-416D644304E7}"/>
                </a:ext>
              </a:extLst>
            </p:cNvPr>
            <p:cNvSpPr/>
            <p:nvPr/>
          </p:nvSpPr>
          <p:spPr>
            <a:xfrm>
              <a:off x="7252095" y="1169072"/>
              <a:ext cx="1354425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mẹ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E5BA9A7-1D0D-84B7-8EE9-6DEB09FAAA67}"/>
                </a:ext>
              </a:extLst>
            </p:cNvPr>
            <p:cNvSpPr/>
            <p:nvPr/>
          </p:nvSpPr>
          <p:spPr>
            <a:xfrm>
              <a:off x="5376604" y="1193227"/>
              <a:ext cx="1648907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UTM Avo" panose="02040603050506020204" pitchFamily="18" charset="0"/>
                  <a:ea typeface="UD Digi Kyokasho N-B" panose="02020700000000000000" pitchFamily="18" charset="-128"/>
                  <a:cs typeface="+mn-cs"/>
                  <a:sym typeface="Arial"/>
                </a:rPr>
                <a:t>má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+mn-cs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867A97-CDFC-71D1-F298-2D1BE9E09347}"/>
                </a:ext>
              </a:extLst>
            </p:cNvPr>
            <p:cNvSpPr/>
            <p:nvPr/>
          </p:nvSpPr>
          <p:spPr>
            <a:xfrm>
              <a:off x="5141295" y="918293"/>
              <a:ext cx="3675888" cy="11747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149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030985" y="3813974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793681" y="3449728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7278935" y="3283880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11358" y="1785430"/>
            <a:ext cx="6121284" cy="10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90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451" b="0" i="0" u="none" strike="noStrike" kern="1200" cap="none" spc="0" normalizeH="0" baseline="0" noProof="0" dirty="0">
              <a:ln>
                <a:noFill/>
              </a:ln>
              <a:solidFill>
                <a:srgbClr val="BEEAFF"/>
              </a:solidFill>
              <a:effectLst/>
              <a:uLnTx/>
              <a:uFillTx/>
              <a:latin typeface="Chewy"/>
              <a:ea typeface="+mn-ea"/>
              <a:cs typeface="Arial"/>
              <a:sym typeface="Arial"/>
            </a:endParaRPr>
          </a:p>
        </p:txBody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571941AD-94C3-26DF-3ACC-36AD838AE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115" y="59738"/>
            <a:ext cx="3977905" cy="90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Tuần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4: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CÓ CHÍ THÌ NÊN</a:t>
            </a:r>
          </a:p>
        </p:txBody>
      </p:sp>
      <p:pic>
        <p:nvPicPr>
          <p:cNvPr id="18" name="Picture 2" descr="Sách giáo khoa THPT 2018">
            <a:extLst>
              <a:ext uri="{FF2B5EF4-FFF2-40B4-BE49-F238E27FC236}">
                <a16:creationId xmlns:a16="http://schemas.microsoft.com/office/drawing/2014/main" id="{AD21B1C6-EA33-4AA8-FC0A-08A62832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607" y="28695"/>
            <a:ext cx="1756709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3">
            <a:extLst>
              <a:ext uri="{FF2B5EF4-FFF2-40B4-BE49-F238E27FC236}">
                <a16:creationId xmlns:a16="http://schemas.microsoft.com/office/drawing/2014/main" id="{7CD4295D-05B2-2D2F-DFC1-88764FAF0B3A}"/>
              </a:ext>
            </a:extLst>
          </p:cNvPr>
          <p:cNvGrpSpPr/>
          <p:nvPr/>
        </p:nvGrpSpPr>
        <p:grpSpPr>
          <a:xfrm>
            <a:off x="704193" y="945064"/>
            <a:ext cx="6651745" cy="2795853"/>
            <a:chOff x="-5578" y="-38100"/>
            <a:chExt cx="3880871" cy="1734786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1AE82C07-1237-3CC0-3453-388EDF96F68E}"/>
                </a:ext>
              </a:extLst>
            </p:cNvPr>
            <p:cNvSpPr/>
            <p:nvPr/>
          </p:nvSpPr>
          <p:spPr>
            <a:xfrm>
              <a:off x="-5578" y="48661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DE123CA0-A614-E235-7AF6-B995A4AA183E}"/>
                </a:ext>
              </a:extLst>
            </p:cNvPr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805A72D4-7F21-8F75-B3A9-F5CD5695C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50" y="1491886"/>
            <a:ext cx="6814779" cy="164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0" i="0" u="sng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3400" b="0" i="0" u="sng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400" b="0" i="0" u="sng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3400" b="0" i="0" u="sng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400" b="0" i="0" u="sng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3400" b="0" i="0" u="sng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400" b="0" i="0" u="sng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400" b="0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nghĩa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Shape 697">
            <a:extLst>
              <a:ext uri="{FF2B5EF4-FFF2-40B4-BE49-F238E27FC236}">
                <a16:creationId xmlns:a16="http://schemas.microsoft.com/office/drawing/2014/main" id="{8F0BDB7C-CD34-B9D6-B433-DA52E0B98F98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803556" y="1183513"/>
            <a:ext cx="1162332" cy="10409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85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-27184" y="612564"/>
            <a:ext cx="9171184" cy="1242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  <a:buClr>
                <a:srgbClr val="D71820"/>
              </a:buClr>
              <a:buSzPts val="1200"/>
              <a:tabLst>
                <a:tab pos="267335" algn="l"/>
              </a:tabLst>
            </a:pPr>
            <a:r>
              <a:rPr lang="en-US" sz="1900" b="1" u="none" strike="noStrike" spc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900" b="1" u="none" strike="noStrike" spc="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Tìm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nghĩa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phù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hợp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với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in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đậm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trong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mỗi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đoạn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thơ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,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đoạn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văn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sau</a:t>
            </a:r>
            <a:r>
              <a:rPr lang="en-US" sz="19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13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  <a:buClr>
                <a:srgbClr val="231F20"/>
              </a:buClr>
              <a:buSzPts val="1200"/>
              <a:tabLst>
                <a:tab pos="462280" algn="l"/>
              </a:tabLst>
            </a:pPr>
            <a:endParaRPr lang="en-US" sz="1800" u="none" strike="noStrike" spc="0" dirty="0">
              <a:solidFill>
                <a:srgbClr val="FF0000"/>
              </a:solidFill>
              <a:effectLst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194560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I. </a:t>
            </a:r>
            <a:r>
              <a:rPr lang="en-US" sz="27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Nhận</a:t>
            </a:r>
            <a:r>
              <a:rPr lang="en-US" sz="27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xét</a:t>
            </a:r>
            <a:endParaRPr lang="en-US" sz="2700" b="1" dirty="0">
              <a:solidFill>
                <a:srgbClr val="FF0000"/>
              </a:solidFill>
              <a:latin typeface="UTM Avo" panose="02040603050506020204" pitchFamily="18" charset="0"/>
              <a:ea typeface="UD Digi Kyokasho N-B" panose="02020700000000000000" pitchFamily="18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5385-9EAD-4138-1DFE-ADEB6B8B495B}"/>
              </a:ext>
            </a:extLst>
          </p:cNvPr>
          <p:cNvSpPr txBox="1"/>
          <p:nvPr/>
        </p:nvSpPr>
        <p:spPr>
          <a:xfrm>
            <a:off x="158496" y="1041851"/>
            <a:ext cx="2706624" cy="2069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127000"/>
              </a:lnSpc>
              <a:tabLst>
                <a:tab pos="469265" algn="l"/>
              </a:tabLst>
            </a:pP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 a)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Chiếc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com-pa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bố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vẽ</a:t>
            </a:r>
            <a:endParaRPr lang="en-US" sz="1130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 marL="469900">
              <a:lnSpc>
                <a:spcPct val="127000"/>
              </a:lnSpc>
            </a:pP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Có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sz="1130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đứng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130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sz="1130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quay. </a:t>
            </a:r>
          </a:p>
          <a:p>
            <a:pPr marL="469900">
              <a:lnSpc>
                <a:spcPct val="127000"/>
              </a:lnSpc>
            </a:pP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Cái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kiềng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đun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hằng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ngày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</a:p>
          <a:p>
            <a:pPr marL="469900">
              <a:lnSpc>
                <a:spcPct val="127000"/>
              </a:lnSpc>
            </a:pP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Ba </a:t>
            </a:r>
            <a:r>
              <a:rPr lang="en-US" sz="1130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sz="1130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xoè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trong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lửa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</a:p>
          <a:p>
            <a:pPr marL="469900">
              <a:lnSpc>
                <a:spcPct val="127000"/>
              </a:lnSpc>
            </a:pP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Chẳng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bao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giờ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đi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cả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</a:p>
          <a:p>
            <a:pPr marL="469900">
              <a:lnSpc>
                <a:spcPct val="127000"/>
              </a:lnSpc>
            </a:pP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Là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chiếc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bàn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bốn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pPr marL="1003300">
              <a:lnSpc>
                <a:spcPct val="115000"/>
              </a:lnSpc>
            </a:pPr>
            <a:r>
              <a:rPr lang="en-US" sz="9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VŨ QUẦN PHƯƠNG</a:t>
            </a:r>
          </a:p>
          <a:p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2BBD7-1837-7CEC-1A2F-8F62B2CCCFA4}"/>
              </a:ext>
            </a:extLst>
          </p:cNvPr>
          <p:cNvSpPr txBox="1"/>
          <p:nvPr/>
        </p:nvSpPr>
        <p:spPr>
          <a:xfrm>
            <a:off x="471034" y="2543992"/>
            <a:ext cx="2706624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7000"/>
              </a:lnSpc>
              <a:tabLst>
                <a:tab pos="240665" algn="l"/>
              </a:tabLst>
            </a:pP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b)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Bàn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sz="1130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bé</a:t>
            </a:r>
            <a:endParaRPr lang="en-US" sz="1130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 marL="241300">
              <a:lnSpc>
                <a:spcPct val="127000"/>
              </a:lnSpc>
            </a:pP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Đi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dép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đẹp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thêm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ra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</a:p>
          <a:p>
            <a:pPr marL="241300">
              <a:lnSpc>
                <a:spcPct val="127000"/>
              </a:lnSpc>
            </a:pP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Dép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cũng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vui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thích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lắm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</a:p>
          <a:p>
            <a:pPr marL="241300">
              <a:lnSpc>
                <a:spcPct val="127000"/>
              </a:lnSpc>
            </a:pP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Theo </a:t>
            </a:r>
            <a:r>
              <a:rPr lang="en-US" sz="1130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sz="1130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đi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khắp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13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nhà</a:t>
            </a:r>
            <a:r>
              <a:rPr lang="en-US" sz="113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r>
              <a:rPr lang="en-US" sz="11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9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 HỔ</a:t>
            </a:r>
            <a:r>
              <a:rPr lang="en-US" sz="9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US" sz="9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86B68-2D14-7F4F-A14B-DAC3B0E5BA9A}"/>
              </a:ext>
            </a:extLst>
          </p:cNvPr>
          <p:cNvSpPr txBox="1"/>
          <p:nvPr/>
        </p:nvSpPr>
        <p:spPr>
          <a:xfrm>
            <a:off x="495418" y="3615498"/>
            <a:ext cx="3852672" cy="189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415290" algn="l"/>
              </a:tabLst>
            </a:pP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c)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Nổi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tiếng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nhất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trong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Quần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thể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di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tích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lịch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sử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-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văn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hoá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núi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Bà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Đen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(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Tây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Ninh)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là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chùa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Bà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Từ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b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sz="1200" b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núi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bạn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sẽ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có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hơn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một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giờ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trải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nghiệm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lí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thú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theo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con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đường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1 500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bậc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vòng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quanh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những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tảng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đá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cây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rừng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um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tùm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hai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bên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để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lên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thăm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ngôi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chùa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nằm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ở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độ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cao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hơn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200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mét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200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này</a:t>
            </a:r>
            <a:r>
              <a:rPr lang="en-US" sz="12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11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                                                 </a:t>
            </a:r>
            <a:r>
              <a:rPr lang="en-US" sz="900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Theo </a:t>
            </a:r>
            <a:r>
              <a:rPr lang="en-US" sz="9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Sổ</a:t>
            </a:r>
            <a:r>
              <a:rPr lang="en-US" sz="9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9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tay</a:t>
            </a:r>
            <a:r>
              <a:rPr lang="en-US" sz="9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du </a:t>
            </a:r>
            <a:r>
              <a:rPr lang="en-US" sz="9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lịch</a:t>
            </a:r>
            <a:r>
              <a:rPr lang="en-US" sz="9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9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Tây</a:t>
            </a:r>
            <a:r>
              <a:rPr lang="en-US" sz="9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Ninh</a:t>
            </a:r>
            <a:endParaRPr lang="en-US" sz="900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UTM Avo" panose="02040603050506020204" pitchFamily="18" charset="0"/>
              <a:ea typeface="Arial" panose="020B0604020202020204" pitchFamily="34" charset="0"/>
            </a:endParaRPr>
          </a:p>
          <a:p>
            <a:r>
              <a:rPr lang="en-US" sz="1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/>
            </a:r>
            <a:br>
              <a:rPr lang="en-US" sz="1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</a:br>
            <a:endParaRPr lang="en-US" sz="1100" dirty="0">
              <a:latin typeface="UTM Avo" panose="0204060305050602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D44A5F-A71F-D191-E3B2-CE943ED602A4}"/>
              </a:ext>
            </a:extLst>
          </p:cNvPr>
          <p:cNvSpPr/>
          <p:nvPr/>
        </p:nvSpPr>
        <p:spPr>
          <a:xfrm>
            <a:off x="5297424" y="1246383"/>
            <a:ext cx="3337312" cy="90220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4000"/>
              </a:lnSpc>
            </a:pP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(1)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Bộ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phận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dưới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cùng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cơ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thể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người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hoặc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động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vật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dùng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để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đi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đứng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  <a:endParaRPr lang="en-US" sz="1300" kern="1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147268-DCEB-330D-DE3B-6F5E6D09F4A4}"/>
              </a:ext>
            </a:extLst>
          </p:cNvPr>
          <p:cNvSpPr/>
          <p:nvPr/>
        </p:nvSpPr>
        <p:spPr>
          <a:xfrm>
            <a:off x="5297424" y="2525703"/>
            <a:ext cx="3337312" cy="902209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7000"/>
              </a:lnSpc>
              <a:tabLst>
                <a:tab pos="469265" algn="l"/>
              </a:tabLst>
            </a:pP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(2)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Phần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dưới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cùng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một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số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vật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tiếp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giáp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và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bám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chặt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vào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mặt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nền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  <a:endParaRPr lang="en-US" sz="1300" kern="1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B3700D-55EF-6CB3-60E7-B28CF07DA66D}"/>
              </a:ext>
            </a:extLst>
          </p:cNvPr>
          <p:cNvSpPr/>
          <p:nvPr/>
        </p:nvSpPr>
        <p:spPr>
          <a:xfrm>
            <a:off x="5273040" y="3757529"/>
            <a:ext cx="3337312" cy="90220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7000"/>
              </a:lnSpc>
              <a:tabLst>
                <a:tab pos="469265" algn="l"/>
              </a:tabLst>
            </a:pPr>
            <a:endParaRPr lang="en-US" sz="1300" kern="100" dirty="0">
              <a:solidFill>
                <a:srgbClr val="231F20"/>
              </a:solidFill>
              <a:effectLst/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>
              <a:lnSpc>
                <a:spcPct val="127000"/>
              </a:lnSpc>
              <a:tabLst>
                <a:tab pos="469265" algn="l"/>
              </a:tabLst>
            </a:pPr>
            <a:endParaRPr lang="en-US" sz="1300" kern="100" dirty="0">
              <a:solidFill>
                <a:srgbClr val="231F20"/>
              </a:solidFill>
              <a:latin typeface="UTM Avo" panose="020406030505060202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27000"/>
              </a:lnSpc>
              <a:tabLst>
                <a:tab pos="469265" algn="l"/>
              </a:tabLst>
            </a:pP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(3) 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Bộ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phận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dưới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cùng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một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số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đồ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dùng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có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tác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dụng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đỡ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cho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các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bộ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phận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300" kern="10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khác</a:t>
            </a:r>
            <a:r>
              <a:rPr lang="en-US" sz="1300" kern="1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  <a:endParaRPr lang="en-US" sz="1300" kern="1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US" sz="1300" kern="1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4" name="Shape 701">
            <a:extLst>
              <a:ext uri="{FF2B5EF4-FFF2-40B4-BE49-F238E27FC236}">
                <a16:creationId xmlns:a16="http://schemas.microsoft.com/office/drawing/2014/main" id="{7AC4E01A-F54E-5AA6-E398-A3F9FBBC6DD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177658" y="1116590"/>
            <a:ext cx="1164590" cy="1237615"/>
          </a:xfrm>
          <a:prstGeom prst="rect">
            <a:avLst/>
          </a:prstGeom>
        </p:spPr>
      </p:pic>
      <p:pic>
        <p:nvPicPr>
          <p:cNvPr id="15" name="Shape 705">
            <a:extLst>
              <a:ext uri="{FF2B5EF4-FFF2-40B4-BE49-F238E27FC236}">
                <a16:creationId xmlns:a16="http://schemas.microsoft.com/office/drawing/2014/main" id="{425FA270-2FCA-2AB4-DA2E-1B5F9A7AE1C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210046" y="2588693"/>
            <a:ext cx="847090" cy="8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6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12192" y="25671"/>
            <a:ext cx="9171184" cy="5131308"/>
          </a:xfrm>
          <a:custGeom>
            <a:avLst/>
            <a:gdLst/>
            <a:ahLst/>
            <a:cxnLst/>
            <a:rect l="l" t="t" r="r" b="b"/>
            <a:pathLst>
              <a:path w="3875293" h="1648025">
                <a:moveTo>
                  <a:pt x="23677" y="0"/>
                </a:moveTo>
                <a:lnTo>
                  <a:pt x="3851615" y="0"/>
                </a:lnTo>
                <a:cubicBezTo>
                  <a:pt x="3857895" y="0"/>
                  <a:pt x="3863917" y="2495"/>
                  <a:pt x="3868358" y="6935"/>
                </a:cubicBezTo>
                <a:cubicBezTo>
                  <a:pt x="3872798" y="11375"/>
                  <a:pt x="3875293" y="17398"/>
                  <a:pt x="3875293" y="23677"/>
                </a:cubicBezTo>
                <a:lnTo>
                  <a:pt x="3875293" y="1624348"/>
                </a:lnTo>
                <a:cubicBezTo>
                  <a:pt x="3875293" y="1630628"/>
                  <a:pt x="3872798" y="1636650"/>
                  <a:pt x="3868358" y="1641091"/>
                </a:cubicBezTo>
                <a:cubicBezTo>
                  <a:pt x="3863917" y="1645531"/>
                  <a:pt x="3857895" y="1648025"/>
                  <a:pt x="3851615" y="1648025"/>
                </a:cubicBezTo>
                <a:lnTo>
                  <a:pt x="23677" y="1648025"/>
                </a:lnTo>
                <a:cubicBezTo>
                  <a:pt x="17398" y="1648025"/>
                  <a:pt x="11375" y="1645531"/>
                  <a:pt x="6935" y="1641091"/>
                </a:cubicBezTo>
                <a:cubicBezTo>
                  <a:pt x="2495" y="1636650"/>
                  <a:pt x="0" y="1630628"/>
                  <a:pt x="0" y="1624348"/>
                </a:cubicBezTo>
                <a:lnTo>
                  <a:pt x="0" y="23677"/>
                </a:lnTo>
                <a:cubicBezTo>
                  <a:pt x="0" y="17398"/>
                  <a:pt x="2495" y="11375"/>
                  <a:pt x="6935" y="6935"/>
                </a:cubicBezTo>
                <a:cubicBezTo>
                  <a:pt x="11375" y="2495"/>
                  <a:pt x="17398" y="0"/>
                  <a:pt x="23677" y="0"/>
                </a:cubicBezTo>
                <a:close/>
              </a:path>
            </a:pathLst>
          </a:custGeom>
          <a:solidFill>
            <a:srgbClr val="FFFFFF"/>
          </a:solidFill>
          <a:ln w="57150" cap="rnd">
            <a:solidFill>
              <a:srgbClr val="3E82A3"/>
            </a:solidFill>
            <a:prstDash val="solid"/>
            <a:round/>
          </a:ln>
        </p:spPr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-27184" y="612564"/>
            <a:ext cx="9171184" cy="1242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67335" algn="l"/>
              </a:tabLst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nghĩa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phù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in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đậm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thơ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văn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sau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194560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Nhận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xét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5CDCA-9FE8-5C40-D931-F78A9E89E280}"/>
              </a:ext>
            </a:extLst>
          </p:cNvPr>
          <p:cNvSpPr txBox="1"/>
          <p:nvPr/>
        </p:nvSpPr>
        <p:spPr>
          <a:xfrm>
            <a:off x="1526348" y="4168308"/>
            <a:ext cx="4437888" cy="923330"/>
          </a:xfrm>
          <a:prstGeom prst="rect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buClr>
                <a:srgbClr val="E6FFFD"/>
              </a:buClr>
            </a:pP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Làm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việc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nhóm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4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và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báo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cáo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kết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7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quả</a:t>
            </a:r>
            <a:r>
              <a:rPr lang="en-US" sz="27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EEEC99-2E1D-CD5A-A773-A76CE3B94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048" y="1068087"/>
            <a:ext cx="6851904" cy="3046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857DA8A-70B1-429E-70B2-0EF4E1498AC3}"/>
              </a:ext>
            </a:extLst>
          </p:cNvPr>
          <p:cNvSpPr/>
          <p:nvPr/>
        </p:nvSpPr>
        <p:spPr>
          <a:xfrm>
            <a:off x="6475126" y="4075413"/>
            <a:ext cx="2285052" cy="861774"/>
          </a:xfrm>
          <a:prstGeom prst="cloudCallout">
            <a:avLst>
              <a:gd name="adj1" fmla="val -76924"/>
              <a:gd name="adj2" fmla="val 32536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</a:rPr>
              <a:t>SGK/57</a:t>
            </a:r>
          </a:p>
        </p:txBody>
      </p:sp>
    </p:spTree>
    <p:extLst>
      <p:ext uri="{BB962C8B-B14F-4D97-AF65-F5344CB8AC3E}">
        <p14:creationId xmlns:p14="http://schemas.microsoft.com/office/powerpoint/2010/main" val="131539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192" y="25671"/>
            <a:ext cx="10619232" cy="5131308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-27184" y="612564"/>
            <a:ext cx="9171184" cy="1242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D71820"/>
              </a:buClr>
              <a:buSzPts val="1200"/>
              <a:buFont typeface="Arial"/>
              <a:buNone/>
              <a:tabLst>
                <a:tab pos="267335" algn="l"/>
              </a:tabLst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nghĩa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phù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in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đậm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thơ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văn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sau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43840" y="161487"/>
            <a:ext cx="2194560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I.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Nhận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8" charset="-128"/>
                <a:cs typeface="Arial"/>
                <a:sym typeface="Arial"/>
              </a:rPr>
              <a:t>xét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UD Digi Kyokasho N-B" panose="02020700000000000000" pitchFamily="18" charset="-128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5385-9EAD-4138-1DFE-ADEB6B8B495B}"/>
              </a:ext>
            </a:extLst>
          </p:cNvPr>
          <p:cNvSpPr txBox="1"/>
          <p:nvPr/>
        </p:nvSpPr>
        <p:spPr>
          <a:xfrm>
            <a:off x="158496" y="1041851"/>
            <a:ext cx="2706624" cy="2069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a)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Chiếc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com-pa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bố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vẽ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đứng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quay.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Cái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kiềng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đun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hằng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ngày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Ba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xoè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trong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lửa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Chẳng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bao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giờ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cả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4699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Là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chiếc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bốn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1003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VŨ QUẦN PHƯƠNG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/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2BBD7-1837-7CEC-1A2F-8F62B2CCCFA4}"/>
              </a:ext>
            </a:extLst>
          </p:cNvPr>
          <p:cNvSpPr txBox="1"/>
          <p:nvPr/>
        </p:nvSpPr>
        <p:spPr>
          <a:xfrm>
            <a:off x="471034" y="2543992"/>
            <a:ext cx="2706624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240665" algn="l"/>
              </a:tabLst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b)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Bàn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của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bé</a:t>
            </a:r>
            <a:endParaRPr kumimoji="0" lang="en-US" sz="113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dép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đẹp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thêm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ra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Dép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cũng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vui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thích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lắm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24130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</a:t>
            </a:r>
            <a:r>
              <a:rPr kumimoji="0" lang="en-US" sz="113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13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đi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khắp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13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nhà</a:t>
            </a:r>
            <a:r>
              <a:rPr kumimoji="0" lang="en-US" sz="113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                                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PHẠM HỔ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86B68-2D14-7F4F-A14B-DAC3B0E5BA9A}"/>
              </a:ext>
            </a:extLst>
          </p:cNvPr>
          <p:cNvSpPr txBox="1"/>
          <p:nvPr/>
        </p:nvSpPr>
        <p:spPr>
          <a:xfrm>
            <a:off x="495418" y="3615498"/>
            <a:ext cx="3852672" cy="189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15290" algn="l"/>
              </a:tabLst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c)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Nổi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tiếng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nhất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trong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Quần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thể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di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tích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lịch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sử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-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văn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hoá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núi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Đen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(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Tây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Ninh)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chùa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Bà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Từ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chân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núi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sẽ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có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một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giờ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trải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nghiệm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lí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thú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con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đường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1 500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bậc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vòng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quanh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những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tảng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đá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,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cây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rừng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um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tùm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hai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bên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để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lên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thăm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ngôi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chùa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nằm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ở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độ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cao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hơn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200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mét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12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này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                                                 </a:t>
            </a: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Theo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Sổ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tay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du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lịch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sz="900" b="0" i="1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Tây</a:t>
            </a:r>
            <a:r>
              <a:rPr kumimoji="0" lang="en-US" sz="900" b="0" i="1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> Ninh</a:t>
            </a:r>
            <a:endParaRPr kumimoji="0" lang="en-US" sz="9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  <a:t/>
            </a: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/>
                <a:sym typeface="Arial"/>
              </a:rPr>
            </a:b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D44A5F-A71F-D191-E3B2-CE943ED602A4}"/>
              </a:ext>
            </a:extLst>
          </p:cNvPr>
          <p:cNvSpPr/>
          <p:nvPr/>
        </p:nvSpPr>
        <p:spPr>
          <a:xfrm>
            <a:off x="5297424" y="1246383"/>
            <a:ext cx="3337312" cy="90220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(1)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cơ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thể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người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hoặc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động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vật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để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đứng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147268-DCEB-330D-DE3B-6F5E6D09F4A4}"/>
              </a:ext>
            </a:extLst>
          </p:cNvPr>
          <p:cNvSpPr/>
          <p:nvPr/>
        </p:nvSpPr>
        <p:spPr>
          <a:xfrm>
            <a:off x="5297424" y="2525703"/>
            <a:ext cx="3337312" cy="902209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(2)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Phần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một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số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vật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tiếp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giáp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và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bám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chặt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vào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mặt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nền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B3700D-55EF-6CB3-60E7-B28CF07DA66D}"/>
              </a:ext>
            </a:extLst>
          </p:cNvPr>
          <p:cNvSpPr/>
          <p:nvPr/>
        </p:nvSpPr>
        <p:spPr>
          <a:xfrm>
            <a:off x="5273040" y="3757529"/>
            <a:ext cx="3337312" cy="90220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69265" algn="l"/>
              </a:tabLst>
              <a:defRPr/>
            </a:pP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(3) 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dưới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của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một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số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đồ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dùng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,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có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tác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dụng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đỡ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cho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các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bộ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phận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</a:t>
            </a:r>
            <a:r>
              <a:rPr kumimoji="0" lang="en-US" sz="1300" b="0" i="0" u="none" strike="noStrike" kern="1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khác</a:t>
            </a:r>
            <a:r>
              <a:rPr kumimoji="0" lang="en-US" sz="1300" b="0" i="0" u="none" strike="noStrike" kern="1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.</a:t>
            </a: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kumimoji="0" lang="en-US" sz="1300" b="0" i="0" u="none" strike="noStrike" kern="1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EE2539-B446-B15B-1865-2403E57B349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612378" y="1697487"/>
            <a:ext cx="2660662" cy="251114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075C27-99CB-7A83-9AD7-0724F4F490FA}"/>
              </a:ext>
            </a:extLst>
          </p:cNvPr>
          <p:cNvCxnSpPr>
            <a:cxnSpLocks/>
          </p:cNvCxnSpPr>
          <p:nvPr/>
        </p:nvCxnSpPr>
        <p:spPr>
          <a:xfrm flipV="1">
            <a:off x="2348443" y="1580754"/>
            <a:ext cx="2924597" cy="145126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F35536-CF89-E094-FE98-B001849899D4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242816" y="2976808"/>
            <a:ext cx="1054608" cy="13391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0BD7EF-36EF-9641-1EA0-6C5A9972FA96}"/>
              </a:ext>
            </a:extLst>
          </p:cNvPr>
          <p:cNvCxnSpPr>
            <a:cxnSpLocks/>
          </p:cNvCxnSpPr>
          <p:nvPr/>
        </p:nvCxnSpPr>
        <p:spPr>
          <a:xfrm>
            <a:off x="943722" y="1502923"/>
            <a:ext cx="7707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E906E0F-D9F0-3A96-7031-38F1DE468743}"/>
              </a:ext>
            </a:extLst>
          </p:cNvPr>
          <p:cNvCxnSpPr>
            <a:cxnSpLocks/>
          </p:cNvCxnSpPr>
          <p:nvPr/>
        </p:nvCxnSpPr>
        <p:spPr>
          <a:xfrm>
            <a:off x="1925172" y="1502923"/>
            <a:ext cx="6872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56E9A7-E74E-B20B-4A0F-D2F765706963}"/>
              </a:ext>
            </a:extLst>
          </p:cNvPr>
          <p:cNvCxnSpPr>
            <a:cxnSpLocks/>
          </p:cNvCxnSpPr>
          <p:nvPr/>
        </p:nvCxnSpPr>
        <p:spPr>
          <a:xfrm>
            <a:off x="723900" y="1951487"/>
            <a:ext cx="5634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699B01-FA26-B5CD-C5F5-B71B92DA95E7}"/>
              </a:ext>
            </a:extLst>
          </p:cNvPr>
          <p:cNvCxnSpPr>
            <a:cxnSpLocks/>
          </p:cNvCxnSpPr>
          <p:nvPr/>
        </p:nvCxnSpPr>
        <p:spPr>
          <a:xfrm>
            <a:off x="1661237" y="2391674"/>
            <a:ext cx="6872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28C4E4-3891-0466-BA61-7B6522FB7778}"/>
              </a:ext>
            </a:extLst>
          </p:cNvPr>
          <p:cNvCxnSpPr>
            <a:cxnSpLocks/>
          </p:cNvCxnSpPr>
          <p:nvPr/>
        </p:nvCxnSpPr>
        <p:spPr>
          <a:xfrm>
            <a:off x="748650" y="2789687"/>
            <a:ext cx="7631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038F7EC-885D-C2D5-A83C-146E4E6E64E0}"/>
              </a:ext>
            </a:extLst>
          </p:cNvPr>
          <p:cNvCxnSpPr>
            <a:cxnSpLocks/>
          </p:cNvCxnSpPr>
          <p:nvPr/>
        </p:nvCxnSpPr>
        <p:spPr>
          <a:xfrm>
            <a:off x="1133466" y="3436299"/>
            <a:ext cx="44184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907CEC-CD1A-2D2D-99DC-F7A72280215E}"/>
              </a:ext>
            </a:extLst>
          </p:cNvPr>
          <p:cNvCxnSpPr>
            <a:cxnSpLocks/>
          </p:cNvCxnSpPr>
          <p:nvPr/>
        </p:nvCxnSpPr>
        <p:spPr>
          <a:xfrm>
            <a:off x="551070" y="4265168"/>
            <a:ext cx="7362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288374"/>
            <a:ext cx="10587754" cy="5395298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5779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90671" y="669318"/>
            <a:ext cx="8962656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1500"/>
              </a:spcAft>
              <a:tabLst>
                <a:tab pos="270510" algn="l"/>
              </a:tabLst>
            </a:pP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  2. Ba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nghĩa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trên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từ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i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“</a:t>
            </a:r>
            <a:r>
              <a:rPr lang="en-US" sz="1900" b="1" i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sz="1900" b="1" i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”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có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những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điểm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nào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giống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nhau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và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khác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9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nhau</a:t>
            </a:r>
            <a:r>
              <a:rPr lang="en-US" sz="1900" b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?</a:t>
            </a:r>
            <a:endParaRPr lang="en-US" sz="1900" b="1" kern="100" dirty="0">
              <a:solidFill>
                <a:srgbClr val="231F20"/>
              </a:solidFill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231F20"/>
              </a:buClr>
              <a:buSzPts val="1200"/>
              <a:buFont typeface="Arial"/>
              <a:buNone/>
              <a:tabLst>
                <a:tab pos="46228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3348D1-092F-7A65-7064-81ECED390714}"/>
              </a:ext>
            </a:extLst>
          </p:cNvPr>
          <p:cNvSpPr txBox="1"/>
          <p:nvPr/>
        </p:nvSpPr>
        <p:spPr>
          <a:xfrm>
            <a:off x="243840" y="161487"/>
            <a:ext cx="2194560" cy="5078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I. </a:t>
            </a:r>
            <a:r>
              <a:rPr lang="en-US" sz="27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Nhận</a:t>
            </a:r>
            <a:r>
              <a:rPr lang="en-US" sz="2700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xét</a:t>
            </a:r>
            <a:endParaRPr lang="en-US" sz="2700" b="1" dirty="0">
              <a:solidFill>
                <a:srgbClr val="FF0000"/>
              </a:solidFill>
              <a:latin typeface="UTM Avo" panose="02040603050506020204" pitchFamily="18" charset="0"/>
              <a:ea typeface="UD Digi Kyokasho N-B" panose="02020700000000000000" pitchFamily="18" charset="-12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49567D-95CA-1CEB-C8E9-13E8AD467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015322"/>
              </p:ext>
            </p:extLst>
          </p:nvPr>
        </p:nvGraphicFramePr>
        <p:xfrm>
          <a:off x="414526" y="3082511"/>
          <a:ext cx="8399273" cy="18804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59538">
                  <a:extLst>
                    <a:ext uri="{9D8B030D-6E8A-4147-A177-3AD203B41FA5}">
                      <a16:colId xmlns:a16="http://schemas.microsoft.com/office/drawing/2014/main" val="572285179"/>
                    </a:ext>
                  </a:extLst>
                </a:gridCol>
                <a:gridCol w="5939735">
                  <a:extLst>
                    <a:ext uri="{9D8B030D-6E8A-4147-A177-3AD203B41FA5}">
                      <a16:colId xmlns:a16="http://schemas.microsoft.com/office/drawing/2014/main" val="406651649"/>
                    </a:ext>
                  </a:extLst>
                </a:gridCol>
              </a:tblGrid>
              <a:tr h="287646">
                <a:tc>
                  <a:txBody>
                    <a:bodyPr/>
                    <a:lstStyle/>
                    <a:p>
                      <a:pPr marL="8255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17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giống </a:t>
                      </a:r>
                      <a:r>
                        <a:rPr lang="vi-VN" sz="1700" b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70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khác </a:t>
                      </a:r>
                      <a:r>
                        <a:rPr lang="vi-VN" sz="17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873022"/>
                  </a:ext>
                </a:extLst>
              </a:tr>
              <a:tr h="550321">
                <a:tc rowSpan="3">
                  <a:txBody>
                    <a:bodyPr/>
                    <a:lstStyle/>
                    <a:p>
                      <a:pPr marL="6350" algn="just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341867"/>
                  </a:ext>
                </a:extLst>
              </a:tr>
              <a:tr h="5312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533423"/>
                  </a:ext>
                </a:extLst>
              </a:tr>
              <a:tr h="511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1700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6289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57EB9B8-32B5-FED8-C750-4BBA5632C1C0}"/>
              </a:ext>
            </a:extLst>
          </p:cNvPr>
          <p:cNvSpPr txBox="1"/>
          <p:nvPr/>
        </p:nvSpPr>
        <p:spPr>
          <a:xfrm>
            <a:off x="454667" y="1499929"/>
            <a:ext cx="5529074" cy="1169551"/>
          </a:xfrm>
          <a:prstGeom prst="rect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buClr>
                <a:srgbClr val="E6FFFD"/>
              </a:buClr>
            </a:pP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 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Làm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việc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nhóm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đôi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và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báo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cáo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kết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quả</a:t>
            </a:r>
            <a:r>
              <a:rPr lang="en-US" sz="2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5A15E54-9118-ADCA-4187-527CF6C8C5DB}"/>
              </a:ext>
            </a:extLst>
          </p:cNvPr>
          <p:cNvSpPr/>
          <p:nvPr/>
        </p:nvSpPr>
        <p:spPr>
          <a:xfrm>
            <a:off x="6292631" y="1388055"/>
            <a:ext cx="2229577" cy="931825"/>
          </a:xfrm>
          <a:prstGeom prst="cloudCallout">
            <a:avLst>
              <a:gd name="adj1" fmla="val -73443"/>
              <a:gd name="adj2" fmla="val 44492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</a:rPr>
              <a:t>SGK/57,58</a:t>
            </a:r>
          </a:p>
        </p:txBody>
      </p:sp>
    </p:spTree>
    <p:extLst>
      <p:ext uri="{BB962C8B-B14F-4D97-AF65-F5344CB8AC3E}">
        <p14:creationId xmlns:p14="http://schemas.microsoft.com/office/powerpoint/2010/main" val="15203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818290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2236</Words>
  <Application>Microsoft Office PowerPoint</Application>
  <PresentationFormat>On-screen Show (16:9)</PresentationFormat>
  <Paragraphs>215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UTM Avo</vt:lpstr>
      <vt:lpstr>Calibri</vt:lpstr>
      <vt:lpstr>Tahoma</vt:lpstr>
      <vt:lpstr>Chewy</vt:lpstr>
      <vt:lpstr>UD Digi Kyokasho N-B</vt:lpstr>
      <vt:lpstr>Arial</vt:lpstr>
      <vt:lpstr>Arial-Rounded</vt:lpstr>
      <vt:lpstr>Times New Roman</vt:lpstr>
      <vt:lpstr>SimSun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làm văn Ôn tập về tả đồ vật                   trang 63</dc:title>
  <cp:lastModifiedBy>ADMIN</cp:lastModifiedBy>
  <cp:revision>322</cp:revision>
  <dcterms:modified xsi:type="dcterms:W3CDTF">2024-10-23T09:09:18Z</dcterms:modified>
</cp:coreProperties>
</file>