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712" r:id="rId3"/>
    <p:sldMasterId id="2147483727" r:id="rId4"/>
  </p:sldMasterIdLst>
  <p:notesMasterIdLst>
    <p:notesMasterId r:id="rId28"/>
  </p:notesMasterIdLst>
  <p:sldIdLst>
    <p:sldId id="685" r:id="rId5"/>
    <p:sldId id="383" r:id="rId6"/>
    <p:sldId id="684" r:id="rId7"/>
    <p:sldId id="384" r:id="rId8"/>
    <p:sldId id="532" r:id="rId9"/>
    <p:sldId id="513" r:id="rId10"/>
    <p:sldId id="668" r:id="rId11"/>
    <p:sldId id="669" r:id="rId12"/>
    <p:sldId id="672" r:id="rId13"/>
    <p:sldId id="673" r:id="rId14"/>
    <p:sldId id="670" r:id="rId15"/>
    <p:sldId id="679" r:id="rId16"/>
    <p:sldId id="309" r:id="rId17"/>
    <p:sldId id="680" r:id="rId18"/>
    <p:sldId id="681" r:id="rId19"/>
    <p:sldId id="682" r:id="rId20"/>
    <p:sldId id="674" r:id="rId21"/>
    <p:sldId id="667" r:id="rId22"/>
    <p:sldId id="258" r:id="rId23"/>
    <p:sldId id="662" r:id="rId24"/>
    <p:sldId id="683" r:id="rId25"/>
    <p:sldId id="676" r:id="rId26"/>
    <p:sldId id="666" r:id="rId27"/>
  </p:sldIdLst>
  <p:sldSz cx="12192000" cy="6858000"/>
  <p:notesSz cx="6858000" cy="9144000"/>
  <p:embeddedFontLst>
    <p:embeddedFont>
      <p:font typeface="宋体" panose="02010600030101010101" pitchFamily="2" charset="-122"/>
      <p:regular r:id="rId29"/>
    </p:embeddedFont>
    <p:embeddedFont>
      <p:font typeface="Segoe UI Semilight" panose="020B0402040204020203" pitchFamily="34" charset="0"/>
      <p:regular r:id="rId30"/>
      <p:italic r:id="rId31"/>
    </p:embeddedFont>
    <p:embeddedFont>
      <p:font typeface="Segoe Print" panose="02000600000000000000" pitchFamily="2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等线" panose="020B0604020202020204" charset="-122"/>
      <p:regular r:id="rId42"/>
      <p:bold r:id="rId43"/>
    </p:embeddedFont>
    <p:embeddedFont>
      <p:font typeface="宋体" panose="02010600030101010101" pitchFamily="2" charset="-122"/>
      <p:regular r:id="rId29"/>
    </p:embeddedFont>
    <p:embeddedFont>
      <p:font typeface="Segoe UI Light" panose="020B0502040204020203" pitchFamily="34" charset="0"/>
      <p:regular r:id="rId44"/>
      <p:italic r:id="rId45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311F5-8F0D-7D44-A521-6F6725803252}" type="datetimeFigureOut">
              <a:rPr lang="en-VN" smtClean="0"/>
              <a:t>09/19/2024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F568-40D7-8E41-9815-71AABE7D91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2988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6F568-40D7-8E41-9815-71AABE7D9167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9843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F568-40D7-8E41-9815-71AABE7D916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3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F568-40D7-8E41-9815-71AABE7D916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=&gt; Sau </a:t>
            </a:r>
            <a:r>
              <a:rPr lang="en-US" dirty="0" err="1"/>
              <a:t>đó</a:t>
            </a:r>
            <a:r>
              <a:rPr lang="en-US" dirty="0"/>
              <a:t>, 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="1" baseline="0" dirty="0"/>
              <a:t>QUAY VỀ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13 (Slide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F568-40D7-8E41-9815-71AABE7D916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35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幻灯片图像占位符 1">
            <a:extLst>
              <a:ext uri="{FF2B5EF4-FFF2-40B4-BE49-F238E27FC236}">
                <a16:creationId xmlns:a16="http://schemas.microsoft.com/office/drawing/2014/main" id="{A0B4B24B-9273-4020-A52B-49D27272D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备注占位符 2">
            <a:extLst>
              <a:ext uri="{FF2B5EF4-FFF2-40B4-BE49-F238E27FC236}">
                <a16:creationId xmlns:a16="http://schemas.microsoft.com/office/drawing/2014/main" id="{594989FE-9717-46CE-A862-B54751629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388" name="灯片编号占位符 3">
            <a:extLst>
              <a:ext uri="{FF2B5EF4-FFF2-40B4-BE49-F238E27FC236}">
                <a16:creationId xmlns:a16="http://schemas.microsoft.com/office/drawing/2014/main" id="{DBB25313-CC27-4881-B619-60AEB065E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DD00D1-F6AB-4F19-97CE-1E7D4D51E017}" type="slidenum">
              <a:rPr lang="zh-CN" altLang="en-US" smtClean="0"/>
              <a:pPr>
                <a:spcBef>
                  <a:spcPct val="0"/>
                </a:spcBef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14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5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1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3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3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0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8AC782-14F6-4A10-A3AC-8FCEEF6B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62A4D-1684-44E2-8C95-AF6CE97A12C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A58925-AC3A-4CAC-BDA9-EDA87534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FFCDC3-0008-4701-A91E-290930C9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82641A-1A57-493D-91F4-D2877D715B03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9976"/>
      </p:ext>
    </p:extLst>
  </p:cSld>
  <p:clrMapOvr>
    <a:masterClrMapping/>
  </p:clrMapOvr>
  <p:transition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0268F-6DE6-4225-A065-9902F333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8368B-B4F6-4132-BCF8-CB7DDE488A0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DADDD-6AAF-41F5-9329-FA68C57D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FA218C-14F2-46CD-AB2F-121015FF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9108B9-D9E7-484C-88E4-6920EDDFA9FF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36234"/>
      </p:ext>
    </p:extLst>
  </p:cSld>
  <p:clrMapOvr>
    <a:masterClrMapping/>
  </p:clrMapOvr>
  <p:transition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B616AD-CF0C-4FDE-8D7F-3A8A1943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41E13-0A0A-4FAD-8A4F-9E275491281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EDD1E5-1E64-4FFF-9A68-D2810A32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3C4C3-1ABD-44AE-8ABF-929BF405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AF283-8A37-4177-9AEC-0C8030246A77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48788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35D21E6-E04E-4E36-98AB-8141524C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4D5D59-5302-40AD-8359-1A7A9C43559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6637C76-C019-4BEF-A856-DC33C379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D833B41-185F-485E-A521-1B25D0EA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C54835-F90B-4E2D-BBF9-6265BAFE4131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87524"/>
      </p:ext>
    </p:extLst>
  </p:cSld>
  <p:clrMapOvr>
    <a:masterClrMapping/>
  </p:clrMapOvr>
  <p:transition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DEEEC87-2B84-4486-82B3-4F12AE9B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1F125-904B-4DBA-9820-20689126B39F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E63ABE9-BE03-4177-BBEC-855ACF1A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2642734-AFD8-4F55-A330-58EAAE8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69437-F1F8-421B-8D48-6FF469E209AA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18052"/>
      </p:ext>
    </p:extLst>
  </p:cSld>
  <p:clrMapOvr>
    <a:masterClrMapping/>
  </p:clrMapOvr>
  <p:transition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46559F7-5AEF-45BF-9D60-DCA2E769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D55CA-BFB2-494F-B4E6-C5C4A5EC07B8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BFC04DB-7958-4241-85E9-67E3ED42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129E7D3-F4EE-447C-9103-6F815F4C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5AD748-5CD1-47EE-822E-A17D00F3317A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7312"/>
      </p:ext>
    </p:extLst>
  </p:cSld>
  <p:clrMapOvr>
    <a:masterClrMapping/>
  </p:clrMapOvr>
  <p:transition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77D78-8166-4033-B770-3A9F1FE3DA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7051" y="357189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Arial" charset="0"/>
              </a:rPr>
              <a:t>单击此处添加标题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C8545C3F-6287-4030-9C1E-B0D678CC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C0882-B01D-43C2-A3E8-B5DD19A6AFEC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E26C0AFF-77B0-47FD-9AF8-FBF9D8E1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8F822CD-EA0B-4F2E-B9A9-AD404F15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A8AECD-0D03-4F72-9385-08783E5189CD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26319"/>
      </p:ext>
    </p:extLst>
  </p:cSld>
  <p:clrMapOvr>
    <a:masterClrMapping/>
  </p:clrMapOvr>
  <p:transition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ED46018-076B-4F39-8CCC-0AA663DC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C7D5D-E1A7-4924-8DC2-1C6C0488CDCD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7C1E1E3-5251-4B50-9123-24984ED5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6375D9F-5499-473C-8B5C-1F97E25C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81FD13-0807-48B0-A72C-31A81B335648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78758"/>
      </p:ext>
    </p:extLst>
  </p:cSld>
  <p:clrMapOvr>
    <a:masterClrMapping/>
  </p:clrMapOvr>
  <p:transition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F2FC67A-EACC-4144-BFE0-F89046D2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716F4-2189-435F-9238-431DA23FE185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ABBCA29-0CAC-4874-BD8B-7585322A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77A64EC-83BC-422C-B755-6186ECAE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3902D-00C0-467B-B044-167CC2B3FFAB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83991"/>
      </p:ext>
    </p:extLst>
  </p:cSld>
  <p:clrMapOvr>
    <a:masterClrMapping/>
  </p:clrMapOvr>
  <p:transition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06473B-DBB7-4827-9C9E-EA24BA43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C378C-5D48-4A4B-BA0D-8B808C2BC7D4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3BF72-9758-4EF5-83AA-4D003A74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45DD3D-3F7D-4907-B8FA-3064EDA6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68692-1937-45D1-A35A-96407A7444C8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75255"/>
      </p:ext>
    </p:extLst>
  </p:cSld>
  <p:clrMapOvr>
    <a:masterClrMapping/>
  </p:clrMapOvr>
  <p:transition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CB829C-8E0A-4B7A-8428-095D5E01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462F-4CD9-4C85-BADF-C9D3A82829F9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1ED5DD-B5F8-4F35-9F9A-0106341E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288028-976D-485F-993F-FCF46962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376B45-9098-4A81-9354-CA1F3AD1995B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28352"/>
      </p:ext>
    </p:extLst>
  </p:cSld>
  <p:clrMapOvr>
    <a:masterClrMapping/>
  </p:clrMapOvr>
  <p:transition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FF0EF-B5A2-453B-8325-68D086CF56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0134" y="309563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rgbClr val="F14B76"/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Arial" charset="0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987927901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215820D2-4133-4E24-9AA2-44E7A7FBC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E628E451-6DEE-4F70-A1CA-4D5A0FA46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5A1984-0F4D-4677-A241-F3D74E7DE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DE4B0-7A52-4AB4-82A4-CE27253DB8F1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B9FF63-285F-40FA-BCE2-EE52C1652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258B5-42A0-4C12-884B-4693FEB9B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49BE5-13C4-4557-AD1E-EE9434D5DA5D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28F524CE-D331-415E-A11B-34ECC905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F8884F8-7F22-4B12-A00A-823C9ACAA2A3}"/>
              </a:ext>
            </a:extLst>
          </p:cNvPr>
          <p:cNvSpPr/>
          <p:nvPr/>
        </p:nvSpPr>
        <p:spPr>
          <a:xfrm rot="10800000">
            <a:off x="9423907" y="0"/>
            <a:ext cx="2769681" cy="2159000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/>
            </a:blip>
            <a:stretch>
              <a:fillRect l="-82610" t="-6852" b="-35462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4BEB9365-2DA7-475B-B9BD-82C44C385D7A}"/>
              </a:ext>
            </a:extLst>
          </p:cNvPr>
          <p:cNvSpPr/>
          <p:nvPr/>
        </p:nvSpPr>
        <p:spPr>
          <a:xfrm>
            <a:off x="1954214" y="230188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C0EA4F80-BA83-41B5-AF9F-58BDBBCD735E}"/>
              </a:ext>
            </a:extLst>
          </p:cNvPr>
          <p:cNvSpPr/>
          <p:nvPr/>
        </p:nvSpPr>
        <p:spPr>
          <a:xfrm>
            <a:off x="1591" y="3992114"/>
            <a:ext cx="3676515" cy="2865889"/>
          </a:xfrm>
          <a:custGeom>
            <a:avLst/>
            <a:gdLst/>
            <a:ahLst/>
            <a:cxnLst/>
            <a:rect l="l" t="t" r="r" b="b"/>
            <a:pathLst>
              <a:path w="5514773" h="4298834">
                <a:moveTo>
                  <a:pt x="0" y="0"/>
                </a:moveTo>
                <a:lnTo>
                  <a:pt x="5514773" y="0"/>
                </a:lnTo>
                <a:lnTo>
                  <a:pt x="5514773" y="4298834"/>
                </a:lnTo>
                <a:lnTo>
                  <a:pt x="0" y="4298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/>
            </a:blip>
            <a:stretch>
              <a:fillRect l="-82610" t="-6852" b="-35462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1CE9D3-555A-46D2-A37F-816E4B54E689}"/>
              </a:ext>
            </a:extLst>
          </p:cNvPr>
          <p:cNvSpPr/>
          <p:nvPr/>
        </p:nvSpPr>
        <p:spPr>
          <a:xfrm>
            <a:off x="9915526" y="4851400"/>
            <a:ext cx="2368550" cy="2033588"/>
          </a:xfrm>
          <a:custGeom>
            <a:avLst/>
            <a:gdLst/>
            <a:ahLst/>
            <a:cxnLst/>
            <a:rect l="l" t="t" r="r" b="b"/>
            <a:pathLst>
              <a:path w="2590236" h="2224365">
                <a:moveTo>
                  <a:pt x="0" y="0"/>
                </a:moveTo>
                <a:lnTo>
                  <a:pt x="2590236" y="0"/>
                </a:lnTo>
                <a:lnTo>
                  <a:pt x="2590236" y="2224365"/>
                </a:lnTo>
                <a:lnTo>
                  <a:pt x="0" y="2224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54;p1">
            <a:extLst>
              <a:ext uri="{FF2B5EF4-FFF2-40B4-BE49-F238E27FC236}">
                <a16:creationId xmlns:a16="http://schemas.microsoft.com/office/drawing/2014/main" id="{986C0DD7-D634-4108-975D-895DEB9F80CE}"/>
              </a:ext>
            </a:extLst>
          </p:cNvPr>
          <p:cNvSpPr txBox="1">
            <a:spLocks/>
          </p:cNvSpPr>
          <p:nvPr/>
        </p:nvSpPr>
        <p:spPr>
          <a:xfrm>
            <a:off x="1619055" y="1417509"/>
            <a:ext cx="8953890" cy="402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Tuần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66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đọc </a:t>
            </a:r>
            <a:r>
              <a:rPr kumimoji="0" lang="en-US" sz="66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4: </a:t>
            </a:r>
            <a:endParaRPr kumimoji="0" lang="en-US" sz="66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Tôi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chữ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16FDE15B-37A3-4CBB-8ABA-C16E47782BE7}"/>
              </a:ext>
            </a:extLst>
          </p:cNvPr>
          <p:cNvSpPr/>
          <p:nvPr/>
        </p:nvSpPr>
        <p:spPr>
          <a:xfrm>
            <a:off x="1400176" y="2114423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70B27455-2A09-4BAC-BE38-8D9C2B6750FF}"/>
              </a:ext>
            </a:extLst>
          </p:cNvPr>
          <p:cNvSpPr/>
          <p:nvPr/>
        </p:nvSpPr>
        <p:spPr>
          <a:xfrm>
            <a:off x="10602072" y="3421693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Freeform 11">
            <a:hlinkClick r:id="rId4" action="ppaction://hlinksldjump"/>
            <a:extLst>
              <a:ext uri="{FF2B5EF4-FFF2-40B4-BE49-F238E27FC236}">
                <a16:creationId xmlns:a16="http://schemas.microsoft.com/office/drawing/2014/main" id="{86015906-3F48-4F46-9650-BE4A2D23D477}"/>
              </a:ext>
            </a:extLst>
          </p:cNvPr>
          <p:cNvSpPr/>
          <p:nvPr/>
        </p:nvSpPr>
        <p:spPr>
          <a:xfrm>
            <a:off x="10529889" y="2381714"/>
            <a:ext cx="1108075" cy="933450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:\GIAI TRI\hinh nen\hinh nen powerpoint\16c5d4f046f3ed17be8cee10acf70f12.jpg">
            <a:extLst>
              <a:ext uri="{FF2B5EF4-FFF2-40B4-BE49-F238E27FC236}">
                <a16:creationId xmlns:a16="http://schemas.microsoft.com/office/drawing/2014/main" id="{CCE06BC8-16A0-4581-A47B-F486F522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2413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05;p11">
            <a:extLst>
              <a:ext uri="{FF2B5EF4-FFF2-40B4-BE49-F238E27FC236}">
                <a16:creationId xmlns:a16="http://schemas.microsoft.com/office/drawing/2014/main" id="{AE4AE30B-2D5C-4C90-B3C6-8A54EE9DFF4A}"/>
              </a:ext>
            </a:extLst>
          </p:cNvPr>
          <p:cNvSpPr txBox="1"/>
          <p:nvPr/>
        </p:nvSpPr>
        <p:spPr>
          <a:xfrm>
            <a:off x="1983544" y="3663206"/>
            <a:ext cx="8539089" cy="122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/>
            <a:r>
              <a:rPr lang="vi-V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</a:t>
            </a:r>
            <a:endParaRPr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010;p12">
            <a:extLst>
              <a:ext uri="{FF2B5EF4-FFF2-40B4-BE49-F238E27FC236}">
                <a16:creationId xmlns:a16="http://schemas.microsoft.com/office/drawing/2014/main" id="{0C998106-82FD-498A-BC0B-6CCF517569F6}"/>
              </a:ext>
            </a:extLst>
          </p:cNvPr>
          <p:cNvSpPr txBox="1"/>
          <p:nvPr/>
        </p:nvSpPr>
        <p:spPr>
          <a:xfrm>
            <a:off x="4032017" y="34925"/>
            <a:ext cx="3807366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011;p12">
            <a:extLst>
              <a:ext uri="{FF2B5EF4-FFF2-40B4-BE49-F238E27FC236}">
                <a16:creationId xmlns:a16="http://schemas.microsoft.com/office/drawing/2014/main" id="{5354CC37-CE18-4CC6-A31B-B7DC2D22E955}"/>
              </a:ext>
            </a:extLst>
          </p:cNvPr>
          <p:cNvGrpSpPr/>
          <p:nvPr/>
        </p:nvGrpSpPr>
        <p:grpSpPr>
          <a:xfrm>
            <a:off x="0" y="721094"/>
            <a:ext cx="11985674" cy="968286"/>
            <a:chOff x="523600" y="1063575"/>
            <a:chExt cx="8364020" cy="635804"/>
          </a:xfrm>
          <a:solidFill>
            <a:schemeClr val="tx1"/>
          </a:solidFill>
        </p:grpSpPr>
        <p:sp>
          <p:nvSpPr>
            <p:cNvPr id="5" name="Google Shape;1012;p12">
              <a:extLst>
                <a:ext uri="{FF2B5EF4-FFF2-40B4-BE49-F238E27FC236}">
                  <a16:creationId xmlns:a16="http://schemas.microsoft.com/office/drawing/2014/main" id="{EDCF3356-C5C1-44F0-9909-03471279E2F0}"/>
                </a:ext>
              </a:extLst>
            </p:cNvPr>
            <p:cNvSpPr/>
            <p:nvPr/>
          </p:nvSpPr>
          <p:spPr>
            <a:xfrm>
              <a:off x="788778" y="1063575"/>
              <a:ext cx="8098842" cy="635804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Phin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13;p12">
              <a:extLst>
                <a:ext uri="{FF2B5EF4-FFF2-40B4-BE49-F238E27FC236}">
                  <a16:creationId xmlns:a16="http://schemas.microsoft.com/office/drawing/2014/main" id="{D395E4B7-7873-4DBF-BC2D-9E735F402D54}"/>
                </a:ext>
              </a:extLst>
            </p:cNvPr>
            <p:cNvSpPr/>
            <p:nvPr/>
          </p:nvSpPr>
          <p:spPr>
            <a:xfrm flipH="1">
              <a:off x="523600" y="1161921"/>
              <a:ext cx="372226" cy="453462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oogle Shape;1014;p12">
            <a:extLst>
              <a:ext uri="{FF2B5EF4-FFF2-40B4-BE49-F238E27FC236}">
                <a16:creationId xmlns:a16="http://schemas.microsoft.com/office/drawing/2014/main" id="{BB3255BD-77EA-46C8-850B-8647AD7BA7D4}"/>
              </a:ext>
            </a:extLst>
          </p:cNvPr>
          <p:cNvGrpSpPr/>
          <p:nvPr/>
        </p:nvGrpSpPr>
        <p:grpSpPr>
          <a:xfrm>
            <a:off x="0" y="1856917"/>
            <a:ext cx="11985674" cy="1086135"/>
            <a:chOff x="523600" y="1143725"/>
            <a:chExt cx="8364020" cy="635804"/>
          </a:xfrm>
          <a:solidFill>
            <a:schemeClr val="tx1"/>
          </a:solidFill>
        </p:grpSpPr>
        <p:sp>
          <p:nvSpPr>
            <p:cNvPr id="8" name="Google Shape;1015;p12">
              <a:extLst>
                <a:ext uri="{FF2B5EF4-FFF2-40B4-BE49-F238E27FC236}">
                  <a16:creationId xmlns:a16="http://schemas.microsoft.com/office/drawing/2014/main" id="{063D44F6-7BF5-4494-84EC-DA45D8817AC7}"/>
                </a:ext>
              </a:extLst>
            </p:cNvPr>
            <p:cNvSpPr/>
            <p:nvPr/>
          </p:nvSpPr>
          <p:spPr>
            <a:xfrm>
              <a:off x="788778" y="1143725"/>
              <a:ext cx="8098842" cy="635804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16;p12">
              <a:extLst>
                <a:ext uri="{FF2B5EF4-FFF2-40B4-BE49-F238E27FC236}">
                  <a16:creationId xmlns:a16="http://schemas.microsoft.com/office/drawing/2014/main" id="{24C2E325-288B-40DE-80A3-A27997C0BB00}"/>
                </a:ext>
              </a:extLst>
            </p:cNvPr>
            <p:cNvSpPr/>
            <p:nvPr/>
          </p:nvSpPr>
          <p:spPr>
            <a:xfrm flipH="1">
              <a:off x="523600" y="1154746"/>
              <a:ext cx="372226" cy="453462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1017;p12">
            <a:extLst>
              <a:ext uri="{FF2B5EF4-FFF2-40B4-BE49-F238E27FC236}">
                <a16:creationId xmlns:a16="http://schemas.microsoft.com/office/drawing/2014/main" id="{EF025D27-1C66-44B4-BD9F-28D0977C1C3E}"/>
              </a:ext>
            </a:extLst>
          </p:cNvPr>
          <p:cNvGrpSpPr/>
          <p:nvPr/>
        </p:nvGrpSpPr>
        <p:grpSpPr>
          <a:xfrm>
            <a:off x="0" y="3172078"/>
            <a:ext cx="11985674" cy="1260732"/>
            <a:chOff x="523600" y="1141686"/>
            <a:chExt cx="8364020" cy="1000679"/>
          </a:xfrm>
          <a:solidFill>
            <a:schemeClr val="tx1"/>
          </a:solidFill>
        </p:grpSpPr>
        <p:sp>
          <p:nvSpPr>
            <p:cNvPr id="11" name="Google Shape;1018;p12">
              <a:extLst>
                <a:ext uri="{FF2B5EF4-FFF2-40B4-BE49-F238E27FC236}">
                  <a16:creationId xmlns:a16="http://schemas.microsoft.com/office/drawing/2014/main" id="{02E9E891-6B5E-4A40-AAA2-01C5D3E319E8}"/>
                </a:ext>
              </a:extLst>
            </p:cNvPr>
            <p:cNvSpPr/>
            <p:nvPr/>
          </p:nvSpPr>
          <p:spPr>
            <a:xfrm>
              <a:off x="788778" y="1141686"/>
              <a:ext cx="8098842" cy="1000679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19;p12">
              <a:extLst>
                <a:ext uri="{FF2B5EF4-FFF2-40B4-BE49-F238E27FC236}">
                  <a16:creationId xmlns:a16="http://schemas.microsoft.com/office/drawing/2014/main" id="{940F282F-E641-4A3E-BCD9-71580E5021DF}"/>
                </a:ext>
              </a:extLst>
            </p:cNvPr>
            <p:cNvSpPr/>
            <p:nvPr/>
          </p:nvSpPr>
          <p:spPr>
            <a:xfrm flipH="1">
              <a:off x="523600" y="1304625"/>
              <a:ext cx="372226" cy="453462"/>
            </a:xfrm>
            <a:prstGeom prst="homePlate">
              <a:avLst>
                <a:gd name="adj" fmla="val 51847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oogle Shape;1020;p12">
            <a:extLst>
              <a:ext uri="{FF2B5EF4-FFF2-40B4-BE49-F238E27FC236}">
                <a16:creationId xmlns:a16="http://schemas.microsoft.com/office/drawing/2014/main" id="{0C48826F-2501-4ED8-B873-3FC450FD42A2}"/>
              </a:ext>
            </a:extLst>
          </p:cNvPr>
          <p:cNvGrpSpPr/>
          <p:nvPr/>
        </p:nvGrpSpPr>
        <p:grpSpPr>
          <a:xfrm>
            <a:off x="0" y="4759516"/>
            <a:ext cx="11985674" cy="1097919"/>
            <a:chOff x="523600" y="1063575"/>
            <a:chExt cx="8364020" cy="635804"/>
          </a:xfrm>
          <a:solidFill>
            <a:schemeClr val="tx1"/>
          </a:solidFill>
        </p:grpSpPr>
        <p:sp>
          <p:nvSpPr>
            <p:cNvPr id="14" name="Google Shape;1021;p12">
              <a:extLst>
                <a:ext uri="{FF2B5EF4-FFF2-40B4-BE49-F238E27FC236}">
                  <a16:creationId xmlns:a16="http://schemas.microsoft.com/office/drawing/2014/main" id="{783443E7-C447-4A3F-83A6-738AB7A75976}"/>
                </a:ext>
              </a:extLst>
            </p:cNvPr>
            <p:cNvSpPr/>
            <p:nvPr/>
          </p:nvSpPr>
          <p:spPr>
            <a:xfrm>
              <a:off x="788778" y="1063575"/>
              <a:ext cx="8098842" cy="635804"/>
            </a:xfrm>
            <a:prstGeom prst="rect">
              <a:avLst/>
            </a:prstGeom>
            <a:grp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45356" anchor="ctr" anchorCtr="0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022;p12">
              <a:extLst>
                <a:ext uri="{FF2B5EF4-FFF2-40B4-BE49-F238E27FC236}">
                  <a16:creationId xmlns:a16="http://schemas.microsoft.com/office/drawing/2014/main" id="{D1A4D220-5A83-4542-9D62-C966914079BE}"/>
                </a:ext>
              </a:extLst>
            </p:cNvPr>
            <p:cNvSpPr/>
            <p:nvPr/>
          </p:nvSpPr>
          <p:spPr>
            <a:xfrm flipH="1">
              <a:off x="523600" y="1154746"/>
              <a:ext cx="372226" cy="453462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0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24926A48-189B-5B98-73AF-D1D6AE8552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7599" y="3694109"/>
            <a:ext cx="638867" cy="707886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E495DC0-3F3F-A13B-21EA-6163E7E75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8266" y="550777"/>
            <a:ext cx="10635466" cy="5756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A8ABB-E2CB-975A-2AE1-8ADA20C80048}"/>
              </a:ext>
            </a:extLst>
          </p:cNvPr>
          <p:cNvSpPr txBox="1"/>
          <p:nvPr/>
        </p:nvSpPr>
        <p:spPr>
          <a:xfrm>
            <a:off x="2200906" y="2702427"/>
            <a:ext cx="7450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CHƠI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PHỎNG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VẤN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78667557-2A08-673D-613A-040E1545FC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926920" y="785257"/>
            <a:ext cx="638867" cy="707886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CC5821D2-1AC9-1234-16F6-38A1C78FC8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48807" y="311361"/>
            <a:ext cx="638867" cy="707886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9EB16C26-9016-0A81-3334-A4427FEC9C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944516" y="4854940"/>
            <a:ext cx="63886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7030A0"/>
                </a:solidFill>
                <a:latin typeface="+mj-lt"/>
              </a:rPr>
              <a:t> 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chuyện, em biết được điều gì về hoàn cảnh của gia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Phin?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94586" y="1350267"/>
            <a:ext cx="11922688" cy="415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algn="just">
              <a:lnSpc>
                <a:spcPct val="150000"/>
              </a:lnSpc>
              <a:spcBef>
                <a:spcPts val="80"/>
              </a:spcBef>
              <a:spcAft>
                <a:spcPts val="0"/>
              </a:spcAft>
              <a:tabLst>
                <a:tab pos="942975" algn="l"/>
              </a:tabLst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 A Phin là một gia đình người dân tộc thiểu số sống ở miền núi (thể hiện qua tên các nhân vật A Phin, Thào Phén, từ ngữ chỉ địa điểm như bờ suối và cách nói: sáu mùa lúa, ngồi trong bụng mẹ). Bố A Phin đi bộ đội trong lúc mẹ cậu bé đang có mang em bé Thào Phén.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vi-VN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Vì sao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nội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từ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chỗ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thắc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mắc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đã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tình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với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mẹ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A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Phin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, </a:t>
            </a:r>
            <a:endParaRPr lang="en-US" sz="3600" b="1" kern="0" dirty="0" smtClean="0">
              <a:solidFill>
                <a:srgbClr val="7030A0"/>
              </a:solidFill>
              <a:latin typeface="Times New Roman" panose="02020603050405020304" pitchFamily="18" charset="0"/>
              <a:ea typeface="Yu Mincho"/>
            </a:endParaRPr>
          </a:p>
          <a:p>
            <a:pPr lvl="0" algn="ctr"/>
            <a:r>
              <a:rPr lang="en-US" sz="3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cậu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bé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đến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trường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</a:rPr>
              <a:t>?</a:t>
            </a:r>
            <a:endParaRPr kumimoji="0" lang="vi-VN" sz="3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56644" y="1549050"/>
            <a:ext cx="11922688" cy="332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lvl="0" algn="just">
              <a:lnSpc>
                <a:spcPct val="150000"/>
              </a:lnSpc>
              <a:spcBef>
                <a:spcPts val="80"/>
              </a:spcBef>
              <a:tabLst>
                <a:tab pos="942975" algn="l"/>
              </a:tabLs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Lúc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đầu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nội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thắc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mắc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“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Cái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chữ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có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làm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no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bụng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không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?”,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nhưng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khi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mẹ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A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Phin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giải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thích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học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sẽ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giúp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cháu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khôn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ra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,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hiểu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biết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và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giỏi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giang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hơn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thì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bà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đã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đồng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ý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cho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A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Phin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tới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 </a:t>
            </a:r>
            <a:r>
              <a:rPr lang="en-US" sz="3600" b="1" kern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trường</a:t>
            </a:r>
            <a:r>
              <a:rPr lang="en-US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Mincho"/>
              </a:rPr>
              <a:t>.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vi-VN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đi học của của trẻ em ngày nay có gì khác với A Phin </a:t>
            </a:r>
            <a:endParaRPr lang="en-US" sz="3200" b="1" kern="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vi-VN" sz="32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chuyện? 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70310" y="1309807"/>
            <a:ext cx="11922688" cy="498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câu chuyện, vì hoàn cảnh đất nước có chiến tranh, các bạn nhỏ gặp nhiều thiệt thòi, đặc biệt là trẻ em ở miền núi. Bạn</a:t>
            </a:r>
            <a:r>
              <a:rPr lang="vi-VN" sz="36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Phin phải xa bố, 9 tuổi mới được đến trường. Ngày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nay,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sóc,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hơn.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vi-VN" sz="36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 các bạn nhỏ được sống cùng cha mẹ và 6 tuổi đều đã được đi học lớp 1.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81D1F-A072-4B8F-20A9-CB43E00F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63372D-1386-4D35-A7AB-6844807553F5}"/>
              </a:ext>
            </a:extLst>
          </p:cNvPr>
          <p:cNvSpPr/>
          <p:nvPr/>
        </p:nvSpPr>
        <p:spPr>
          <a:xfrm>
            <a:off x="0" y="15794"/>
            <a:ext cx="121919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Em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thích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chi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tiết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nào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chuyện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?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Vì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sao</a:t>
            </a:r>
            <a:r>
              <a:rPr lang="en-US" sz="32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?</a:t>
            </a:r>
            <a:r>
              <a:rPr lang="vi-VN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vi-VN" sz="32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F3A2-2C6E-4C89-91FE-7F6DC4E13184}"/>
              </a:ext>
            </a:extLst>
          </p:cNvPr>
          <p:cNvSpPr/>
          <p:nvPr/>
        </p:nvSpPr>
        <p:spPr>
          <a:xfrm>
            <a:off x="0" y="1007657"/>
            <a:ext cx="11922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lvl="0" algn="just">
              <a:lnSpc>
                <a:spcPct val="150000"/>
              </a:lnSpc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r>
              <a:rPr lang="vi-VN" sz="36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 cách nói của người dân tộc thiểu số: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mẹ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(tôi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6);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3600" b="1" i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(em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600" b="1" kern="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trong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mẹ);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tưới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vi-VN" sz="3600" b="1" i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vi-VN" sz="3600" b="1" i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vi-VN" sz="3600" b="1" kern="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ảnh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trai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“béo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ra”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hơn.</a:t>
            </a:r>
            <a:r>
              <a:rPr lang="vi-VN" sz="3600" b="1" kern="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165;p18">
            <a:extLst>
              <a:ext uri="{FF2B5EF4-FFF2-40B4-BE49-F238E27FC236}">
                <a16:creationId xmlns:a16="http://schemas.microsoft.com/office/drawing/2014/main" id="{840CEAFF-2310-4D35-B802-5981ED7926D6}"/>
              </a:ext>
            </a:extLst>
          </p:cNvPr>
          <p:cNvSpPr/>
          <p:nvPr/>
        </p:nvSpPr>
        <p:spPr>
          <a:xfrm>
            <a:off x="1714772" y="4139125"/>
            <a:ext cx="7862122" cy="2401224"/>
          </a:xfrm>
          <a:custGeom>
            <a:avLst/>
            <a:gdLst/>
            <a:ahLst/>
            <a:cxnLst/>
            <a:rect l="l" t="t" r="r" b="b"/>
            <a:pathLst>
              <a:path w="2623634" h="801302" extrusionOk="0">
                <a:moveTo>
                  <a:pt x="0" y="0"/>
                </a:moveTo>
                <a:lnTo>
                  <a:pt x="2623634" y="0"/>
                </a:lnTo>
                <a:lnTo>
                  <a:pt x="2623634" y="801302"/>
                </a:lnTo>
                <a:lnTo>
                  <a:pt x="0" y="801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166;p18">
            <a:extLst>
              <a:ext uri="{FF2B5EF4-FFF2-40B4-BE49-F238E27FC236}">
                <a16:creationId xmlns:a16="http://schemas.microsoft.com/office/drawing/2014/main" id="{CE495724-EA77-4963-9329-2D211BD76050}"/>
              </a:ext>
            </a:extLst>
          </p:cNvPr>
          <p:cNvSpPr/>
          <p:nvPr/>
        </p:nvSpPr>
        <p:spPr>
          <a:xfrm>
            <a:off x="324202" y="1183073"/>
            <a:ext cx="11542009" cy="1810363"/>
          </a:xfrm>
          <a:prstGeom prst="wedgeRectCallout">
            <a:avLst>
              <a:gd name="adj1" fmla="val -8284"/>
              <a:gd name="adj2" fmla="val 117606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272133" anchor="ctr" anchorCtr="0">
            <a:noAutofit/>
          </a:bodyPr>
          <a:lstStyle/>
          <a:p>
            <a:pPr marL="20955" marR="157480" algn="just">
              <a:spcAft>
                <a:spcPts val="0"/>
              </a:spcAft>
              <a:tabLst>
                <a:tab pos="201295" algn="l"/>
              </a:tabLst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cảnh khó khăn chung của cả đất nước, bạn nhỏ vẫn được gia đình tạo điều kiện để đến trường học chữ.</a:t>
            </a:r>
            <a:r>
              <a:rPr lang="vi-VN" sz="32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học chữ của bạn nhỏ đem lại niềm vui cho cả bạn và gia đình.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  <p:grpSp>
        <p:nvGrpSpPr>
          <p:cNvPr id="5" name="Google Shape;1167;p18">
            <a:extLst>
              <a:ext uri="{FF2B5EF4-FFF2-40B4-BE49-F238E27FC236}">
                <a16:creationId xmlns:a16="http://schemas.microsoft.com/office/drawing/2014/main" id="{3083A1E3-37C4-43DB-9939-0E8149827AD0}"/>
              </a:ext>
            </a:extLst>
          </p:cNvPr>
          <p:cNvGrpSpPr/>
          <p:nvPr/>
        </p:nvGrpSpPr>
        <p:grpSpPr>
          <a:xfrm>
            <a:off x="1665700" y="289837"/>
            <a:ext cx="7911194" cy="820253"/>
            <a:chOff x="1451804" y="778231"/>
            <a:chExt cx="5195293" cy="651058"/>
          </a:xfrm>
        </p:grpSpPr>
        <p:sp>
          <p:nvSpPr>
            <p:cNvPr id="6" name="Google Shape;1168;p18">
              <a:extLst>
                <a:ext uri="{FF2B5EF4-FFF2-40B4-BE49-F238E27FC236}">
                  <a16:creationId xmlns:a16="http://schemas.microsoft.com/office/drawing/2014/main" id="{4DE719F8-DB5A-4A21-A54C-E9BE154E26C1}"/>
                </a:ext>
              </a:extLst>
            </p:cNvPr>
            <p:cNvSpPr txBox="1"/>
            <p:nvPr/>
          </p:nvSpPr>
          <p:spPr>
            <a:xfrm>
              <a:off x="1451804" y="835692"/>
              <a:ext cx="5195293" cy="59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57576" rIns="115184" bIns="57576" anchor="t" anchorCtr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169;p18">
              <a:extLst>
                <a:ext uri="{FF2B5EF4-FFF2-40B4-BE49-F238E27FC236}">
                  <a16:creationId xmlns:a16="http://schemas.microsoft.com/office/drawing/2014/main" id="{99D6F4DD-C8DF-4B27-BB4B-6D9FF236BCC4}"/>
                </a:ext>
              </a:extLst>
            </p:cNvPr>
            <p:cNvSpPr/>
            <p:nvPr/>
          </p:nvSpPr>
          <p:spPr>
            <a:xfrm>
              <a:off x="1451804" y="778231"/>
              <a:ext cx="424104" cy="597112"/>
            </a:xfrm>
            <a:custGeom>
              <a:avLst/>
              <a:gdLst/>
              <a:ahLst/>
              <a:cxnLst/>
              <a:rect l="l" t="t" r="r" b="b"/>
              <a:pathLst>
                <a:path w="924270" h="1184962" extrusionOk="0">
                  <a:moveTo>
                    <a:pt x="0" y="0"/>
                  </a:moveTo>
                  <a:lnTo>
                    <a:pt x="924270" y="0"/>
                  </a:lnTo>
                  <a:lnTo>
                    <a:pt x="924270" y="1184962"/>
                  </a:lnTo>
                  <a:lnTo>
                    <a:pt x="0" y="1184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:\GIAI TRI\hinh nen\hinh nen powerpoint\z4938736378640_a662e539bd7154900314ca1bbd01c93b (1) - Copy.jpg">
            <a:extLst>
              <a:ext uri="{FF2B5EF4-FFF2-40B4-BE49-F238E27FC236}">
                <a16:creationId xmlns:a16="http://schemas.microsoft.com/office/drawing/2014/main" id="{90CDFCDA-D664-4581-A048-E11377BD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"/>
            <a:ext cx="12188825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Hộp Văn bản 1">
            <a:extLst>
              <a:ext uri="{FF2B5EF4-FFF2-40B4-BE49-F238E27FC236}">
                <a16:creationId xmlns:a16="http://schemas.microsoft.com/office/drawing/2014/main" id="{E575510B-1BA9-4923-9A6B-57F89C84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016" y="3843290"/>
            <a:ext cx="4149968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TẬP</a:t>
            </a:r>
            <a:endParaRPr lang="vi-VN" altLang="en-US" sz="5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ình ảnh có liên quan">
            <a:extLst>
              <a:ext uri="{FF2B5EF4-FFF2-40B4-BE49-F238E27FC236}">
                <a16:creationId xmlns:a16="http://schemas.microsoft.com/office/drawing/2014/main" id="{6A8F0549-75A2-4E0C-AF91-8F2CB57F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206;p21">
            <a:extLst>
              <a:ext uri="{FF2B5EF4-FFF2-40B4-BE49-F238E27FC236}">
                <a16:creationId xmlns:a16="http://schemas.microsoft.com/office/drawing/2014/main" id="{9B93EA66-42D0-417D-8936-99F3DDA46697}"/>
              </a:ext>
            </a:extLst>
          </p:cNvPr>
          <p:cNvSpPr txBox="1"/>
          <p:nvPr/>
        </p:nvSpPr>
        <p:spPr>
          <a:xfrm>
            <a:off x="5027620" y="830266"/>
            <a:ext cx="2136760" cy="6861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E2481-5C4B-4C9E-8328-B1A4C49819BB}"/>
              </a:ext>
            </a:extLst>
          </p:cNvPr>
          <p:cNvSpPr/>
          <p:nvPr/>
        </p:nvSpPr>
        <p:spPr>
          <a:xfrm>
            <a:off x="2025748" y="2346702"/>
            <a:ext cx="9298745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 chú ý cách ngắt nghỉ ở giữa các câu; nhấn mạnh các từ ngữ quan </a:t>
            </a:r>
            <a:r>
              <a:rPr lang="vi-VN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:\GIAI TRI\hinh nen\hinh nen powerpoint\z4938736378640_a662e539bd7154900314ca1bbd01c93b (1) - Copy.jpg">
            <a:extLst>
              <a:ext uri="{FF2B5EF4-FFF2-40B4-BE49-F238E27FC236}">
                <a16:creationId xmlns:a16="http://schemas.microsoft.com/office/drawing/2014/main" id="{90CDFCDA-D664-4581-A048-E11377BD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"/>
            <a:ext cx="12188825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Hộp Văn bản 1">
            <a:extLst>
              <a:ext uri="{FF2B5EF4-FFF2-40B4-BE49-F238E27FC236}">
                <a16:creationId xmlns:a16="http://schemas.microsoft.com/office/drawing/2014/main" id="{E575510B-1BA9-4923-9A6B-57F89C84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629" y="3799682"/>
            <a:ext cx="6077244" cy="13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vi-VN" altLang="en-US" sz="60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E:\GIAI TRI\hinh nen\hinh nen powerpoint\z4937389239881_4ef1fe084885a97b171e0715cef20311.jpg">
            <a:extLst>
              <a:ext uri="{FF2B5EF4-FFF2-40B4-BE49-F238E27FC236}">
                <a16:creationId xmlns:a16="http://schemas.microsoft.com/office/drawing/2014/main" id="{A593E8D5-CD81-4379-BFF5-3BD33885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988"/>
            <a:ext cx="12209463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206;p21">
            <a:extLst>
              <a:ext uri="{FF2B5EF4-FFF2-40B4-BE49-F238E27FC236}">
                <a16:creationId xmlns:a16="http://schemas.microsoft.com/office/drawing/2014/main" id="{9EF8E6B6-653D-4A72-8398-30F9BBBDCF1C}"/>
              </a:ext>
            </a:extLst>
          </p:cNvPr>
          <p:cNvSpPr txBox="1"/>
          <p:nvPr/>
        </p:nvSpPr>
        <p:spPr>
          <a:xfrm>
            <a:off x="4150967" y="679417"/>
            <a:ext cx="3551375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07;p21">
            <a:extLst>
              <a:ext uri="{FF2B5EF4-FFF2-40B4-BE49-F238E27FC236}">
                <a16:creationId xmlns:a16="http://schemas.microsoft.com/office/drawing/2014/main" id="{9C1AD967-8C91-4BFE-BEC4-92369C4E7D0A}"/>
              </a:ext>
            </a:extLst>
          </p:cNvPr>
          <p:cNvSpPr/>
          <p:nvPr/>
        </p:nvSpPr>
        <p:spPr>
          <a:xfrm>
            <a:off x="571145" y="1755624"/>
            <a:ext cx="11029070" cy="3237796"/>
          </a:xfrm>
          <a:prstGeom prst="wedgeRectCallout">
            <a:avLst>
              <a:gd name="adj1" fmla="val -20041"/>
              <a:gd name="adj2" fmla="val 48555"/>
            </a:avLst>
          </a:prstGeom>
          <a:solidFill>
            <a:schemeClr val="tx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272133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6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học,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biết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cái chữ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ở nhà để bố nghe.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cái chữ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cao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vở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ở đâu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vi-VN" sz="3600" b="1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3600" dirty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đi.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2609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1775519" y="2177076"/>
            <a:ext cx="8586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 eaLnBrk="0" fontAlgn="base" hangingPunct="0">
              <a:tabLst>
                <a:tab pos="270510" algn="l"/>
              </a:tabLst>
            </a:pPr>
            <a:r>
              <a:rPr lang="en-US" sz="3600" kern="0" dirty="0" smtClean="0">
                <a:solidFill>
                  <a:srgbClr val="FF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kern="0" dirty="0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600" kern="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kern="1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831" y="602199"/>
            <a:ext cx="643233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1824048" y="3705052"/>
            <a:ext cx="8586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 eaLnBrk="0" fontAlgn="base" hangingPunct="0">
              <a:tabLst>
                <a:tab pos="270510" algn="l"/>
              </a:tabLst>
            </a:pPr>
            <a:r>
              <a:rPr lang="en-US" sz="3600" kern="0" dirty="0" smtClean="0">
                <a:solidFill>
                  <a:srgbClr val="FF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kern="0" dirty="0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kern="1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14;p22">
            <a:extLst>
              <a:ext uri="{FF2B5EF4-FFF2-40B4-BE49-F238E27FC236}">
                <a16:creationId xmlns:a16="http://schemas.microsoft.com/office/drawing/2014/main" id="{563A33AC-77C2-43FA-B810-C33332CB623F}"/>
              </a:ext>
            </a:extLst>
          </p:cNvPr>
          <p:cNvSpPr>
            <a:spLocks noChangeAspect="1"/>
          </p:cNvSpPr>
          <p:nvPr/>
        </p:nvSpPr>
        <p:spPr>
          <a:xfrm>
            <a:off x="0" y="2585082"/>
            <a:ext cx="5390492" cy="3362318"/>
          </a:xfrm>
          <a:custGeom>
            <a:avLst/>
            <a:gdLst/>
            <a:ahLst/>
            <a:cxnLst/>
            <a:rect l="l" t="t" r="r" b="b"/>
            <a:pathLst>
              <a:path w="1838167" h="1146557" extrusionOk="0">
                <a:moveTo>
                  <a:pt x="0" y="0"/>
                </a:moveTo>
                <a:lnTo>
                  <a:pt x="1838167" y="0"/>
                </a:lnTo>
                <a:lnTo>
                  <a:pt x="1838167" y="1146557"/>
                </a:lnTo>
                <a:lnTo>
                  <a:pt x="0" y="114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15;p22">
            <a:extLst>
              <a:ext uri="{FF2B5EF4-FFF2-40B4-BE49-F238E27FC236}">
                <a16:creationId xmlns:a16="http://schemas.microsoft.com/office/drawing/2014/main" id="{54D8E0B0-D04E-47F0-BE5D-105F8ABCE83F}"/>
              </a:ext>
            </a:extLst>
          </p:cNvPr>
          <p:cNvSpPr/>
          <p:nvPr/>
        </p:nvSpPr>
        <p:spPr>
          <a:xfrm>
            <a:off x="6028571" y="1721644"/>
            <a:ext cx="5523764" cy="2653356"/>
          </a:xfrm>
          <a:prstGeom prst="wedgeRectCallout">
            <a:avLst>
              <a:gd name="adj1" fmla="val -20174"/>
              <a:gd name="adj2" fmla="val 45882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115184" tIns="57576" rIns="115184" bIns="272133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39C7CCE1-88E2-4A46-8085-21C319123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6" y="34925"/>
            <a:ext cx="5540326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Dặn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</a:t>
            </a:r>
            <a:endParaRPr lang="vi-VN" altLang="en-US" sz="5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8">
            <a:extLst>
              <a:ext uri="{FF2B5EF4-FFF2-40B4-BE49-F238E27FC236}">
                <a16:creationId xmlns:a16="http://schemas.microsoft.com/office/drawing/2014/main" id="{BD2961D8-7627-4B07-8DB0-B06FA0DE5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id="{2F6A7371-7E5F-4E5B-B7B8-992672B71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 bwMode="auto">
          <a:xfrm>
            <a:off x="8304213" y="1706564"/>
            <a:ext cx="415925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73546D7D-40D4-4F50-B046-9730C0C2B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1" b="53305"/>
          <a:stretch>
            <a:fillRect/>
          </a:stretch>
        </p:blipFill>
        <p:spPr bwMode="auto">
          <a:xfrm>
            <a:off x="8878888" y="127000"/>
            <a:ext cx="2668588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">
            <a:extLst>
              <a:ext uri="{FF2B5EF4-FFF2-40B4-BE49-F238E27FC236}">
                <a16:creationId xmlns:a16="http://schemas.microsoft.com/office/drawing/2014/main" id="{1D5A70CD-3874-4E17-B875-3C26C43CF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730251" y="0"/>
            <a:ext cx="7573962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B26FAE03-4A8F-4549-B15A-CA5CF3128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53333" r="77068" b="2104"/>
          <a:stretch>
            <a:fillRect/>
          </a:stretch>
        </p:blipFill>
        <p:spPr bwMode="auto">
          <a:xfrm>
            <a:off x="180976" y="3657600"/>
            <a:ext cx="26162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005;p11">
            <a:extLst>
              <a:ext uri="{FF2B5EF4-FFF2-40B4-BE49-F238E27FC236}">
                <a16:creationId xmlns:a16="http://schemas.microsoft.com/office/drawing/2014/main" id="{68EB8E69-5CE9-424F-A644-1AD773E6327D}"/>
              </a:ext>
            </a:extLst>
          </p:cNvPr>
          <p:cNvSpPr txBox="1"/>
          <p:nvPr/>
        </p:nvSpPr>
        <p:spPr>
          <a:xfrm>
            <a:off x="1828800" y="2103625"/>
            <a:ext cx="5655212" cy="316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chúc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học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/>
              </a:rPr>
              <a:t>tốt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/>
              </a:rPr>
              <a:t>!</a:t>
            </a:r>
            <a:endParaRPr sz="3600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868;p7">
            <a:extLst>
              <a:ext uri="{FF2B5EF4-FFF2-40B4-BE49-F238E27FC236}">
                <a16:creationId xmlns:a16="http://schemas.microsoft.com/office/drawing/2014/main" id="{4663B3E4-966D-419C-A648-4BB33DE81BE4}"/>
              </a:ext>
            </a:extLst>
          </p:cNvPr>
          <p:cNvSpPr/>
          <p:nvPr/>
        </p:nvSpPr>
        <p:spPr>
          <a:xfrm>
            <a:off x="357808" y="3165984"/>
            <a:ext cx="6074797" cy="1453724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26778" tIns="57576" rIns="226778" bIns="57576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1C2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Google Shape;869;p7">
            <a:extLst>
              <a:ext uri="{FF2B5EF4-FFF2-40B4-BE49-F238E27FC236}">
                <a16:creationId xmlns:a16="http://schemas.microsoft.com/office/drawing/2014/main" id="{B48037EE-F465-4D05-85E1-FB4B2ABE0B46}"/>
              </a:ext>
            </a:extLst>
          </p:cNvPr>
          <p:cNvSpPr/>
          <p:nvPr/>
        </p:nvSpPr>
        <p:spPr>
          <a:xfrm>
            <a:off x="287241" y="781464"/>
            <a:ext cx="6074658" cy="127256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bé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1F1C27"/>
                </a:solidFill>
                <a:latin typeface="Times New Roman" panose="02020603050405020304" pitchFamily="18" charset="0"/>
              </a:rPr>
              <a:t>đời</a:t>
            </a:r>
            <a:r>
              <a:rPr lang="en-US" sz="2800" b="1" i="1" dirty="0" smtClean="0">
                <a:solidFill>
                  <a:srgbClr val="1F1C27"/>
                </a:solidFill>
                <a:latin typeface="Times New Roman" panose="02020603050405020304" pitchFamily="18" charset="0"/>
              </a:rPr>
              <a:t>.</a:t>
            </a:r>
            <a:endParaRPr kumimoji="0" sz="2800" b="1" i="1" u="none" strike="noStrike" kern="1200" cap="none" spc="0" normalizeH="0" baseline="0" noProof="0" dirty="0">
              <a:ln>
                <a:noFill/>
              </a:ln>
              <a:solidFill>
                <a:srgbClr val="1F1C27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8" name="Google Shape;872;p7">
            <a:extLst>
              <a:ext uri="{FF2B5EF4-FFF2-40B4-BE49-F238E27FC236}">
                <a16:creationId xmlns:a16="http://schemas.microsoft.com/office/drawing/2014/main" id="{65028173-2096-46CA-AA88-A387529336C2}"/>
              </a:ext>
            </a:extLst>
          </p:cNvPr>
          <p:cNvSpPr/>
          <p:nvPr/>
        </p:nvSpPr>
        <p:spPr>
          <a:xfrm>
            <a:off x="6898346" y="1127924"/>
            <a:ext cx="4318586" cy="4039673"/>
          </a:xfrm>
          <a:custGeom>
            <a:avLst/>
            <a:gdLst/>
            <a:ahLst/>
            <a:cxnLst/>
            <a:rect l="l" t="t" r="r" b="b"/>
            <a:pathLst>
              <a:path w="1086904" h="1016708" extrusionOk="0">
                <a:moveTo>
                  <a:pt x="0" y="0"/>
                </a:moveTo>
                <a:lnTo>
                  <a:pt x="1086903" y="0"/>
                </a:lnTo>
                <a:lnTo>
                  <a:pt x="1086903" y="1016708"/>
                </a:lnTo>
                <a:lnTo>
                  <a:pt x="0" y="1016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:\GIAI TRI\hinh nen\hinh nen powerpoint\z4938736378640_a662e539bd7154900314ca1bbd01c93b (1) - Copy.jpg">
            <a:extLst>
              <a:ext uri="{FF2B5EF4-FFF2-40B4-BE49-F238E27FC236}">
                <a16:creationId xmlns:a16="http://schemas.microsoft.com/office/drawing/2014/main" id="{90CDFCDA-D664-4581-A048-E11377BD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"/>
            <a:ext cx="12188825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Hộp Văn bản 1">
            <a:extLst>
              <a:ext uri="{FF2B5EF4-FFF2-40B4-BE49-F238E27FC236}">
                <a16:creationId xmlns:a16="http://schemas.microsoft.com/office/drawing/2014/main" id="{E575510B-1BA9-4923-9A6B-57F89C84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321" y="4137307"/>
            <a:ext cx="7582485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THÀNH KIẾN THỨC 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67;p7">
            <a:extLst>
              <a:ext uri="{FF2B5EF4-FFF2-40B4-BE49-F238E27FC236}">
                <a16:creationId xmlns:a16="http://schemas.microsoft.com/office/drawing/2014/main" id="{B96F27D0-BC63-4520-ADFD-A0D457DFA305}"/>
              </a:ext>
            </a:extLst>
          </p:cNvPr>
          <p:cNvSpPr txBox="1"/>
          <p:nvPr/>
        </p:nvSpPr>
        <p:spPr>
          <a:xfrm>
            <a:off x="617432" y="330315"/>
            <a:ext cx="8200607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just"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dk1"/>
                </a:solidFill>
                <a:latin typeface="+mj-lt"/>
              </a:rPr>
              <a:t>Đọc mẫu bài </a:t>
            </a:r>
            <a:r>
              <a:rPr lang="vi-VN" sz="3200" b="1" dirty="0" smtClean="0">
                <a:solidFill>
                  <a:schemeClr val="dk1"/>
                </a:solidFill>
                <a:latin typeface="+mj-lt"/>
              </a:rPr>
              <a:t>“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 smtClean="0">
                <a:solidFill>
                  <a:schemeClr val="dk1"/>
                </a:solidFill>
                <a:latin typeface="+mj-lt"/>
              </a:rPr>
              <a:t>"</a:t>
            </a:r>
            <a:endParaRPr sz="3200" dirty="0">
              <a:latin typeface="+mj-lt"/>
            </a:endParaRPr>
          </a:p>
        </p:txBody>
      </p:sp>
      <p:sp>
        <p:nvSpPr>
          <p:cNvPr id="4" name="Google Shape;868;p7">
            <a:extLst>
              <a:ext uri="{FF2B5EF4-FFF2-40B4-BE49-F238E27FC236}">
                <a16:creationId xmlns:a16="http://schemas.microsoft.com/office/drawing/2014/main" id="{4663B3E4-966D-419C-A648-4BB33DE81BE4}"/>
              </a:ext>
            </a:extLst>
          </p:cNvPr>
          <p:cNvSpPr/>
          <p:nvPr/>
        </p:nvSpPr>
        <p:spPr>
          <a:xfrm>
            <a:off x="1376568" y="3625641"/>
            <a:ext cx="4810403" cy="127256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26778" tIns="57576" rIns="226778" bIns="57576" anchor="ctr" anchorCtr="0">
            <a:noAutofit/>
          </a:bodyPr>
          <a:lstStyle/>
          <a:p>
            <a:pPr algn="ctr"/>
            <a:r>
              <a:rPr lang="vi-VN" sz="2800" dirty="0">
                <a:solidFill>
                  <a:srgbClr val="1F1C27"/>
                </a:solidFill>
                <a:latin typeface="+mj-lt"/>
              </a:rPr>
              <a:t>Sôi nổi ở đoạn </a:t>
            </a:r>
            <a:r>
              <a:rPr lang="en-US" sz="2800" dirty="0" smtClean="0">
                <a:solidFill>
                  <a:srgbClr val="1F1C27"/>
                </a:solidFill>
                <a:latin typeface="+mj-lt"/>
              </a:rPr>
              <a:t>4</a:t>
            </a:r>
            <a:r>
              <a:rPr lang="vi-VN" sz="2800" dirty="0" smtClean="0">
                <a:solidFill>
                  <a:srgbClr val="1F1C27"/>
                </a:solidFill>
                <a:latin typeface="+mj-lt"/>
              </a:rPr>
              <a:t>,...</a:t>
            </a:r>
            <a:endParaRPr sz="2800" dirty="0">
              <a:latin typeface="+mj-lt"/>
            </a:endParaRPr>
          </a:p>
        </p:txBody>
      </p:sp>
      <p:sp>
        <p:nvSpPr>
          <p:cNvPr id="5" name="Google Shape;869;p7">
            <a:extLst>
              <a:ext uri="{FF2B5EF4-FFF2-40B4-BE49-F238E27FC236}">
                <a16:creationId xmlns:a16="http://schemas.microsoft.com/office/drawing/2014/main" id="{B48037EE-F465-4D05-85E1-FB4B2ABE0B46}"/>
              </a:ext>
            </a:extLst>
          </p:cNvPr>
          <p:cNvSpPr/>
          <p:nvPr/>
        </p:nvSpPr>
        <p:spPr>
          <a:xfrm>
            <a:off x="1376569" y="1604676"/>
            <a:ext cx="4810402" cy="1272569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1F1C27"/>
                </a:solidFill>
                <a:latin typeface="+mj-lt"/>
              </a:rPr>
              <a:t>Nhẹ nhàng, tình cảm</a:t>
            </a:r>
            <a:endParaRPr sz="2800" dirty="0">
              <a:solidFill>
                <a:srgbClr val="1F1C27"/>
              </a:solidFill>
              <a:latin typeface="+mj-lt"/>
            </a:endParaRPr>
          </a:p>
        </p:txBody>
      </p:sp>
      <p:sp>
        <p:nvSpPr>
          <p:cNvPr id="6" name="Google Shape;870;p7">
            <a:extLst>
              <a:ext uri="{FF2B5EF4-FFF2-40B4-BE49-F238E27FC236}">
                <a16:creationId xmlns:a16="http://schemas.microsoft.com/office/drawing/2014/main" id="{DAC29D1A-4644-4EE6-848A-CAE4BED72A47}"/>
              </a:ext>
            </a:extLst>
          </p:cNvPr>
          <p:cNvSpPr/>
          <p:nvPr/>
        </p:nvSpPr>
        <p:spPr>
          <a:xfrm>
            <a:off x="1640553" y="1279270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vi-VN" sz="2800" b="1" dirty="0">
                <a:solidFill>
                  <a:srgbClr val="1F1C27"/>
                </a:solidFill>
                <a:latin typeface="+mj-lt"/>
              </a:rPr>
              <a:t>Giọng đọc</a:t>
            </a:r>
            <a:endParaRPr sz="2800" dirty="0">
              <a:latin typeface="+mj-lt"/>
            </a:endParaRPr>
          </a:p>
        </p:txBody>
      </p:sp>
      <p:sp>
        <p:nvSpPr>
          <p:cNvPr id="7" name="Google Shape;871;p7">
            <a:extLst>
              <a:ext uri="{FF2B5EF4-FFF2-40B4-BE49-F238E27FC236}">
                <a16:creationId xmlns:a16="http://schemas.microsoft.com/office/drawing/2014/main" id="{18842A7B-FFB0-493E-852D-26FC103A9BF5}"/>
              </a:ext>
            </a:extLst>
          </p:cNvPr>
          <p:cNvSpPr/>
          <p:nvPr/>
        </p:nvSpPr>
        <p:spPr>
          <a:xfrm>
            <a:off x="1640552" y="3240888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vi-VN" sz="2800" b="1">
                <a:solidFill>
                  <a:srgbClr val="1F1C27"/>
                </a:solidFill>
                <a:latin typeface="+mj-lt"/>
              </a:rPr>
              <a:t>Nhấn giọng</a:t>
            </a:r>
            <a:endParaRPr sz="2800">
              <a:latin typeface="+mj-lt"/>
            </a:endParaRPr>
          </a:p>
        </p:txBody>
      </p:sp>
      <p:sp>
        <p:nvSpPr>
          <p:cNvPr id="8" name="Google Shape;872;p7">
            <a:extLst>
              <a:ext uri="{FF2B5EF4-FFF2-40B4-BE49-F238E27FC236}">
                <a16:creationId xmlns:a16="http://schemas.microsoft.com/office/drawing/2014/main" id="{65028173-2096-46CA-AA88-A387529336C2}"/>
              </a:ext>
            </a:extLst>
          </p:cNvPr>
          <p:cNvSpPr/>
          <p:nvPr/>
        </p:nvSpPr>
        <p:spPr>
          <a:xfrm>
            <a:off x="6898346" y="1127924"/>
            <a:ext cx="4318586" cy="4039673"/>
          </a:xfrm>
          <a:custGeom>
            <a:avLst/>
            <a:gdLst/>
            <a:ahLst/>
            <a:cxnLst/>
            <a:rect l="l" t="t" r="r" b="b"/>
            <a:pathLst>
              <a:path w="1086904" h="1016708" extrusionOk="0">
                <a:moveTo>
                  <a:pt x="0" y="0"/>
                </a:moveTo>
                <a:lnTo>
                  <a:pt x="1086903" y="0"/>
                </a:lnTo>
                <a:lnTo>
                  <a:pt x="1086903" y="1016708"/>
                </a:lnTo>
                <a:lnTo>
                  <a:pt x="0" y="1016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20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:\GIAI TRI\hinh nen\hinh nen powerpoint\16c5d4f046f3ed17be8cee10acf70f12.jpg">
            <a:extLst>
              <a:ext uri="{FF2B5EF4-FFF2-40B4-BE49-F238E27FC236}">
                <a16:creationId xmlns:a16="http://schemas.microsoft.com/office/drawing/2014/main" id="{CCE06BC8-16A0-4581-A47B-F486F522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952413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56;p5">
            <a:extLst>
              <a:ext uri="{FF2B5EF4-FFF2-40B4-BE49-F238E27FC236}">
                <a16:creationId xmlns:a16="http://schemas.microsoft.com/office/drawing/2014/main" id="{344151E6-00F7-45FD-96D8-0DE926DB9748}"/>
              </a:ext>
            </a:extLst>
          </p:cNvPr>
          <p:cNvSpPr txBox="1"/>
          <p:nvPr/>
        </p:nvSpPr>
        <p:spPr>
          <a:xfrm>
            <a:off x="1170629" y="3049170"/>
            <a:ext cx="9605224" cy="17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ĐỌC THÀNH TIẾNG</a:t>
            </a:r>
            <a:endParaRPr sz="7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38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78;p8">
            <a:extLst>
              <a:ext uri="{FF2B5EF4-FFF2-40B4-BE49-F238E27FC236}">
                <a16:creationId xmlns:a16="http://schemas.microsoft.com/office/drawing/2014/main" id="{94795BEB-8B3E-4283-8FD7-35A17773D3B8}"/>
              </a:ext>
            </a:extLst>
          </p:cNvPr>
          <p:cNvSpPr txBox="1"/>
          <p:nvPr/>
        </p:nvSpPr>
        <p:spPr>
          <a:xfrm>
            <a:off x="416333" y="155331"/>
            <a:ext cx="4211063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dk1"/>
                </a:solidFill>
                <a:latin typeface="+mj-lt"/>
              </a:rPr>
              <a:t>Luyện đọc từ khó</a:t>
            </a:r>
            <a:endParaRPr sz="2000" dirty="0">
              <a:latin typeface="+mj-lt"/>
            </a:endParaRPr>
          </a:p>
        </p:txBody>
      </p:sp>
      <p:sp>
        <p:nvSpPr>
          <p:cNvPr id="4" name="Google Shape;879;p8">
            <a:extLst>
              <a:ext uri="{FF2B5EF4-FFF2-40B4-BE49-F238E27FC236}">
                <a16:creationId xmlns:a16="http://schemas.microsoft.com/office/drawing/2014/main" id="{D77BBC69-7EC0-4424-A3F1-7E48ABE532AE}"/>
              </a:ext>
            </a:extLst>
          </p:cNvPr>
          <p:cNvSpPr/>
          <p:nvPr/>
        </p:nvSpPr>
        <p:spPr>
          <a:xfrm>
            <a:off x="562637" y="1118077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880;p8">
            <a:extLst>
              <a:ext uri="{FF2B5EF4-FFF2-40B4-BE49-F238E27FC236}">
                <a16:creationId xmlns:a16="http://schemas.microsoft.com/office/drawing/2014/main" id="{228B1181-BCE0-4EAD-BC82-95A39114F7D8}"/>
              </a:ext>
            </a:extLst>
          </p:cNvPr>
          <p:cNvSpPr/>
          <p:nvPr/>
        </p:nvSpPr>
        <p:spPr>
          <a:xfrm>
            <a:off x="562637" y="2322038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81;p8">
            <a:extLst>
              <a:ext uri="{FF2B5EF4-FFF2-40B4-BE49-F238E27FC236}">
                <a16:creationId xmlns:a16="http://schemas.microsoft.com/office/drawing/2014/main" id="{3C6DCA6D-3947-4F80-AA66-5EC0AF22077C}"/>
              </a:ext>
            </a:extLst>
          </p:cNvPr>
          <p:cNvSpPr/>
          <p:nvPr/>
        </p:nvSpPr>
        <p:spPr>
          <a:xfrm>
            <a:off x="562637" y="3525998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Xuýt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882;p8">
            <a:extLst>
              <a:ext uri="{FF2B5EF4-FFF2-40B4-BE49-F238E27FC236}">
                <a16:creationId xmlns:a16="http://schemas.microsoft.com/office/drawing/2014/main" id="{99F7E69E-7648-4314-9066-EB662FB7DAB3}"/>
              </a:ext>
            </a:extLst>
          </p:cNvPr>
          <p:cNvSpPr/>
          <p:nvPr/>
        </p:nvSpPr>
        <p:spPr>
          <a:xfrm>
            <a:off x="3924895" y="1118077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883;p8">
            <a:extLst>
              <a:ext uri="{FF2B5EF4-FFF2-40B4-BE49-F238E27FC236}">
                <a16:creationId xmlns:a16="http://schemas.microsoft.com/office/drawing/2014/main" id="{351526E6-2EE8-48B7-80D0-BCB5DD0B00CD}"/>
              </a:ext>
            </a:extLst>
          </p:cNvPr>
          <p:cNvSpPr/>
          <p:nvPr/>
        </p:nvSpPr>
        <p:spPr>
          <a:xfrm>
            <a:off x="3924895" y="2322037"/>
            <a:ext cx="2498924" cy="65080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Xum</a:t>
            </a:r>
            <a:r>
              <a:rPr lang="en-US" sz="2800" dirty="0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F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xuê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84;p8">
            <a:extLst>
              <a:ext uri="{FF2B5EF4-FFF2-40B4-BE49-F238E27FC236}">
                <a16:creationId xmlns:a16="http://schemas.microsoft.com/office/drawing/2014/main" id="{E21A77D5-F5C4-4A9F-9F55-C76310379F3C}"/>
              </a:ext>
            </a:extLst>
          </p:cNvPr>
          <p:cNvSpPr/>
          <p:nvPr/>
        </p:nvSpPr>
        <p:spPr>
          <a:xfrm>
            <a:off x="6732021" y="2647442"/>
            <a:ext cx="5150191" cy="3682385"/>
          </a:xfrm>
          <a:custGeom>
            <a:avLst/>
            <a:gdLst/>
            <a:ahLst/>
            <a:cxnLst/>
            <a:rect l="l" t="t" r="r" b="b"/>
            <a:pathLst>
              <a:path w="1154583" h="825527" extrusionOk="0">
                <a:moveTo>
                  <a:pt x="0" y="0"/>
                </a:moveTo>
                <a:lnTo>
                  <a:pt x="1154583" y="0"/>
                </a:lnTo>
                <a:lnTo>
                  <a:pt x="1154583" y="825527"/>
                </a:lnTo>
                <a:lnTo>
                  <a:pt x="0" y="825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20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GIAI TRI\hinh nen\hinh nen powerpoint\z4937389170677_84f797924febc8348beec5ecbc05280d.jpg">
            <a:extLst>
              <a:ext uri="{FF2B5EF4-FFF2-40B4-BE49-F238E27FC236}">
                <a16:creationId xmlns:a16="http://schemas.microsoft.com/office/drawing/2014/main" id="{AEC6342D-8526-4D83-AD52-94973CE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89;p9">
            <a:extLst>
              <a:ext uri="{FF2B5EF4-FFF2-40B4-BE49-F238E27FC236}">
                <a16:creationId xmlns:a16="http://schemas.microsoft.com/office/drawing/2014/main" id="{8FE2BB1B-75B4-49E4-B226-414F5D317A79}"/>
              </a:ext>
            </a:extLst>
          </p:cNvPr>
          <p:cNvSpPr txBox="1"/>
          <p:nvPr/>
        </p:nvSpPr>
        <p:spPr>
          <a:xfrm>
            <a:off x="3023766" y="798329"/>
            <a:ext cx="4812320" cy="6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3200" b="1" dirty="0">
                <a:solidFill>
                  <a:schemeClr val="dk1"/>
                </a:solidFill>
                <a:latin typeface="+mj-lt"/>
              </a:rPr>
              <a:t>Giải nghĩa </a:t>
            </a:r>
            <a:r>
              <a:rPr lang="vi-VN" sz="3200" b="1" dirty="0" smtClean="0">
                <a:solidFill>
                  <a:schemeClr val="dk1"/>
                </a:solidFill>
                <a:latin typeface="+mj-lt"/>
              </a:rPr>
              <a:t>từ</a:t>
            </a:r>
            <a:endParaRPr sz="3200" dirty="0">
              <a:latin typeface="+mj-lt"/>
            </a:endParaRPr>
          </a:p>
        </p:txBody>
      </p:sp>
      <p:graphicFrame>
        <p:nvGraphicFramePr>
          <p:cNvPr id="4" name="Google Shape;890;p9">
            <a:extLst>
              <a:ext uri="{FF2B5EF4-FFF2-40B4-BE49-F238E27FC236}">
                <a16:creationId xmlns:a16="http://schemas.microsoft.com/office/drawing/2014/main" id="{527795EE-8A12-46C2-B67C-7C9A03976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878041"/>
              </p:ext>
            </p:extLst>
          </p:nvPr>
        </p:nvGraphicFramePr>
        <p:xfrm>
          <a:off x="835324" y="1710580"/>
          <a:ext cx="10424465" cy="37185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9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41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Sáu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mùa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lúa</a:t>
                      </a:r>
                      <a:endParaRPr sz="36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Sáu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năm</a:t>
                      </a:r>
                      <a:r>
                        <a:rPr lang="vi-VN" sz="3600" b="0" u="none" strike="noStrike" cap="none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32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41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Ngồi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trong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bụng</a:t>
                      </a:r>
                      <a:r>
                        <a:rPr lang="en-US" sz="4000" b="1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1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mẹ</a:t>
                      </a:r>
                      <a:endParaRPr sz="36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Nằm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trong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bụng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mẹ</a:t>
                      </a:r>
                      <a:r>
                        <a:rPr lang="vi-VN" sz="3600" b="0" u="none" strike="noStrike" cap="none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3200" b="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41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Lanh</a:t>
                      </a:r>
                      <a:endParaRPr sz="36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u="none" strike="noStrike" cap="none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Cây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thân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cỏ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,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trồng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lấy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sợi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dệt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vải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và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lấy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hạt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ép</a:t>
                      </a:r>
                      <a:r>
                        <a:rPr lang="en-US" sz="4000" b="0" u="none" strike="noStrike" cap="none" baseline="0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 </a:t>
                      </a:r>
                      <a:r>
                        <a:rPr lang="en-US" sz="4000" b="0" u="none" strike="noStrike" cap="none" baseline="0" dirty="0" err="1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dầu</a:t>
                      </a:r>
                      <a:r>
                        <a:rPr lang="vi-VN" sz="3600" b="0" u="none" strike="noStrike" cap="none" dirty="0" smtClean="0">
                          <a:solidFill>
                            <a:srgbClr val="1F1C27"/>
                          </a:solidFill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3200" dirty="0">
                        <a:latin typeface="UTM Avo" panose="02040603050506020204" pitchFamily="18"/>
                      </a:endParaRPr>
                    </a:p>
                  </a:txBody>
                  <a:tcPr marL="131342" marR="131342" marT="65671" marB="65671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:\GIAI TRI\hinh nen\hinh nen powerpoint\16c5d4f046f3ed17be8cee10acf70f12.jpg">
            <a:extLst>
              <a:ext uri="{FF2B5EF4-FFF2-40B4-BE49-F238E27FC236}">
                <a16:creationId xmlns:a16="http://schemas.microsoft.com/office/drawing/2014/main" id="{CCE06BC8-16A0-4581-A47B-F486F522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952413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895;p10">
            <a:extLst>
              <a:ext uri="{FF2B5EF4-FFF2-40B4-BE49-F238E27FC236}">
                <a16:creationId xmlns:a16="http://schemas.microsoft.com/office/drawing/2014/main" id="{155886DC-5AB1-4296-91FC-0B2DE04A12DA}"/>
              </a:ext>
            </a:extLst>
          </p:cNvPr>
          <p:cNvSpPr txBox="1"/>
          <p:nvPr/>
        </p:nvSpPr>
        <p:spPr>
          <a:xfrm>
            <a:off x="1997612" y="3429000"/>
            <a:ext cx="8046720" cy="98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ctr">
              <a:buClr>
                <a:schemeClr val="dk1"/>
              </a:buClr>
              <a:buSzPts val="3100"/>
            </a:pPr>
            <a:r>
              <a:rPr lang="vi-VN" sz="8000" b="1" dirty="0">
                <a:solidFill>
                  <a:schemeClr val="dk1"/>
                </a:solidFill>
                <a:latin typeface="+mj-lt"/>
              </a:rPr>
              <a:t>Luyện đọc</a:t>
            </a:r>
            <a:endParaRPr sz="60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DE850-49F0-4052-99CA-2CFB2801B9CB}"/>
              </a:ext>
            </a:extLst>
          </p:cNvPr>
          <p:cNvSpPr/>
          <p:nvPr/>
        </p:nvSpPr>
        <p:spPr>
          <a:xfrm>
            <a:off x="381794" y="393947"/>
            <a:ext cx="8199497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với giọng đọc diễn cảm, nhấn giọng đúng chỗ, phù hợp và đọc đúng các từ khó có trong bài đọc.</a:t>
            </a:r>
          </a:p>
        </p:txBody>
      </p:sp>
    </p:spTree>
    <p:extLst>
      <p:ext uri="{BB962C8B-B14F-4D97-AF65-F5344CB8AC3E}">
        <p14:creationId xmlns:p14="http://schemas.microsoft.com/office/powerpoint/2010/main" val="6765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4.xml><?xml version="1.0" encoding="utf-8"?>
<a:theme xmlns:a="http://schemas.openxmlformats.org/drawingml/2006/main" name="Office 主题">
  <a:themeElements>
    <a:clrScheme name="自定义 4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645"/>
      </a:accent1>
      <a:accent2>
        <a:srgbClr val="F5C751"/>
      </a:accent2>
      <a:accent3>
        <a:srgbClr val="F14B76"/>
      </a:accent3>
      <a:accent4>
        <a:srgbClr val="5FB645"/>
      </a:accent4>
      <a:accent5>
        <a:srgbClr val="F5C751"/>
      </a:accent5>
      <a:accent6>
        <a:srgbClr val="F14B7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883</Words>
  <Application>Microsoft Office PowerPoint</Application>
  <PresentationFormat>Widescreen</PresentationFormat>
  <Paragraphs>79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宋体</vt:lpstr>
      <vt:lpstr>Segoe UI Semilight</vt:lpstr>
      <vt:lpstr>Segoe Print</vt:lpstr>
      <vt:lpstr>UTM Showcard</vt:lpstr>
      <vt:lpstr>Calibri Light</vt:lpstr>
      <vt:lpstr>Times New Roman</vt:lpstr>
      <vt:lpstr>Yu Mincho</vt:lpstr>
      <vt:lpstr>Microsoft YaHei</vt:lpstr>
      <vt:lpstr>Calibri</vt:lpstr>
      <vt:lpstr>等线</vt:lpstr>
      <vt:lpstr>Arial</vt:lpstr>
      <vt:lpstr>宋体</vt:lpstr>
      <vt:lpstr>Segoe UI Light</vt:lpstr>
      <vt:lpstr>UTM Avo</vt:lpstr>
      <vt:lpstr>Office Theme</vt:lpstr>
      <vt:lpstr>2_Office Theme</vt:lpstr>
      <vt:lpstr>1_Nature Illustration 16x9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ADMIN</cp:lastModifiedBy>
  <cp:revision>70</cp:revision>
  <dcterms:created xsi:type="dcterms:W3CDTF">2023-10-19T01:39:18Z</dcterms:created>
  <dcterms:modified xsi:type="dcterms:W3CDTF">2024-09-19T01:40:01Z</dcterms:modified>
</cp:coreProperties>
</file>