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A7E2D-3096-F035-5C31-634D554CB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13DCB-DEB3-E9F1-C891-C89F02C80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A73AD-118E-E338-4055-716D21B3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02EE-013E-4577-97AF-4C9BEFAA1D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BA172-96E8-5D13-1174-0C2C4F9F2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A22EA-DDB5-6902-4E65-14BE2578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1AE6-16FC-4769-B9CB-7C22E66F2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8DBEF-EF71-8A2F-ABFA-6DD40E35C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F9661-171A-EF2F-C5BA-455C2AC70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C607F-21A5-8BB0-767A-1E25A144B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02EE-013E-4577-97AF-4C9BEFAA1D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A2565-A17E-B091-122C-FE9E559F9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4F4A2-1F93-0B10-FF1A-48456CC8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1AE6-16FC-4769-B9CB-7C22E66F2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77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9FD599-7650-9189-1FC9-20ACCA0CD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26615C-E937-E80D-A645-FA0AFBBD6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208F7-3536-E2DE-8B83-24E3A4ABD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02EE-013E-4577-97AF-4C9BEFAA1D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3D833-4379-DCB2-E666-26DFCDFB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8C887-A360-6E30-1286-24075B5B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1AE6-16FC-4769-B9CB-7C22E66F2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B3514-62B0-3CCA-7021-E2737BF88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CAB3C-3147-0726-AEEF-463D84CF8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EC941-2531-AB9B-3B0A-F3F03D04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02EE-013E-4577-97AF-4C9BEFAA1D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075CE-01D9-2B2A-342D-D3A0A13D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BA1D5-E47C-18C8-2886-E149D26E8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1AE6-16FC-4769-B9CB-7C22E66F2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8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851C-29F8-48C8-FD08-B436C037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E1196-E672-2EA0-8FB0-13ADA7C7A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C8127-2569-EDAE-670A-2D33E853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02EE-013E-4577-97AF-4C9BEFAA1D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7D4A6-61EA-B6C0-1B8B-964484364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FA13D-8F6A-EDE1-91AB-93EBDE71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1AE6-16FC-4769-B9CB-7C22E66F2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0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6DC6F-017B-5ED2-C4E6-6775DF728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8F41B-E5D7-9316-877D-A485C76CD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F91B9-7042-A556-F7BA-BD9B20A2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32C00-FF2F-661D-2C5F-17D1CEFDD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02EE-013E-4577-97AF-4C9BEFAA1D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EB0E4-B173-34BB-2EE4-58282F6D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5C208-31F2-DCE1-28D3-66F400E2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1AE6-16FC-4769-B9CB-7C22E66F2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3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71D2-E583-9B35-B1AF-99B06B5E3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443F2-F1E7-40E8-DCE7-30DBF461D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51067-5471-2DA3-3E1E-F36ECE67F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21283-E418-09A8-64AE-1414ABADC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CB4E1-5B83-466C-DCB5-2F1B42DDE7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5615D8-87A5-B01C-E061-B8748D1B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02EE-013E-4577-97AF-4C9BEFAA1D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B7661-7048-1467-DB59-FBDDDF050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B3D7B7-7DE6-AC86-775F-FE861AF52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1AE6-16FC-4769-B9CB-7C22E66F2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4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3B127-74BD-4DF0-6A50-A0CBCD3B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F3F0DA-82B5-4CAF-4F11-1A042432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02EE-013E-4577-97AF-4C9BEFAA1D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28F42-317B-AE57-BB91-1DCD5A64B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F2AB9-EBA7-8F62-C01A-50B7E1EC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1AE6-16FC-4769-B9CB-7C22E66F2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0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7AD6B-AB6D-BB17-1C1E-42A8C61B5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02EE-013E-4577-97AF-4C9BEFAA1D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9974C9-61DD-2E76-2C3C-0F838ED8E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67630-CDB6-5A58-992E-0982E66B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1AE6-16FC-4769-B9CB-7C22E66F2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C081A-59B9-4608-86BD-E96C88A4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C9F43-D145-2D61-5369-BD6A591BB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5DD9B-127A-6715-4780-99F920822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D80EC-D4A4-A289-2F66-4E92BA02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02EE-013E-4577-97AF-4C9BEFAA1D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67AA3-4BD7-653E-1D30-D6655FDB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760DA-71E5-3967-2DE6-028D5425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1AE6-16FC-4769-B9CB-7C22E66F2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8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902CD-ECE3-C235-B61A-1B15B07B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73B4D-0089-10A1-57A5-FB4A532DB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8D0CF-7DC8-BFAF-D113-981E8C267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B4D22-329F-111B-5547-6F35FE3FD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02EE-013E-4577-97AF-4C9BEFAA1D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7CBD7-8A4B-C74B-6D02-02458BBFB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B92E4-FB34-3CEC-47E5-5940C85D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41AE6-16FC-4769-B9CB-7C22E66F2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7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5435C9-0F5A-0B23-1833-70BB0E2E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7F1A0-BB89-4798-DCC7-187860EC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E9B66-D023-2D75-0FF4-1FF4ECE38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1502EE-013E-4577-97AF-4C9BEFAA1D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D2B01-04E6-B878-6484-7984EB82C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08C6D-0D12-3D1F-4CFE-E8360E04D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341AE6-16FC-4769-B9CB-7C22E66F2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7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Ng%C6%B0%E1%BB%9Di_Th%C3%A1i_(Vi%E1%BB%87t_Nam)" TargetMode="External"/><Relationship Id="rId3" Type="http://schemas.openxmlformats.org/officeDocument/2006/relationships/hyperlink" Target="https://vi.wikipedia.org/wiki/1_th%C3%A1ng_4" TargetMode="External"/><Relationship Id="rId7" Type="http://schemas.openxmlformats.org/officeDocument/2006/relationships/hyperlink" Target="https://vi.wikipedia.org/wiki/Ng%C6%B0%E1%BB%9Di_M%C6%B0%E1%BB%9Dng" TargetMode="External"/><Relationship Id="rId2" Type="http://schemas.openxmlformats.org/officeDocument/2006/relationships/hyperlink" Target="https://vi.wikipedia.org/wiki/Vi%E1%BB%87t_Na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i.wikipedia.org/wiki/Ng%C6%B0%E1%BB%9Di_Vi%E1%BB%87t" TargetMode="External"/><Relationship Id="rId5" Type="http://schemas.openxmlformats.org/officeDocument/2006/relationships/hyperlink" Target="https://vi.wikipedia.org/wiki/Ng%C6%B0%E1%BB%9Di_n%C6%B0%E1%BB%9Bc_ngo%C3%A0i" TargetMode="External"/><Relationship Id="rId10" Type="http://schemas.openxmlformats.org/officeDocument/2006/relationships/hyperlink" Target="https://vi.wikipedia.org/wiki/H%C3%A0_T%C4%A9nh#cite_note-dstcdtvn-19" TargetMode="External"/><Relationship Id="rId4" Type="http://schemas.openxmlformats.org/officeDocument/2006/relationships/hyperlink" Target="https://vi.wikipedia.org/wiki/2009" TargetMode="External"/><Relationship Id="rId9" Type="http://schemas.openxmlformats.org/officeDocument/2006/relationships/hyperlink" Target="https://vi.wikipedia.org/wiki/Ng%C6%B0%E1%BB%9Di_L%C3%A0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8DE764-CD12-4DDF-BF1D-E92F4A2D69C1}"/>
              </a:ext>
            </a:extLst>
          </p:cNvPr>
          <p:cNvSpPr txBox="1"/>
          <p:nvPr/>
        </p:nvSpPr>
        <p:spPr>
          <a:xfrm>
            <a:off x="216976" y="170481"/>
            <a:ext cx="2805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động</a:t>
            </a:r>
            <a:endParaRPr lang="en-US" sz="4000" dirty="0">
              <a:solidFill>
                <a:srgbClr val="FF0000"/>
              </a:solidFill>
              <a:latin typeface="SVN-Aaron Script" panose="02000505070000020002" pitchFamily="50" charset="-1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B69C99-35AB-6976-505B-A724C6398E90}"/>
              </a:ext>
            </a:extLst>
          </p:cNvPr>
          <p:cNvSpPr txBox="1"/>
          <p:nvPr/>
        </p:nvSpPr>
        <p:spPr>
          <a:xfrm>
            <a:off x="802038" y="898884"/>
            <a:ext cx="7985500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1. Đặc điểm nào dưới đây đúng với dân cư nước ta?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6FDE9-775A-A4AD-60E3-A803FD095C70}"/>
              </a:ext>
            </a:extLst>
          </p:cNvPr>
          <p:cNvSpPr txBox="1"/>
          <p:nvPr/>
        </p:nvSpPr>
        <p:spPr>
          <a:xfrm>
            <a:off x="812369" y="1637894"/>
            <a:ext cx="7613542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Rất đông dân, đứng thứ 1 trong khu vực Đông Nam Á.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4941D3-8684-D24B-5C35-0F5568BFC3AF}"/>
              </a:ext>
            </a:extLst>
          </p:cNvPr>
          <p:cNvSpPr txBox="1"/>
          <p:nvPr/>
        </p:nvSpPr>
        <p:spPr>
          <a:xfrm>
            <a:off x="802037" y="2353472"/>
            <a:ext cx="7985501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Rất đông dân, đứng thứ 2 trong khu vực Đông Nam Á.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150DEC-1856-0966-E973-015246482275}"/>
              </a:ext>
            </a:extLst>
          </p:cNvPr>
          <p:cNvSpPr txBox="1"/>
          <p:nvPr/>
        </p:nvSpPr>
        <p:spPr>
          <a:xfrm>
            <a:off x="802037" y="3073868"/>
            <a:ext cx="6834752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Đông dân, đứng thứ 3 trong khu vực Đông Nam Á.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2E113D-87DC-34B5-E42C-829521C06B71}"/>
              </a:ext>
            </a:extLst>
          </p:cNvPr>
          <p:cNvSpPr txBox="1"/>
          <p:nvPr/>
        </p:nvSpPr>
        <p:spPr>
          <a:xfrm>
            <a:off x="802037" y="3789446"/>
            <a:ext cx="6834752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D. Đông dân, đứng thứ 4 trong khu vực Đông Nam Á.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3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0" grpId="1"/>
      <p:bldP spid="23" grpId="0"/>
      <p:bldP spid="23" grpId="1"/>
      <p:bldP spid="25" grpId="0"/>
      <p:bldP spid="27" grpId="0"/>
      <p:bldP spid="2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871224-E273-D296-9863-DF721E2A8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768C68-68EA-D051-907B-23F88604E276}"/>
              </a:ext>
            </a:extLst>
          </p:cNvPr>
          <p:cNvSpPr txBox="1"/>
          <p:nvPr/>
        </p:nvSpPr>
        <p:spPr>
          <a:xfrm>
            <a:off x="216976" y="170481"/>
            <a:ext cx="2805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Khám</a:t>
            </a:r>
            <a:r>
              <a:rPr lang="en-US" sz="4000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phá</a:t>
            </a:r>
            <a:endParaRPr lang="en-US" sz="4000" dirty="0">
              <a:solidFill>
                <a:srgbClr val="FF0000"/>
              </a:solidFill>
              <a:latin typeface="SVN-Aaron Script" panose="02000505070000020002" pitchFamily="50" charset="-1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B2157E-7787-1689-6CE5-EB21135AE178}"/>
              </a:ext>
            </a:extLst>
          </p:cNvPr>
          <p:cNvSpPr txBox="1"/>
          <p:nvPr/>
        </p:nvSpPr>
        <p:spPr>
          <a:xfrm>
            <a:off x="480447" y="878367"/>
            <a:ext cx="616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2CF0C-B184-FDAD-3A16-0D0FA7431776}"/>
              </a:ext>
            </a:extLst>
          </p:cNvPr>
          <p:cNvSpPr txBox="1"/>
          <p:nvPr/>
        </p:nvSpPr>
        <p:spPr>
          <a:xfrm>
            <a:off x="480447" y="1586253"/>
            <a:ext cx="11375756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790FB-265A-96CF-545E-7544F76B8147}"/>
              </a:ext>
            </a:extLst>
          </p:cNvPr>
          <p:cNvSpPr txBox="1"/>
          <p:nvPr/>
        </p:nvSpPr>
        <p:spPr>
          <a:xfrm>
            <a:off x="759416" y="3167390"/>
            <a:ext cx="778015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Hà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3F5B9C-9670-231E-ABCB-318978DB4D36}"/>
              </a:ext>
            </a:extLst>
          </p:cNvPr>
          <p:cNvSpPr txBox="1"/>
          <p:nvPr/>
        </p:nvSpPr>
        <p:spPr>
          <a:xfrm>
            <a:off x="216976" y="3876680"/>
            <a:ext cx="11639227" cy="36009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vi-VN" sz="2400" b="0" i="0" dirty="0">
                <a:effectLst/>
                <a:latin typeface="Arial" panose="020B0604020202020204" pitchFamily="34" charset="0"/>
              </a:rPr>
              <a:t>Theo thống kê của Tổng cục Thống kê </a:t>
            </a:r>
            <a:r>
              <a:rPr lang="vi-VN" sz="2400" b="0" i="0" u="none" strike="noStrike" dirty="0">
                <a:effectLst/>
                <a:latin typeface="Arial" panose="020B0604020202020204" pitchFamily="34" charset="0"/>
                <a:hlinkClick r:id="rId2" tooltip="Việt N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Việt Nam</a:t>
            </a:r>
            <a:r>
              <a:rPr lang="vi-VN" sz="2400" b="0" i="0" dirty="0">
                <a:effectLst/>
                <a:latin typeface="Arial" panose="020B0604020202020204" pitchFamily="34" charset="0"/>
              </a:rPr>
              <a:t>, tính đến ngày </a:t>
            </a:r>
            <a:r>
              <a:rPr lang="vi-VN" sz="2400" b="0" i="0" u="none" strike="noStrike" dirty="0">
                <a:effectLst/>
                <a:latin typeface="Arial" panose="020B0604020202020204" pitchFamily="34" charset="0"/>
                <a:hlinkClick r:id="rId3" tooltip="1 tháng 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 tháng 4</a:t>
            </a:r>
            <a:r>
              <a:rPr lang="vi-VN" sz="2400" b="0" i="0" dirty="0">
                <a:effectLst/>
                <a:latin typeface="Arial" panose="020B0604020202020204" pitchFamily="34" charset="0"/>
              </a:rPr>
              <a:t> năm </a:t>
            </a:r>
            <a:r>
              <a:rPr lang="vi-VN" sz="2400" b="0" i="0" u="none" strike="noStrike" dirty="0">
                <a:effectLst/>
                <a:latin typeface="Arial" panose="020B0604020202020204" pitchFamily="34" charset="0"/>
                <a:hlinkClick r:id="rId4" tooltip="200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2009</a:t>
            </a:r>
            <a:r>
              <a:rPr lang="vi-VN" sz="2400" b="0" i="0" dirty="0">
                <a:effectLst/>
                <a:latin typeface="Arial" panose="020B0604020202020204" pitchFamily="34" charset="0"/>
              </a:rPr>
              <a:t>, trên địa bàn toàn tỉnh có 31 dân tộc cùng 1 </a:t>
            </a:r>
            <a:r>
              <a:rPr lang="vi-VN" sz="2400" b="0" i="0" u="none" strike="noStrike" dirty="0">
                <a:effectLst/>
                <a:latin typeface="Arial" panose="020B0604020202020204" pitchFamily="34" charset="0"/>
                <a:hlinkClick r:id="rId5" tooltip="Người nước ngoà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người nước ngoài</a:t>
            </a:r>
            <a:r>
              <a:rPr lang="vi-VN" sz="2400" b="0" i="0" dirty="0">
                <a:effectLst/>
                <a:latin typeface="Arial" panose="020B0604020202020204" pitchFamily="34" charset="0"/>
              </a:rPr>
              <a:t> sinh sống. Trong đó dân tộc </a:t>
            </a:r>
            <a:r>
              <a:rPr lang="vi-VN" sz="2400" b="0" i="0" u="none" strike="noStrike" dirty="0">
                <a:effectLst/>
                <a:latin typeface="Arial" panose="020B0604020202020204" pitchFamily="34" charset="0"/>
                <a:hlinkClick r:id="rId6" tooltip="Người Việ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Kinh</a:t>
            </a:r>
            <a:r>
              <a:rPr lang="vi-VN" sz="2400" b="0" i="0" dirty="0">
                <a:effectLst/>
                <a:latin typeface="Arial" panose="020B0604020202020204" pitchFamily="34" charset="0"/>
              </a:rPr>
              <a:t> là đông nhất với 1.224.869 người, xếp ở vị trí thứ 2 là </a:t>
            </a:r>
            <a:r>
              <a:rPr lang="vi-VN" sz="2400" b="0" i="0" u="sng" dirty="0">
                <a:effectLst/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người Mường</a:t>
            </a:r>
            <a:r>
              <a:rPr lang="vi-VN" sz="2400" b="0" i="0" dirty="0">
                <a:effectLst/>
                <a:latin typeface="Arial" panose="020B0604020202020204" pitchFamily="34" charset="0"/>
              </a:rPr>
              <a:t> với 549 người, </a:t>
            </a:r>
            <a:r>
              <a:rPr lang="vi-VN" sz="2400" b="0" i="0" u="none" strike="noStrike" dirty="0">
                <a:effectLst/>
                <a:latin typeface="Arial" panose="020B0604020202020204" pitchFamily="34" charset="0"/>
                <a:hlinkClick r:id="rId8" tooltip="Người Thái (Việt Na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người Thái</a:t>
            </a:r>
            <a:r>
              <a:rPr lang="vi-VN" sz="2400" b="0" i="0" dirty="0">
                <a:effectLst/>
                <a:latin typeface="Arial" panose="020B0604020202020204" pitchFamily="34" charset="0"/>
              </a:rPr>
              <a:t> đứng ở vị trí thứ 3 với 500 người, thứ 4 là </a:t>
            </a:r>
            <a:r>
              <a:rPr lang="vi-VN" sz="2400" b="0" i="0" u="none" strike="noStrike" dirty="0">
                <a:effectLst/>
                <a:latin typeface="Arial" panose="020B0604020202020204" pitchFamily="34" charset="0"/>
                <a:hlinkClick r:id="rId9" tooltip="Người Là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người Lào</a:t>
            </a:r>
            <a:r>
              <a:rPr lang="vi-VN" sz="2400" b="0" i="0" dirty="0">
                <a:effectLst/>
                <a:latin typeface="Arial" panose="020B0604020202020204" pitchFamily="34" charset="0"/>
              </a:rPr>
              <a:t> với 433 người.</a:t>
            </a:r>
            <a:r>
              <a:rPr lang="vi-VN" sz="2400" b="0" i="0" u="none" strike="noStrike" baseline="30000" dirty="0">
                <a:effectLst/>
                <a:latin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[19]</a:t>
            </a:r>
            <a:r>
              <a:rPr lang="vi-VN" sz="2400" b="0" i="0" dirty="0">
                <a:effectLst/>
                <a:latin typeface="Arial" panose="020B0604020202020204" pitchFamily="34" charset="0"/>
              </a:rPr>
              <a:t> Tỉnh có 1 số dân tộc khác gồm: Tày, Khmer, Hoa, Nùng, H'Mông, Dao, Gia Rai, Ê Đê, Ba Na, Sán Chay, Chăm, Cơ Ho, Xơ Đăng, Sán Dìu, Hrê, Raglay, Mnông, Thổ, Khơ Mú, Tà Ôi, Mạ, Giẻ - Triêng, La Chí,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Chứt</a:t>
            </a:r>
            <a:r>
              <a:rPr lang="vi-VN" sz="2400" b="0" i="0" dirty="0">
                <a:effectLst/>
                <a:latin typeface="Arial" panose="020B0604020202020204" pitchFamily="34" charset="0"/>
              </a:rPr>
              <a:t>, Lô Lô, Cơ Lao, Cống.</a:t>
            </a:r>
            <a:r>
              <a:rPr lang="vi-VN" sz="2400" b="0" i="0" u="none" strike="noStrike" baseline="30000" dirty="0">
                <a:effectLst/>
                <a:latin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[19]</a:t>
            </a:r>
            <a:endParaRPr lang="vi-VN" sz="2400" b="0" i="0" dirty="0">
              <a:effectLst/>
              <a:latin typeface="Arial" panose="020B0604020202020204" pitchFamily="34" charset="0"/>
            </a:endParaRPr>
          </a:p>
          <a:p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3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5DB866-FE6E-EF70-8585-C3F7CDDC6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0AA413-DCD6-214A-8685-6C9D74C7D091}"/>
              </a:ext>
            </a:extLst>
          </p:cNvPr>
          <p:cNvSpPr txBox="1"/>
          <p:nvPr/>
        </p:nvSpPr>
        <p:spPr>
          <a:xfrm>
            <a:off x="216976" y="170481"/>
            <a:ext cx="2805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Khám</a:t>
            </a:r>
            <a:r>
              <a:rPr lang="en-US" sz="4000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phá</a:t>
            </a:r>
            <a:endParaRPr lang="en-US" sz="4000" dirty="0">
              <a:solidFill>
                <a:srgbClr val="FF0000"/>
              </a:solidFill>
              <a:latin typeface="SVN-Aaron Script" panose="02000505070000020002" pitchFamily="50" charset="-1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C7B2AA-D61F-7063-A4E9-0060FE400F54}"/>
              </a:ext>
            </a:extLst>
          </p:cNvPr>
          <p:cNvSpPr txBox="1"/>
          <p:nvPr/>
        </p:nvSpPr>
        <p:spPr>
          <a:xfrm>
            <a:off x="480447" y="878367"/>
            <a:ext cx="616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6EA1B0-2CEC-FB1B-C64B-76E654D96666}"/>
              </a:ext>
            </a:extLst>
          </p:cNvPr>
          <p:cNvSpPr txBox="1"/>
          <p:nvPr/>
        </p:nvSpPr>
        <p:spPr>
          <a:xfrm>
            <a:off x="542440" y="1479077"/>
            <a:ext cx="778015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Hà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98" name="Picture 2" descr="Bà con dân tộc Chứt vui Tết Chăm Cha Bới | Cổng TTĐT tỉnh Hà Tĩnh">
            <a:extLst>
              <a:ext uri="{FF2B5EF4-FFF2-40B4-BE49-F238E27FC236}">
                <a16:creationId xmlns:a16="http://schemas.microsoft.com/office/drawing/2014/main" id="{11B985B4-8CF6-4E89-AB9E-06FE82BFF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" y="2199605"/>
            <a:ext cx="6365821" cy="455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à con dân tộc Chứt vui Tết Chăm Cha Bới | Chuyên trang Dân tộc Tôn giáo  trực thuộc Báo Lao Động">
            <a:extLst>
              <a:ext uri="{FF2B5EF4-FFF2-40B4-BE49-F238E27FC236}">
                <a16:creationId xmlns:a16="http://schemas.microsoft.com/office/drawing/2014/main" id="{446251D3-22FF-DD67-79D0-2EBF20E35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02" y="2199605"/>
            <a:ext cx="5818217" cy="455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63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644A1C-414E-293A-93D8-385EC6514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29788F-8650-AF14-9E8D-CCB7433CEF4B}"/>
              </a:ext>
            </a:extLst>
          </p:cNvPr>
          <p:cNvSpPr txBox="1"/>
          <p:nvPr/>
        </p:nvSpPr>
        <p:spPr>
          <a:xfrm>
            <a:off x="216976" y="170481"/>
            <a:ext cx="2805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động</a:t>
            </a:r>
            <a:endParaRPr lang="en-US" sz="4000" dirty="0">
              <a:solidFill>
                <a:srgbClr val="FF0000"/>
              </a:solidFill>
              <a:latin typeface="SVN-Aaron Script" panose="02000505070000020002" pitchFamily="50" charset="-1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58202-837A-E288-7A52-A3380ADD5DEF}"/>
              </a:ext>
            </a:extLst>
          </p:cNvPr>
          <p:cNvSpPr txBox="1"/>
          <p:nvPr/>
        </p:nvSpPr>
        <p:spPr>
          <a:xfrm>
            <a:off x="802037" y="898884"/>
            <a:ext cx="8899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dirty="0">
                <a:latin typeface="+mj-lt"/>
              </a:rPr>
              <a:t>Câu 2. Ý nào dưới đây thể hiện mặt tích cực của dân số tăng nhanh?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E70AF9-BD5A-E3FC-9304-45DFF4A61A6F}"/>
              </a:ext>
            </a:extLst>
          </p:cNvPr>
          <p:cNvSpPr txBox="1"/>
          <p:nvPr/>
        </p:nvSpPr>
        <p:spPr>
          <a:xfrm>
            <a:off x="812369" y="1637894"/>
            <a:ext cx="7613542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vi-VN" sz="2400" i="1" dirty="0">
                <a:latin typeface="+mj-lt"/>
              </a:rPr>
              <a:t>A. Tạo được nguồn lao động dồi dào và dự trữ lao động lớn.</a:t>
            </a:r>
            <a:endParaRPr lang="en-US" sz="2400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484A8F-D616-203B-53A0-1619CF020CAE}"/>
              </a:ext>
            </a:extLst>
          </p:cNvPr>
          <p:cNvSpPr txBox="1"/>
          <p:nvPr/>
        </p:nvSpPr>
        <p:spPr>
          <a:xfrm>
            <a:off x="802037" y="2291480"/>
            <a:ext cx="7985501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vi-VN" sz="2400" i="1" dirty="0">
                <a:latin typeface="+mj-lt"/>
              </a:rPr>
              <a:t>B. Đẩy nhanh tốc độ khai thác tài nguyên thiên nhiên.</a:t>
            </a:r>
            <a:endParaRPr lang="en-US" sz="2400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AE8879-6867-12D0-AF97-C49AB2662D01}"/>
              </a:ext>
            </a:extLst>
          </p:cNvPr>
          <p:cNvSpPr txBox="1"/>
          <p:nvPr/>
        </p:nvSpPr>
        <p:spPr>
          <a:xfrm>
            <a:off x="802037" y="3073868"/>
            <a:ext cx="7985500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vi-VN" sz="2400" i="1" dirty="0">
                <a:latin typeface="+mj-lt"/>
              </a:rPr>
              <a:t>C. Chất lượng cuộc sống của người dân khó được nâng cao.</a:t>
            </a:r>
            <a:endParaRPr lang="en-US" sz="2400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FB5CE6-E294-D666-C01F-BA73D411BDB0}"/>
              </a:ext>
            </a:extLst>
          </p:cNvPr>
          <p:cNvSpPr txBox="1"/>
          <p:nvPr/>
        </p:nvSpPr>
        <p:spPr>
          <a:xfrm>
            <a:off x="802037" y="3789446"/>
            <a:ext cx="7861516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vi-VN" sz="2400" i="1" dirty="0">
                <a:latin typeface="+mj-lt"/>
              </a:rPr>
              <a:t>D. Gia tăng ô nhiễm môi trường và cạn kiệt tài nguyên.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686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23" grpId="0" animBg="1"/>
      <p:bldP spid="25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BEDDE-D01F-BDF4-BDB7-307A451FE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B1C0BD-5390-7EA7-C7B1-53275E051C26}"/>
              </a:ext>
            </a:extLst>
          </p:cNvPr>
          <p:cNvSpPr txBox="1"/>
          <p:nvPr/>
        </p:nvSpPr>
        <p:spPr>
          <a:xfrm>
            <a:off x="216976" y="170481"/>
            <a:ext cx="2805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động</a:t>
            </a:r>
            <a:endParaRPr lang="en-US" sz="4000" dirty="0">
              <a:solidFill>
                <a:srgbClr val="FF0000"/>
              </a:solidFill>
              <a:latin typeface="SVN-Aaron Script" panose="02000505070000020002" pitchFamily="50" charset="-1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A4E835-9044-4F42-4D38-41681BE32487}"/>
              </a:ext>
            </a:extLst>
          </p:cNvPr>
          <p:cNvSpPr txBox="1"/>
          <p:nvPr/>
        </p:nvSpPr>
        <p:spPr>
          <a:xfrm>
            <a:off x="802038" y="898884"/>
            <a:ext cx="61412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dirty="0">
                <a:latin typeface="+mj-lt"/>
              </a:rPr>
              <a:t>Câu 3. </a:t>
            </a:r>
            <a:r>
              <a:rPr lang="en-US" sz="2400" b="1" i="1" dirty="0" err="1">
                <a:latin typeface="+mj-lt"/>
              </a:rPr>
              <a:t>Điền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vào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chỗ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chấm</a:t>
            </a:r>
            <a:r>
              <a:rPr lang="en-US" sz="2400" b="1" i="1" dirty="0">
                <a:latin typeface="+mj-lt"/>
              </a:rPr>
              <a:t> (…)</a:t>
            </a:r>
          </a:p>
          <a:p>
            <a:r>
              <a:rPr lang="en-US" sz="2400" b="1" i="1" dirty="0">
                <a:latin typeface="+mj-lt"/>
              </a:rPr>
              <a:t>                </a:t>
            </a:r>
            <a:r>
              <a:rPr lang="vi-VN" sz="2400" b="1" i="1" dirty="0">
                <a:latin typeface="+mj-lt"/>
              </a:rPr>
              <a:t>Dân cư Việt Nam phân bố …</a:t>
            </a: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13AA5-8057-90FB-E43A-F3400520027C}"/>
              </a:ext>
            </a:extLst>
          </p:cNvPr>
          <p:cNvSpPr txBox="1"/>
          <p:nvPr/>
        </p:nvSpPr>
        <p:spPr>
          <a:xfrm>
            <a:off x="657386" y="2099213"/>
            <a:ext cx="7613542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vi-VN" sz="2400" i="1" dirty="0">
                <a:latin typeface="+mj-lt"/>
              </a:rPr>
              <a:t>A.</a:t>
            </a:r>
            <a:r>
              <a:rPr lang="vi-VN" i="1" dirty="0"/>
              <a:t> </a:t>
            </a:r>
            <a:r>
              <a:rPr lang="vi-VN" sz="2400" i="1" dirty="0">
                <a:latin typeface="+mj-lt"/>
              </a:rPr>
              <a:t>khá đồng đều giữa đồng bằng, ven biển và miền núi.</a:t>
            </a:r>
            <a:endParaRPr lang="en-US" sz="2400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7B11BF-63D2-BC81-CCFE-9D5257871151}"/>
              </a:ext>
            </a:extLst>
          </p:cNvPr>
          <p:cNvSpPr txBox="1"/>
          <p:nvPr/>
        </p:nvSpPr>
        <p:spPr>
          <a:xfrm>
            <a:off x="647055" y="2752799"/>
            <a:ext cx="5862234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vi-VN" sz="2400" i="1" dirty="0">
                <a:latin typeface="+mj-lt"/>
              </a:rPr>
              <a:t>B. khá đồng đều giữa thành thị và nông thôn</a:t>
            </a:r>
            <a:endParaRPr lang="en-US" sz="3200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AF8C93-86C7-6FB4-A265-104D250C0E7B}"/>
              </a:ext>
            </a:extLst>
          </p:cNvPr>
          <p:cNvSpPr txBox="1"/>
          <p:nvPr/>
        </p:nvSpPr>
        <p:spPr>
          <a:xfrm>
            <a:off x="647053" y="3535187"/>
            <a:ext cx="10604715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vi-VN" sz="2400" i="1" dirty="0">
                <a:latin typeface="+mj-lt"/>
              </a:rPr>
              <a:t>C. chưa hợp lí, dân cư tập trung đông ở miền núi, thưa ở đồng bằng và ven biển.</a:t>
            </a:r>
            <a:endParaRPr lang="en-US" sz="2400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2CAD28-31F3-C8EE-4681-C57D92A5A5A5}"/>
              </a:ext>
            </a:extLst>
          </p:cNvPr>
          <p:cNvSpPr txBox="1"/>
          <p:nvPr/>
        </p:nvSpPr>
        <p:spPr>
          <a:xfrm>
            <a:off x="647054" y="4250765"/>
            <a:ext cx="10604714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vi-VN" sz="2400" i="1" dirty="0">
                <a:latin typeface="+mj-lt"/>
              </a:rPr>
              <a:t>D. chưa hợp lí, dân cư tập trung đông ở đồng bằng và ven biển, thưa ở miền núi.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321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0" grpId="1" animBg="1"/>
      <p:bldP spid="23" grpId="0" animBg="1"/>
      <p:bldP spid="23" grpId="1" animBg="1"/>
      <p:bldP spid="25" grpId="0" animBg="1"/>
      <p:bldP spid="25" grpId="1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5264F1-E388-92E0-DABD-7A3EAB330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ADE655-EDC6-44A0-7181-6AB5E693ED82}"/>
              </a:ext>
            </a:extLst>
          </p:cNvPr>
          <p:cNvSpPr txBox="1"/>
          <p:nvPr/>
        </p:nvSpPr>
        <p:spPr>
          <a:xfrm>
            <a:off x="216976" y="170481"/>
            <a:ext cx="2805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động</a:t>
            </a:r>
            <a:endParaRPr lang="en-US" sz="4000" dirty="0">
              <a:solidFill>
                <a:srgbClr val="FF0000"/>
              </a:solidFill>
              <a:latin typeface="SVN-Aaron Script" panose="02000505070000020002" pitchFamily="50" charset="-1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E3AB1-99D1-4B5A-F4E9-8B7C5F2E5D06}"/>
              </a:ext>
            </a:extLst>
          </p:cNvPr>
          <p:cNvSpPr txBox="1"/>
          <p:nvPr/>
        </p:nvSpPr>
        <p:spPr>
          <a:xfrm>
            <a:off x="568917" y="962724"/>
            <a:ext cx="11054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dirty="0">
                <a:latin typeface="+mj-lt"/>
              </a:rPr>
              <a:t>Câu 4. Ghép các từ và số cho sẵn vào chỗ chấm (......) trong các câu sau cho phù hợp.</a:t>
            </a:r>
            <a:r>
              <a:rPr lang="vi-VN" sz="2400" i="1" dirty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1FB6FC-898D-7AD9-F6E0-A213EB0125BC}"/>
              </a:ext>
            </a:extLst>
          </p:cNvPr>
          <p:cNvSpPr txBox="1"/>
          <p:nvPr/>
        </p:nvSpPr>
        <p:spPr>
          <a:xfrm>
            <a:off x="414579" y="2243257"/>
            <a:ext cx="11534613" cy="1307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 bố dân cư chưa hợp lí ở Việt Nam gây ….(1) cho việc khai thác ……(2) và sử dụng....(3) 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73BD45-B07D-F9E3-00BA-CC151F96D611}"/>
              </a:ext>
            </a:extLst>
          </p:cNvPr>
          <p:cNvSpPr txBox="1"/>
          <p:nvPr/>
        </p:nvSpPr>
        <p:spPr>
          <a:xfrm>
            <a:off x="1080361" y="1530837"/>
            <a:ext cx="7854411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khăn       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nguồn lao động </a:t>
            </a:r>
            <a:r>
              <a:rPr 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tài nguyên </a:t>
            </a:r>
            <a:endParaRPr lang="en-US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32C184-4B00-740E-730A-486339EDF607}"/>
              </a:ext>
            </a:extLst>
          </p:cNvPr>
          <p:cNvSpPr txBox="1"/>
          <p:nvPr/>
        </p:nvSpPr>
        <p:spPr>
          <a:xfrm>
            <a:off x="216977" y="4020074"/>
            <a:ext cx="11732216" cy="1307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 bố dân cư chưa hợp lí ở Việt Nam gây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……………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việc khai thác ……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……....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 sử dụng....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..................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C2A717-704F-621D-515A-68472CB100C8}"/>
              </a:ext>
            </a:extLst>
          </p:cNvPr>
          <p:cNvSpPr txBox="1"/>
          <p:nvPr/>
        </p:nvSpPr>
        <p:spPr>
          <a:xfrm>
            <a:off x="7369441" y="4150398"/>
            <a:ext cx="165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998D4C-7032-6B33-787B-B25F5EBD3AEF}"/>
              </a:ext>
            </a:extLst>
          </p:cNvPr>
          <p:cNvSpPr txBox="1"/>
          <p:nvPr/>
        </p:nvSpPr>
        <p:spPr>
          <a:xfrm>
            <a:off x="242807" y="4772947"/>
            <a:ext cx="1875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BA5B48-4E0C-B34B-5503-5D773D23AAF9}"/>
              </a:ext>
            </a:extLst>
          </p:cNvPr>
          <p:cNvSpPr txBox="1"/>
          <p:nvPr/>
        </p:nvSpPr>
        <p:spPr>
          <a:xfrm>
            <a:off x="3673097" y="4772947"/>
            <a:ext cx="3084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7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9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ACBE56-964A-C542-618E-6C9E493FF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942569-EEAF-8024-4739-0078C4705451}"/>
              </a:ext>
            </a:extLst>
          </p:cNvPr>
          <p:cNvSpPr txBox="1"/>
          <p:nvPr/>
        </p:nvSpPr>
        <p:spPr>
          <a:xfrm>
            <a:off x="216976" y="170481"/>
            <a:ext cx="2805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Khám</a:t>
            </a:r>
            <a:r>
              <a:rPr lang="en-US" sz="4000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phá</a:t>
            </a:r>
            <a:endParaRPr lang="en-US" sz="4000" dirty="0">
              <a:solidFill>
                <a:srgbClr val="FF0000"/>
              </a:solidFill>
              <a:latin typeface="SVN-Aaron Script" panose="02000505070000020002" pitchFamily="50" charset="-1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FFA74-1626-4D73-BE56-709F9B836746}"/>
              </a:ext>
            </a:extLst>
          </p:cNvPr>
          <p:cNvSpPr txBox="1"/>
          <p:nvPr/>
        </p:nvSpPr>
        <p:spPr>
          <a:xfrm>
            <a:off x="480447" y="878367"/>
            <a:ext cx="616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447D3-DE10-8927-31F9-07292D64955A}"/>
              </a:ext>
            </a:extLst>
          </p:cNvPr>
          <p:cNvSpPr txBox="1"/>
          <p:nvPr/>
        </p:nvSpPr>
        <p:spPr>
          <a:xfrm>
            <a:off x="368085" y="1401587"/>
            <a:ext cx="11147156" cy="660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05" marR="21590" algn="just">
              <a:lnSpc>
                <a:spcPct val="150000"/>
              </a:lnSpc>
              <a:spcAft>
                <a:spcPts val="800"/>
              </a:spcAft>
              <a:tabLst>
                <a:tab pos="4314190" algn="l"/>
              </a:tabLs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dân tộc và tình đoàn kết của các dân tộc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75EF5C-03C4-7AC0-F767-73BB44F62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76" y="2075144"/>
            <a:ext cx="11519115" cy="20217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2D5CCF-1ADA-2F7C-99CB-83AF0C785E27}"/>
              </a:ext>
            </a:extLst>
          </p:cNvPr>
          <p:cNvSpPr txBox="1"/>
          <p:nvPr/>
        </p:nvSpPr>
        <p:spPr>
          <a:xfrm>
            <a:off x="588935" y="4302276"/>
            <a:ext cx="1029087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92E496-4467-75A5-62B1-179DAAC36156}"/>
              </a:ext>
            </a:extLst>
          </p:cNvPr>
          <p:cNvSpPr txBox="1"/>
          <p:nvPr/>
        </p:nvSpPr>
        <p:spPr>
          <a:xfrm>
            <a:off x="480447" y="5025526"/>
            <a:ext cx="1029087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Thái,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-me,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Dao,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Hmông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Xơ-đăng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Ê-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 Na,…</a:t>
            </a:r>
          </a:p>
        </p:txBody>
      </p:sp>
    </p:spTree>
    <p:extLst>
      <p:ext uri="{BB962C8B-B14F-4D97-AF65-F5344CB8AC3E}">
        <p14:creationId xmlns:p14="http://schemas.microsoft.com/office/powerpoint/2010/main" val="24717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878EC9-B206-0B65-0EDA-4B29F3C53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049D96-2488-9796-A411-93C7DD3E61E1}"/>
              </a:ext>
            </a:extLst>
          </p:cNvPr>
          <p:cNvSpPr txBox="1"/>
          <p:nvPr/>
        </p:nvSpPr>
        <p:spPr>
          <a:xfrm>
            <a:off x="216976" y="170481"/>
            <a:ext cx="2805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Khám</a:t>
            </a:r>
            <a:r>
              <a:rPr lang="en-US" sz="4000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phá</a:t>
            </a:r>
            <a:endParaRPr lang="en-US" sz="4000" dirty="0">
              <a:solidFill>
                <a:srgbClr val="FF0000"/>
              </a:solidFill>
              <a:latin typeface="SVN-Aaron Script" panose="02000505070000020002" pitchFamily="50" charset="-1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0A355A-9D15-CAF9-AD77-BAA38040CC3F}"/>
              </a:ext>
            </a:extLst>
          </p:cNvPr>
          <p:cNvSpPr txBox="1"/>
          <p:nvPr/>
        </p:nvSpPr>
        <p:spPr>
          <a:xfrm>
            <a:off x="480447" y="878367"/>
            <a:ext cx="616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1026" name="Picture 2" descr="Dân tộc Thái">
            <a:extLst>
              <a:ext uri="{FF2B5EF4-FFF2-40B4-BE49-F238E27FC236}">
                <a16:creationId xmlns:a16="http://schemas.microsoft.com/office/drawing/2014/main" id="{EA646C88-4425-0B26-2DA4-A977785C6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" y="1586253"/>
            <a:ext cx="5905500" cy="439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F5DF5E6-DFE5-BD43-88F7-E46577864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83" y="1576074"/>
            <a:ext cx="5905498" cy="439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0E8520-2A4A-A6A2-F21C-01EBBD99BA85}"/>
              </a:ext>
            </a:extLst>
          </p:cNvPr>
          <p:cNvSpPr txBox="1"/>
          <p:nvPr/>
        </p:nvSpPr>
        <p:spPr>
          <a:xfrm>
            <a:off x="1254547" y="6067182"/>
            <a:ext cx="231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E4F96-6667-FA7C-7C5A-0BCA4F9E5B95}"/>
              </a:ext>
            </a:extLst>
          </p:cNvPr>
          <p:cNvSpPr txBox="1"/>
          <p:nvPr/>
        </p:nvSpPr>
        <p:spPr>
          <a:xfrm>
            <a:off x="8200780" y="6143940"/>
            <a:ext cx="231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Dao</a:t>
            </a:r>
          </a:p>
        </p:txBody>
      </p:sp>
    </p:spTree>
    <p:extLst>
      <p:ext uri="{BB962C8B-B14F-4D97-AF65-F5344CB8AC3E}">
        <p14:creationId xmlns:p14="http://schemas.microsoft.com/office/powerpoint/2010/main" val="6364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21C191-C612-0F60-173A-AAABA9732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A6E968-0322-0D5D-C3CE-F2EA29C3F00E}"/>
              </a:ext>
            </a:extLst>
          </p:cNvPr>
          <p:cNvSpPr txBox="1"/>
          <p:nvPr/>
        </p:nvSpPr>
        <p:spPr>
          <a:xfrm>
            <a:off x="216976" y="170481"/>
            <a:ext cx="2805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Khám</a:t>
            </a:r>
            <a:r>
              <a:rPr lang="en-US" sz="4000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phá</a:t>
            </a:r>
            <a:endParaRPr lang="en-US" sz="4000" dirty="0">
              <a:solidFill>
                <a:srgbClr val="FF0000"/>
              </a:solidFill>
              <a:latin typeface="SVN-Aaron Script" panose="02000505070000020002" pitchFamily="50" charset="-1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754A3C-C694-C15B-B90D-8A60B15AA902}"/>
              </a:ext>
            </a:extLst>
          </p:cNvPr>
          <p:cNvSpPr txBox="1"/>
          <p:nvPr/>
        </p:nvSpPr>
        <p:spPr>
          <a:xfrm>
            <a:off x="480447" y="878367"/>
            <a:ext cx="616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2050" name="Picture 2" descr="Dân Tộc Mông - Ảnh 1">
            <a:extLst>
              <a:ext uri="{FF2B5EF4-FFF2-40B4-BE49-F238E27FC236}">
                <a16:creationId xmlns:a16="http://schemas.microsoft.com/office/drawing/2014/main" id="{196612EE-AE6D-C260-2B34-8E9996FA7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6253"/>
            <a:ext cx="57150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EA53DB-7201-78F8-FC43-51A0F55BD08B}"/>
              </a:ext>
            </a:extLst>
          </p:cNvPr>
          <p:cNvSpPr txBox="1"/>
          <p:nvPr/>
        </p:nvSpPr>
        <p:spPr>
          <a:xfrm>
            <a:off x="1239864" y="5895244"/>
            <a:ext cx="2867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Dân tộc Tày | Topas Ecolodge">
            <a:extLst>
              <a:ext uri="{FF2B5EF4-FFF2-40B4-BE49-F238E27FC236}">
                <a16:creationId xmlns:a16="http://schemas.microsoft.com/office/drawing/2014/main" id="{E997C91E-B83E-EF46-9BE5-84B56E6B1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76" y="1586253"/>
            <a:ext cx="6211311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CB1F9A-9B8C-717D-9993-BA6A3664F194}"/>
              </a:ext>
            </a:extLst>
          </p:cNvPr>
          <p:cNvSpPr txBox="1"/>
          <p:nvPr/>
        </p:nvSpPr>
        <p:spPr>
          <a:xfrm>
            <a:off x="7718155" y="5854638"/>
            <a:ext cx="2154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8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F709BE-919A-DED1-84BE-D6DEAE535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388634-BF6C-2125-DA9A-2DC2D52E1F24}"/>
              </a:ext>
            </a:extLst>
          </p:cNvPr>
          <p:cNvSpPr txBox="1"/>
          <p:nvPr/>
        </p:nvSpPr>
        <p:spPr>
          <a:xfrm>
            <a:off x="216976" y="170481"/>
            <a:ext cx="2805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Khám</a:t>
            </a:r>
            <a:r>
              <a:rPr lang="en-US" sz="4000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phá</a:t>
            </a:r>
            <a:endParaRPr lang="en-US" sz="4000" dirty="0">
              <a:solidFill>
                <a:srgbClr val="FF0000"/>
              </a:solidFill>
              <a:latin typeface="SVN-Aaron Script" panose="02000505070000020002" pitchFamily="50" charset="-1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7C976B-4EED-0D80-36F5-FF0F381F357A}"/>
              </a:ext>
            </a:extLst>
          </p:cNvPr>
          <p:cNvSpPr txBox="1"/>
          <p:nvPr/>
        </p:nvSpPr>
        <p:spPr>
          <a:xfrm>
            <a:off x="480447" y="878367"/>
            <a:ext cx="616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BB01C4-95B0-6372-9865-ACFA38E9CE63}"/>
              </a:ext>
            </a:extLst>
          </p:cNvPr>
          <p:cNvSpPr txBox="1"/>
          <p:nvPr/>
        </p:nvSpPr>
        <p:spPr>
          <a:xfrm>
            <a:off x="1224365" y="5979633"/>
            <a:ext cx="2867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09B3AA-0E6D-96AE-B733-8D278857044D}"/>
              </a:ext>
            </a:extLst>
          </p:cNvPr>
          <p:cNvSpPr txBox="1"/>
          <p:nvPr/>
        </p:nvSpPr>
        <p:spPr>
          <a:xfrm>
            <a:off x="7662184" y="5979633"/>
            <a:ext cx="2867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-me</a:t>
            </a:r>
          </a:p>
        </p:txBody>
      </p:sp>
      <p:pic>
        <p:nvPicPr>
          <p:cNvPr id="3074" name="Picture 2" descr="Đôi nét về dân tộc Mường | Tạp chí điện tử Thế giới Di sản">
            <a:extLst>
              <a:ext uri="{FF2B5EF4-FFF2-40B4-BE49-F238E27FC236}">
                <a16:creationId xmlns:a16="http://schemas.microsoft.com/office/drawing/2014/main" id="{0A8B0171-3A07-9C3E-1C6E-510C799C9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7712"/>
            <a:ext cx="6168326" cy="431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410870-92CE-EBBE-F848-9E4A3918D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27712"/>
            <a:ext cx="5999556" cy="431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7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7F4A2F-3677-C890-D432-4078007E2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D61AC2-6F77-8D35-1AA0-380322847EAC}"/>
              </a:ext>
            </a:extLst>
          </p:cNvPr>
          <p:cNvSpPr txBox="1"/>
          <p:nvPr/>
        </p:nvSpPr>
        <p:spPr>
          <a:xfrm>
            <a:off x="216976" y="170481"/>
            <a:ext cx="2805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Khám</a:t>
            </a:r>
            <a:r>
              <a:rPr lang="en-US" sz="4000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phá</a:t>
            </a:r>
            <a:endParaRPr lang="en-US" sz="4000" dirty="0">
              <a:solidFill>
                <a:srgbClr val="FF0000"/>
              </a:solidFill>
              <a:latin typeface="SVN-Aaron Script" panose="02000505070000020002" pitchFamily="50" charset="-1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FE5ADB-8CCA-21EB-51B2-B28F469D2FD8}"/>
              </a:ext>
            </a:extLst>
          </p:cNvPr>
          <p:cNvSpPr txBox="1"/>
          <p:nvPr/>
        </p:nvSpPr>
        <p:spPr>
          <a:xfrm>
            <a:off x="480447" y="878367"/>
            <a:ext cx="616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690D78-10C3-608F-D72A-FB7C633FC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75" y="2100713"/>
            <a:ext cx="11437749" cy="1625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15AB11-FC09-113F-C706-3ACF1838F533}"/>
              </a:ext>
            </a:extLst>
          </p:cNvPr>
          <p:cNvSpPr txBox="1"/>
          <p:nvPr/>
        </p:nvSpPr>
        <p:spPr>
          <a:xfrm>
            <a:off x="480447" y="1427547"/>
            <a:ext cx="616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7AE143-0298-BABF-9C97-E2CF7C1B2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75" y="3828636"/>
            <a:ext cx="4347271" cy="2858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B811FF-4B0F-E766-B1EC-2A235FA97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246" y="3792550"/>
            <a:ext cx="3913327" cy="28949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059D2B-4E6D-51C3-330C-A78D9F47FC0D}"/>
              </a:ext>
            </a:extLst>
          </p:cNvPr>
          <p:cNvSpPr txBox="1"/>
          <p:nvPr/>
        </p:nvSpPr>
        <p:spPr>
          <a:xfrm>
            <a:off x="8911517" y="4014061"/>
            <a:ext cx="2851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SVN-Aaron Script" panose="02000505070000020002" pitchFamily="50" charset="-18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VN-Aaron Script" panose="02000505070000020002" pitchFamily="50" charset="-18"/>
              </a:rPr>
              <a:t>bầu</a:t>
            </a:r>
            <a:endParaRPr lang="en-US" sz="3600" dirty="0">
              <a:solidFill>
                <a:srgbClr val="FF0000"/>
              </a:solidFill>
              <a:latin typeface="SVN-Aaron Script" panose="02000505070000020002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6213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746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SVN-Aaron Script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2024-10-12T14:57:02Z</dcterms:created>
  <dcterms:modified xsi:type="dcterms:W3CDTF">2024-10-12T16:39:10Z</dcterms:modified>
</cp:coreProperties>
</file>