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3" r:id="rId2"/>
    <p:sldId id="383" r:id="rId3"/>
    <p:sldId id="384" r:id="rId4"/>
    <p:sldId id="385" r:id="rId5"/>
    <p:sldId id="399" r:id="rId6"/>
    <p:sldId id="386" r:id="rId7"/>
    <p:sldId id="388" r:id="rId8"/>
    <p:sldId id="390" r:id="rId9"/>
    <p:sldId id="407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408" r:id="rId18"/>
    <p:sldId id="404" r:id="rId19"/>
    <p:sldId id="398" r:id="rId20"/>
    <p:sldId id="411" r:id="rId21"/>
    <p:sldId id="402" r:id="rId22"/>
    <p:sldId id="403" r:id="rId23"/>
    <p:sldId id="409" r:id="rId24"/>
    <p:sldId id="405" r:id="rId25"/>
    <p:sldId id="410" r:id="rId26"/>
    <p:sldId id="412" r:id="rId27"/>
    <p:sldId id="4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E1"/>
    <a:srgbClr val="DADBD5"/>
    <a:srgbClr val="94949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4" autoAdjust="0"/>
    <p:restoredTop sz="94660"/>
  </p:normalViewPr>
  <p:slideViewPr>
    <p:cSldViewPr snapToGrid="0">
      <p:cViewPr>
        <p:scale>
          <a:sx n="62" d="100"/>
          <a:sy n="62" d="100"/>
        </p:scale>
        <p:origin x="-7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8F224-7681-47F5-96CD-4D3F14FB31F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1A87-05CF-4C71-96F2-B8AF667EE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6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00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2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0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5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1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88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6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1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5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4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-491199" y="695459"/>
            <a:ext cx="7361308" cy="2229333"/>
            <a:chOff x="367882" y="703610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1578286" y="703610"/>
              <a:ext cx="5376795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67882" y="987279"/>
              <a:ext cx="736130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Khoa</a:t>
              </a:r>
              <a:r>
                <a:rPr lang="en-US" altLang="zh-CN" sz="660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5 </a:t>
              </a:r>
              <a:endParaRPr lang="en-US" altLang="zh-CN" sz="66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Bài</a:t>
              </a:r>
              <a:r>
                <a:rPr kumimoji="0" lang="en-US" altLang="zh-CN" sz="4800" b="0" i="0" u="none" strike="noStrike" kern="1200" cap="none" spc="0" normalizeH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11</a:t>
              </a:r>
              <a:endParaRPr kumimoji="0" lang="en-US" altLang="zh-CN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33918" y="2605716"/>
            <a:ext cx="10872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ÔN</a:t>
            </a: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TẬP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CHỦ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r>
              <a:rPr lang="en-US" altLang="zh-CN" sz="6000" dirty="0" err="1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ĐỀ</a:t>
            </a:r>
            <a:r>
              <a:rPr lang="en-US" altLang="zh-CN" sz="6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 </a:t>
            </a:r>
            <a:endParaRPr lang="en-US" altLang="zh-CN" sz="600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Colossalis" panose="02040603050506020204" pitchFamily="18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lossalis" panose="02040603050506020204" pitchFamily="18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THỰC VẬT VÀ ĐỘNG VẬT</a:t>
            </a:r>
            <a:endParaRPr kumimoji="0" lang="en-US" altLang="zh-CN" sz="60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UTM Colossalis" panose="02040603050506020204" pitchFamily="18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D48B9C-9939-9FDB-71B2-4CFAD60BEA16}"/>
              </a:ext>
            </a:extLst>
          </p:cNvPr>
          <p:cNvSpPr txBox="1"/>
          <p:nvPr/>
        </p:nvSpPr>
        <p:spPr>
          <a:xfrm>
            <a:off x="3835604" y="444612"/>
            <a:ext cx="505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/>
            <a:r>
              <a:rPr lang="vi-VN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MỘT SỐ MẪU SƠ HỒ TƯ DUY </a:t>
            </a:r>
            <a:endParaRPr lang="en-US" sz="32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36BC2CB-35C4-A96D-D953-D29E66423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92" y="1299724"/>
            <a:ext cx="3683390" cy="2762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mind map with text and words&#10;&#10;Description automatically generated">
            <a:extLst>
              <a:ext uri="{FF2B5EF4-FFF2-40B4-BE49-F238E27FC236}">
                <a16:creationId xmlns:a16="http://schemas.microsoft.com/office/drawing/2014/main" xmlns="" id="{72B31216-1FE8-E148-91E9-BC8767897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8" y="1195733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iagram of different types of animals&#10;&#10;Description automatically generated">
            <a:extLst>
              <a:ext uri="{FF2B5EF4-FFF2-40B4-BE49-F238E27FC236}">
                <a16:creationId xmlns:a16="http://schemas.microsoft.com/office/drawing/2014/main" xmlns="" id="{344264A0-5AFB-C1D5-0387-7C6A50673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10" y="3845427"/>
            <a:ext cx="3607782" cy="2705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artoon child with pigtails and yellow dress&#10;&#10;Description automatically generated">
            <a:extLst>
              <a:ext uri="{FF2B5EF4-FFF2-40B4-BE49-F238E27FC236}">
                <a16:creationId xmlns:a16="http://schemas.microsoft.com/office/drawing/2014/main" xmlns="" id="{2A7FF424-7370-D65B-D861-F8D2283F7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96" y="1270331"/>
            <a:ext cx="1757470" cy="2255485"/>
          </a:xfrm>
          <a:prstGeom prst="rect">
            <a:avLst/>
          </a:prstGeom>
        </p:spPr>
      </p:pic>
      <p:pic>
        <p:nvPicPr>
          <p:cNvPr id="14" name="Picture 13" descr="A group of kids reading books&#10;&#10;Description automatically generated">
            <a:extLst>
              <a:ext uri="{FF2B5EF4-FFF2-40B4-BE49-F238E27FC236}">
                <a16:creationId xmlns:a16="http://schemas.microsoft.com/office/drawing/2014/main" xmlns="" id="{6F858CF5-01CD-42EC-29C9-4C355324D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7669163" y="4375158"/>
            <a:ext cx="4467832" cy="2277198"/>
          </a:xfrm>
          <a:prstGeom prst="rect">
            <a:avLst/>
          </a:prstGeom>
        </p:spPr>
      </p:pic>
      <p:pic>
        <p:nvPicPr>
          <p:cNvPr id="15" name="Picture 14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xmlns="" id="{B782485E-310D-078B-8ED6-9412F46A2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8" y="3736780"/>
            <a:ext cx="3642946" cy="3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07CDCB-198D-D65B-BEF2-8DD09804AA3D}"/>
              </a:ext>
            </a:extLst>
          </p:cNvPr>
          <p:cNvGrpSpPr/>
          <p:nvPr/>
        </p:nvGrpSpPr>
        <p:grpSpPr>
          <a:xfrm>
            <a:off x="5554728" y="1494975"/>
            <a:ext cx="6248290" cy="996024"/>
            <a:chOff x="4739285" y="2358848"/>
            <a:chExt cx="6388510" cy="996024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xmlns="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xmlns="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xmlns="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xmlns="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xmlns="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6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552323" y="1524293"/>
            <a:ext cx="10980486" cy="3008901"/>
            <a:chOff x="793411" y="1394318"/>
            <a:chExt cx="11199426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1909942" y="1394318"/>
              <a:ext cx="918656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793411" y="1660047"/>
              <a:ext cx="1119942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CHIA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SẺ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TRƯỚC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LỚP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2560749" y="1402151"/>
            <a:ext cx="11024548" cy="3008901"/>
            <a:chOff x="3083703" y="1394318"/>
            <a:chExt cx="1102454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210489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NHẬN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XÉT</a:t>
              </a:r>
              <a:endParaRPr kumimoji="0" lang="en-US" altLang="zh-CN" sz="6600" b="0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aseline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SẢN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PHẨM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4BF19BA-51E5-72A1-F269-C144C7A0C7E9}"/>
              </a:ext>
            </a:extLst>
          </p:cNvPr>
          <p:cNvGrpSpPr/>
          <p:nvPr/>
        </p:nvGrpSpPr>
        <p:grpSpPr>
          <a:xfrm>
            <a:off x="784282" y="454887"/>
            <a:ext cx="10165942" cy="1477328"/>
            <a:chOff x="-615542" y="104931"/>
            <a:chExt cx="13481353" cy="1477328"/>
          </a:xfrm>
        </p:grpSpPr>
        <p:sp>
          <p:nvSpPr>
            <p:cNvPr id="5" name="Hộp Văn bản 14">
              <a:extLst>
                <a:ext uri="{FF2B5EF4-FFF2-40B4-BE49-F238E27FC236}">
                  <a16:creationId xmlns:a16="http://schemas.microsoft.com/office/drawing/2014/main" xmlns="" id="{AA181D92-2727-7FD0-8376-FCBD06585D62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317500">
                    <a:solidFill>
                      <a:prstClr val="white"/>
                    </a:solidFill>
                  </a:ln>
                  <a:solidFill>
                    <a:srgbClr val="FFFF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KHEN THƯỞNG</a:t>
              </a:r>
              <a:endParaRPr lang="vi-VN" sz="9000" dirty="0">
                <a:ln w="317500">
                  <a:solidFill>
                    <a:prstClr val="white"/>
                  </a:solidFill>
                </a:ln>
                <a:solidFill>
                  <a:srgbClr val="A0F1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xmlns="" id="{FB28C136-DD74-A289-C769-58F503F2A3DA}"/>
                </a:ext>
              </a:extLst>
            </p:cNvPr>
            <p:cNvSpPr txBox="1"/>
            <p:nvPr/>
          </p:nvSpPr>
          <p:spPr>
            <a:xfrm>
              <a:off x="-615542" y="104931"/>
              <a:ext cx="134813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K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E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N 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T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latin typeface="iCiel Pony" panose="02000000000000000000" pitchFamily="2" charset="0"/>
                </a:rPr>
                <a:t>H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F7A7CB"/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latin typeface="iCiel Pony" panose="02000000000000000000" pitchFamily="2" charset="0"/>
                </a:rPr>
                <a:t>Ở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N</a:t>
              </a:r>
              <a:r>
                <a:rPr lang="en-US" sz="9000" dirty="0">
                  <a:ln w="28575">
                    <a:solidFill>
                      <a:prstClr val="black"/>
                    </a:solidFill>
                  </a:ln>
                  <a:solidFill>
                    <a:srgbClr val="EEF4B2"/>
                  </a:solidFill>
                  <a:latin typeface="iCiel Pony" panose="02000000000000000000" pitchFamily="2" charset="0"/>
                </a:rPr>
                <a:t>G</a:t>
              </a:r>
              <a:endParaRPr lang="vi-VN" sz="9000" dirty="0">
                <a:ln w="28575">
                  <a:solidFill>
                    <a:prstClr val="black"/>
                  </a:solidFill>
                </a:ln>
                <a:solidFill>
                  <a:srgbClr val="A0F169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83C859A-38C4-AFAF-13C7-B59B159236DF}"/>
              </a:ext>
            </a:extLst>
          </p:cNvPr>
          <p:cNvGrpSpPr/>
          <p:nvPr/>
        </p:nvGrpSpPr>
        <p:grpSpPr>
          <a:xfrm>
            <a:off x="614949" y="2112797"/>
            <a:ext cx="6417747" cy="996024"/>
            <a:chOff x="4739285" y="2358848"/>
            <a:chExt cx="6388510" cy="996024"/>
          </a:xfrm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xmlns="" id="{422CF9BF-7258-A17E-2669-3EF21C0A52E3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xmlns="" id="{A325C842-F830-063C-7F43-228EE3C46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579860"/>
              <a:ext cx="633820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sản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phẩm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đẹp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808DB1A-42DF-1840-8E28-43231F94F90F}"/>
              </a:ext>
            </a:extLst>
          </p:cNvPr>
          <p:cNvGrpSpPr/>
          <p:nvPr/>
        </p:nvGrpSpPr>
        <p:grpSpPr>
          <a:xfrm>
            <a:off x="614948" y="3570398"/>
            <a:ext cx="6327594" cy="1477327"/>
            <a:chOff x="4739284" y="2344985"/>
            <a:chExt cx="6473349" cy="1383086"/>
          </a:xfrm>
        </p:grpSpPr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xmlns="" id="{7E7A1546-FC71-8864-0FAB-E787F328DDF3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A9C868F6-86D1-7B67-1946-F8641D68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nhiều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ý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mới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6" name="Picture 15" descr="A group of kids holding trophies&#10;&#10;Description automatically generated">
            <a:extLst>
              <a:ext uri="{FF2B5EF4-FFF2-40B4-BE49-F238E27FC236}">
                <a16:creationId xmlns:a16="http://schemas.microsoft.com/office/drawing/2014/main" xmlns="" id="{1033F4B4-1CF1-F2B3-03E7-FD6F9024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24" y="1566365"/>
            <a:ext cx="5050692" cy="50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1266307" y="1402151"/>
            <a:ext cx="9897762" cy="3008901"/>
            <a:chOff x="1789261" y="1394318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3083703" y="1394318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789261" y="1793756"/>
              <a:ext cx="98977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2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ĐÓNG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VAI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Dựa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vào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dưới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đây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,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đóng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vai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hạt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cam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để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kể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quá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trình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lớn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lên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của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cây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cam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xmlns="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076" y="1837384"/>
            <a:ext cx="7895315" cy="40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0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079160" cy="1015663"/>
            <a:chOff x="4739285" y="2349028"/>
            <a:chExt cx="6215585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xmlns="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xmlns="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595217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en-US" altLang="en-US" sz="3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7C17C3-7BEC-E4A3-B15A-B936FA3F0C1C}"/>
              </a:ext>
            </a:extLst>
          </p:cNvPr>
          <p:cNvGrpSpPr/>
          <p:nvPr/>
        </p:nvGrpSpPr>
        <p:grpSpPr>
          <a:xfrm>
            <a:off x="5475422" y="2672737"/>
            <a:ext cx="6327594" cy="1447708"/>
            <a:chOff x="4739284" y="2358850"/>
            <a:chExt cx="6473349" cy="135535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xmlns="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561092"/>
              <a:ext cx="6338205" cy="950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bày đúng nội dung,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loát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xmlns="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xmlns="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xmlns="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5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2227312" y="1832318"/>
            <a:ext cx="7361308" cy="2229333"/>
            <a:chOff x="2824406" y="1812128"/>
            <a:chExt cx="7361308" cy="222933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3017230" y="1812128"/>
              <a:ext cx="7070501" cy="2229333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824406" y="2204843"/>
              <a:ext cx="73613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KHỞI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endParaRPr kumimoji="0" lang="en-US" altLang="zh-CN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2846231" y="1965429"/>
            <a:ext cx="8397026" cy="3469455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200" dirty="0">
                <a:solidFill>
                  <a:srgbClr val="000000"/>
                </a:solidFill>
              </a:rPr>
              <a:t>Xin </a:t>
            </a:r>
            <a:r>
              <a:rPr lang="en-US" sz="3200" dirty="0" err="1">
                <a:solidFill>
                  <a:srgbClr val="000000"/>
                </a:solidFill>
              </a:rPr>
              <a:t>chào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Hôm</a:t>
            </a:r>
            <a:r>
              <a:rPr lang="en-US" sz="3200" dirty="0">
                <a:solidFill>
                  <a:srgbClr val="000000"/>
                </a:solidFill>
              </a:rPr>
              <a:t> nay </a:t>
            </a:r>
            <a:r>
              <a:rPr lang="en-US" sz="3200" dirty="0" err="1">
                <a:solidFill>
                  <a:srgbClr val="000000"/>
                </a:solidFill>
              </a:rPr>
              <a:t>mình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nghe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về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cam. </a:t>
            </a:r>
            <a:r>
              <a:rPr lang="en-US" sz="3200" dirty="0" err="1">
                <a:solidFill>
                  <a:srgbClr val="000000"/>
                </a:solidFill>
              </a:rPr>
              <a:t>Hạt</a:t>
            </a:r>
            <a:r>
              <a:rPr lang="en-US" sz="3200" dirty="0">
                <a:solidFill>
                  <a:srgbClr val="000000"/>
                </a:solidFill>
              </a:rPr>
              <a:t> cam </a:t>
            </a:r>
            <a:r>
              <a:rPr lang="en-US" sz="3200" dirty="0" err="1">
                <a:solidFill>
                  <a:srgbClr val="000000"/>
                </a:solidFill>
              </a:rPr>
              <a:t>sau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nẩy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mầm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non.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thời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gian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lá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rễ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đâm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sâu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xuống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đất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Cây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lớn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tăng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cao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xuất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dirty="0" err="1">
                <a:solidFill>
                  <a:srgbClr val="000000"/>
                </a:solidFill>
              </a:rPr>
              <a:t>Từ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hoa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quả</a:t>
            </a:r>
            <a:r>
              <a:rPr lang="en-US" sz="3200" dirty="0">
                <a:solidFill>
                  <a:srgbClr val="000000"/>
                </a:solidFill>
              </a:rPr>
              <a:t> cam.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xmlns="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1325911" y="968546"/>
            <a:ext cx="10004970" cy="3675381"/>
            <a:chOff x="2407178" y="1417018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2903458" y="1417018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407178" y="1645713"/>
              <a:ext cx="9224308" cy="258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3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iết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sơ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đồ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vòng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đời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của</a:t>
              </a:r>
              <a:r>
                <a:rPr lang="en-US" altLang="zh-CN" sz="6600" dirty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loài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Tìm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hiểu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vòng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đời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của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loài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vật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có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ở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nơi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em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sống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xmlns="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pic>
        <p:nvPicPr>
          <p:cNvPr id="8" name="Picture 7" descr="A group of kids sitting at a table reading a book&#10;&#10;Description automatically generated">
            <a:extLst>
              <a:ext uri="{FF2B5EF4-FFF2-40B4-BE49-F238E27FC236}">
                <a16:creationId xmlns:a16="http://schemas.microsoft.com/office/drawing/2014/main" xmlns="" id="{7E23799B-6036-D362-76FD-0F3F33953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" y="1749043"/>
            <a:ext cx="5669280" cy="5669280"/>
          </a:xfrm>
          <a:prstGeom prst="rect">
            <a:avLst/>
          </a:prstGeom>
        </p:spPr>
      </p:pic>
      <p:pic>
        <p:nvPicPr>
          <p:cNvPr id="12" name="Picture 11" descr="A group of kids reading books&#10;&#10;Description automatically generated">
            <a:extLst>
              <a:ext uri="{FF2B5EF4-FFF2-40B4-BE49-F238E27FC236}">
                <a16:creationId xmlns:a16="http://schemas.microsoft.com/office/drawing/2014/main" xmlns="" id="{EAA27CA2-F8C5-D8D8-AC61-EFD8FF4556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8291"/>
          <a:stretch/>
        </p:blipFill>
        <p:spPr>
          <a:xfrm>
            <a:off x="5806533" y="2632245"/>
            <a:ext cx="663795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1637094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3083986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453087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05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B32C517E-3E17-C2CF-879C-3846A4B7E3B4}"/>
              </a:ext>
            </a:extLst>
          </p:cNvPr>
          <p:cNvSpPr txBox="1"/>
          <p:nvPr/>
        </p:nvSpPr>
        <p:spPr>
          <a:xfrm>
            <a:off x="5763156" y="534351"/>
            <a:ext cx="5282531" cy="783193"/>
          </a:xfrm>
          <a:prstGeom prst="roundRect">
            <a:avLst/>
          </a:prstGeom>
          <a:solidFill>
            <a:srgbClr val="9ADBF2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TIÊU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CHÍ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ĐÁNH</a:t>
            </a:r>
            <a:r>
              <a:rPr lang="en-US" sz="4000" b="1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000" b="1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GIÁ</a:t>
            </a:r>
            <a:endParaRPr lang="en-US" sz="40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07CDCB-198D-D65B-BEF2-8DD09804AA3D}"/>
              </a:ext>
            </a:extLst>
          </p:cNvPr>
          <p:cNvGrpSpPr/>
          <p:nvPr/>
        </p:nvGrpSpPr>
        <p:grpSpPr>
          <a:xfrm>
            <a:off x="5554728" y="1485155"/>
            <a:ext cx="6195493" cy="1015663"/>
            <a:chOff x="4739285" y="2349028"/>
            <a:chExt cx="6345121" cy="1015663"/>
          </a:xfrm>
        </p:grpSpPr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xmlns="" id="{C6E6D6F2-3923-5B5A-163C-B51F1572AA57}"/>
                </a:ext>
              </a:extLst>
            </p:cNvPr>
            <p:cNvSpPr/>
            <p:nvPr/>
          </p:nvSpPr>
          <p:spPr>
            <a:xfrm rot="5400000">
              <a:off x="7349066" y="-250933"/>
              <a:ext cx="996024" cy="6215585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xmlns="" id="{A6BF4A34-259E-A59F-DF82-93CE0CF2D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591" y="2349028"/>
              <a:ext cx="629481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làm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đủ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nội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dung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vở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bài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tập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en-US" altLang="en-US" sz="3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7C17C3-7BEC-E4A3-B15A-B936FA3F0C1C}"/>
              </a:ext>
            </a:extLst>
          </p:cNvPr>
          <p:cNvGrpSpPr/>
          <p:nvPr/>
        </p:nvGrpSpPr>
        <p:grpSpPr>
          <a:xfrm>
            <a:off x="5475422" y="2657926"/>
            <a:ext cx="6327594" cy="1477327"/>
            <a:chOff x="4739284" y="2344985"/>
            <a:chExt cx="6473349" cy="1383086"/>
          </a:xfrm>
        </p:grpSpPr>
        <p:sp>
          <p:nvSpPr>
            <p:cNvPr id="10" name="Rectangle: Rounded Corners 10">
              <a:extLst>
                <a:ext uri="{FF2B5EF4-FFF2-40B4-BE49-F238E27FC236}">
                  <a16:creationId xmlns:a16="http://schemas.microsoft.com/office/drawing/2014/main" xmlns="" id="{B501043B-C044-89CD-008E-214DED8B99F8}"/>
                </a:ext>
              </a:extLst>
            </p:cNvPr>
            <p:cNvSpPr/>
            <p:nvPr/>
          </p:nvSpPr>
          <p:spPr>
            <a:xfrm rot="5400000">
              <a:off x="7298281" y="-200147"/>
              <a:ext cx="1355356" cy="6473349"/>
            </a:xfrm>
            <a:prstGeom prst="roundRect">
              <a:avLst/>
            </a:prstGeom>
            <a:solidFill>
              <a:srgbClr val="FFF2CC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83F2CBF8-315F-D624-A99D-692BA4368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417" y="2344985"/>
              <a:ext cx="6338205" cy="138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4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Học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sinh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phần trình 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bày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sơ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đồ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trước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lớp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 nội </a:t>
              </a:r>
              <a:r>
                <a:rPr lang="vi-VN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dung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altLang="en-US" sz="3000" dirty="0" err="1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altLang="en-US" sz="3000" dirty="0" smtClean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sáng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en-US" sz="3000" dirty="0" err="1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tạo</a:t>
              </a:r>
              <a:r>
                <a:rPr lang="en-US" altLang="en-US" sz="30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4" name="Picture 13" descr="A hand holding a trophy&#10;&#10;Description automatically generated">
            <a:extLst>
              <a:ext uri="{FF2B5EF4-FFF2-40B4-BE49-F238E27FC236}">
                <a16:creationId xmlns:a16="http://schemas.microsoft.com/office/drawing/2014/main" xmlns="" id="{066845C2-A826-5DE0-30B7-29D33275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9" y="-14861"/>
            <a:ext cx="6858000" cy="6858000"/>
          </a:xfrm>
          <a:prstGeom prst="rect">
            <a:avLst/>
          </a:prstGeom>
        </p:spPr>
      </p:pic>
      <p:pic>
        <p:nvPicPr>
          <p:cNvPr id="19" name="Picture 18" descr="A group of kids with backpacks and books&#10;&#10;Description automatically generated">
            <a:extLst>
              <a:ext uri="{FF2B5EF4-FFF2-40B4-BE49-F238E27FC236}">
                <a16:creationId xmlns:a16="http://schemas.microsoft.com/office/drawing/2014/main" xmlns="" id="{EEB1E187-61E0-6873-6C89-9AC174B6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2963"/>
          <a:stretch/>
        </p:blipFill>
        <p:spPr>
          <a:xfrm>
            <a:off x="5763156" y="3823164"/>
            <a:ext cx="5662304" cy="29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8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F639C-36A5-AC93-F872-AAE17FDEA284}"/>
              </a:ext>
            </a:extLst>
          </p:cNvPr>
          <p:cNvSpPr txBox="1"/>
          <p:nvPr/>
        </p:nvSpPr>
        <p:spPr>
          <a:xfrm>
            <a:off x="2330064" y="406482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600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latin typeface="iCiel Pony" panose="02000000000000000000" pitchFamily="2" charset="0"/>
              </a:rPr>
              <a:t>CÙNG NHAU </a:t>
            </a:r>
            <a:endParaRPr lang="en-US" sz="600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latin typeface="iCiel Pony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A0FE93-E48C-B3F5-50FD-0DA0DEA97E0F}"/>
              </a:ext>
            </a:extLst>
          </p:cNvPr>
          <p:cNvSpPr txBox="1"/>
          <p:nvPr/>
        </p:nvSpPr>
        <p:spPr>
          <a:xfrm>
            <a:off x="3165216" y="1203130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xmlns="" id="{FC55CD7F-BB01-D78D-F92B-00FB1468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5926"/>
          <a:stretch/>
        </p:blipFill>
        <p:spPr>
          <a:xfrm>
            <a:off x="2609713" y="1663089"/>
            <a:ext cx="6972573" cy="48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Đáp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án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tham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khảo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2704564" y="1711401"/>
            <a:ext cx="8397026" cy="1371541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vi-VN" sz="3200" dirty="0">
                <a:solidFill>
                  <a:srgbClr val="000000"/>
                </a:solidFill>
                <a:latin typeface="Open Sans"/>
              </a:rPr>
              <a:t>Vòng đời của con ếch trải qua 4 giai đoạn: Trứng – nòng nọc - ếch con - ếch trưởng thành.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xmlns="" id="{AB6AB3CF-CBFF-5281-69F1-1669885B3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87382" y="1299882"/>
            <a:ext cx="2875406" cy="5303520"/>
          </a:xfrm>
          <a:prstGeom prst="rect">
            <a:avLst/>
          </a:prstGeom>
        </p:spPr>
      </p:pic>
      <p:pic>
        <p:nvPicPr>
          <p:cNvPr id="2054" name="Picture 6" descr="Khoa học lớp 5 Cánh diều Khoa học lớp 5 Bài 11: Vòng đời của động vật đẻ trứng và động vật đẻ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59" y="3144665"/>
            <a:ext cx="4591050" cy="33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1265672" y="936350"/>
            <a:ext cx="10004970" cy="3675381"/>
            <a:chOff x="2351639" y="1390660"/>
            <a:chExt cx="9224308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2804600" y="1390660"/>
              <a:ext cx="8231747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351639" y="2375836"/>
              <a:ext cx="9224308" cy="75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Chúc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các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em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học</a:t>
              </a:r>
              <a:r>
                <a:rPr kumimoji="0" lang="en-US" altLang="zh-CN" sz="54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tốt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xmlns="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8DACE7-1425-20AF-3B16-429E5EB256D1}"/>
              </a:ext>
            </a:extLst>
          </p:cNvPr>
          <p:cNvSpPr txBox="1"/>
          <p:nvPr/>
        </p:nvSpPr>
        <p:spPr>
          <a:xfrm rot="21334490">
            <a:off x="3762022" y="1332154"/>
            <a:ext cx="4416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TRÒ</a:t>
            </a:r>
            <a:r>
              <a:rPr lang="en-US" sz="7200" dirty="0">
                <a:solidFill>
                  <a:srgbClr val="FFC000"/>
                </a:solidFill>
                <a:latin typeface="SVN-Whimsy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latin typeface="SVN-Whimsy" panose="02040603050506020204" pitchFamily="18" charset="0"/>
              </a:rPr>
              <a:t>CHƠI</a:t>
            </a:r>
            <a:endParaRPr lang="en-US" sz="7200" dirty="0">
              <a:solidFill>
                <a:srgbClr val="FFC000"/>
              </a:solidFill>
              <a:latin typeface="SVN-Whimsy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F3DDD-BF39-B4A7-DBD4-A569A14C7D57}"/>
              </a:ext>
            </a:extLst>
          </p:cNvPr>
          <p:cNvSpPr txBox="1"/>
          <p:nvPr/>
        </p:nvSpPr>
        <p:spPr>
          <a:xfrm rot="21406338">
            <a:off x="3312087" y="2566411"/>
            <a:ext cx="58352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“</a:t>
            </a:r>
            <a:r>
              <a:rPr lang="en-US" sz="6600" b="1" dirty="0" err="1" smtClean="0">
                <a:solidFill>
                  <a:schemeClr val="accent6"/>
                </a:solidFill>
                <a:latin typeface="+mj-lt"/>
              </a:rPr>
              <a:t>TRUYỂN</a:t>
            </a:r>
            <a:r>
              <a:rPr lang="en-US" sz="66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6600" b="1" dirty="0" err="1" smtClean="0">
                <a:solidFill>
                  <a:schemeClr val="accent6"/>
                </a:solidFill>
                <a:latin typeface="+mj-lt"/>
              </a:rPr>
              <a:t>ĐIỆN</a:t>
            </a:r>
            <a:r>
              <a:rPr lang="en-US" sz="6600" dirty="0" smtClean="0">
                <a:solidFill>
                  <a:schemeClr val="accent6"/>
                </a:solidFill>
                <a:latin typeface="#9Slide03 AllRoundGothic" panose="020B0703020202020104" pitchFamily="34" charset="0"/>
              </a:rPr>
              <a:t>”.</a:t>
            </a:r>
            <a:endParaRPr lang="en-US" sz="6600" dirty="0">
              <a:solidFill>
                <a:schemeClr val="accent6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792711" y="2461250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mic book&#10;&#10;Description automatically generated with medium confidence">
            <a:extLst>
              <a:ext uri="{FF2B5EF4-FFF2-40B4-BE49-F238E27FC236}">
                <a16:creationId xmlns:a16="http://schemas.microsoft.com/office/drawing/2014/main" xmlns="" id="{DFD7AA3F-B2A2-6B43-C7FE-41E1125B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923"/>
            <a:ext cx="121942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EF3DDD-BF39-B4A7-DBD4-A569A14C7D57}"/>
              </a:ext>
            </a:extLst>
          </p:cNvPr>
          <p:cNvSpPr txBox="1"/>
          <p:nvPr/>
        </p:nvSpPr>
        <p:spPr>
          <a:xfrm rot="21406338">
            <a:off x="3454729" y="1447262"/>
            <a:ext cx="57358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kể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tên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loài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trứng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đẻ</a:t>
            </a:r>
            <a:r>
              <a:rPr lang="en-US" sz="48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 con</a:t>
            </a:r>
            <a:endParaRPr lang="en-US" sz="4800" b="1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BFDBA4B-11A9-3D50-6A76-F54564B1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0084">
            <a:off x="-402316" y="2765701"/>
            <a:ext cx="3648449" cy="41148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3323E83-8B3B-C79E-837F-C5584DEB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137886">
            <a:off x="8817963" y="2628541"/>
            <a:ext cx="38094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3">
            <a:extLst>
              <a:ext uri="{FF2B5EF4-FFF2-40B4-BE49-F238E27FC236}">
                <a16:creationId xmlns:a16="http://schemas.microsoft.com/office/drawing/2014/main" xmlns="" id="{862D913C-3DCC-4BB1-90D9-6F4808920E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6654" y="246126"/>
          <a:ext cx="11529540" cy="64988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64770">
                  <a:extLst>
                    <a:ext uri="{9D8B030D-6E8A-4147-A177-3AD203B41FA5}">
                      <a16:colId xmlns:a16="http://schemas.microsoft.com/office/drawing/2014/main" xmlns="" val="67585051"/>
                    </a:ext>
                  </a:extLst>
                </a:gridCol>
                <a:gridCol w="5764770">
                  <a:extLst>
                    <a:ext uri="{9D8B030D-6E8A-4147-A177-3AD203B41FA5}">
                      <a16:colId xmlns:a16="http://schemas.microsoft.com/office/drawing/2014/main" xmlns="" val="3166997455"/>
                    </a:ext>
                  </a:extLst>
                </a:gridCol>
              </a:tblGrid>
              <a:tr h="1033901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trứng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Động vật đẻ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0490445"/>
                  </a:ext>
                </a:extLst>
              </a:tr>
              <a:tr h="5464902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32443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271E98-754B-466A-B1BE-DE5B3A43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"/>
          <a:stretch/>
        </p:blipFill>
        <p:spPr>
          <a:xfrm>
            <a:off x="8830696" y="1385191"/>
            <a:ext cx="1922359" cy="117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5A5E34-CBEC-44FC-B268-044926388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7" r="652"/>
          <a:stretch/>
        </p:blipFill>
        <p:spPr>
          <a:xfrm>
            <a:off x="6734688" y="2766365"/>
            <a:ext cx="1922359" cy="1269077"/>
          </a:xfrm>
          <a:prstGeom prst="rect">
            <a:avLst/>
          </a:prstGeom>
        </p:spPr>
      </p:pic>
      <p:pic>
        <p:nvPicPr>
          <p:cNvPr id="5" name="Picture 2" descr="Mộc Viên.COM - Cờ Tướng Cờ Thế Sát chiêu của Kỳ vương Hồ Khánh Dương">
            <a:extLst>
              <a:ext uri="{FF2B5EF4-FFF2-40B4-BE49-F238E27FC236}">
                <a16:creationId xmlns:a16="http://schemas.microsoft.com/office/drawing/2014/main" xmlns="" id="{7E70215E-5F83-4CD2-A265-DB26B887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3687" r="6557"/>
          <a:stretch/>
        </p:blipFill>
        <p:spPr bwMode="auto">
          <a:xfrm>
            <a:off x="6734688" y="1388317"/>
            <a:ext cx="1922359" cy="12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DA94BA-0960-47D4-AB17-F401E9977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8601" r="9828"/>
          <a:stretch/>
        </p:blipFill>
        <p:spPr>
          <a:xfrm>
            <a:off x="8060063" y="4096294"/>
            <a:ext cx="1746541" cy="1187434"/>
          </a:xfrm>
          <a:prstGeom prst="rect">
            <a:avLst/>
          </a:prstGeom>
        </p:spPr>
      </p:pic>
      <p:pic>
        <p:nvPicPr>
          <p:cNvPr id="7" name="Picture 4" descr="TOP 18 bài văn tả con chó lớp 2 - Tập làm văn lớp 2">
            <a:extLst>
              <a:ext uri="{FF2B5EF4-FFF2-40B4-BE49-F238E27FC236}">
                <a16:creationId xmlns:a16="http://schemas.microsoft.com/office/drawing/2014/main" xmlns="" id="{F4DDCFCA-C118-4BD3-B5A0-A7823A6C1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930" r="15160"/>
          <a:stretch/>
        </p:blipFill>
        <p:spPr bwMode="auto">
          <a:xfrm>
            <a:off x="8830696" y="2766365"/>
            <a:ext cx="1951816" cy="12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n chim sáo | Gx.Tân Hương">
            <a:extLst>
              <a:ext uri="{FF2B5EF4-FFF2-40B4-BE49-F238E27FC236}">
                <a16:creationId xmlns:a16="http://schemas.microsoft.com/office/drawing/2014/main" xmlns="" id="{D7B7367E-915E-4F3B-AC5A-D9448CC1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0" y="1397243"/>
            <a:ext cx="2586538" cy="18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CC61C7-A465-44F4-B03C-0925781900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7"/>
          <a:stretch/>
        </p:blipFill>
        <p:spPr>
          <a:xfrm>
            <a:off x="3268239" y="1388316"/>
            <a:ext cx="2714317" cy="1818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B5C524-DCB0-4AB5-88AF-1B7B8C8242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b="4652"/>
          <a:stretch/>
        </p:blipFill>
        <p:spPr>
          <a:xfrm>
            <a:off x="3268240" y="3366433"/>
            <a:ext cx="2630486" cy="1768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D20702-90E7-49B7-BECC-B1E3288313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/>
          <a:stretch/>
        </p:blipFill>
        <p:spPr>
          <a:xfrm>
            <a:off x="584942" y="3366432"/>
            <a:ext cx="2586539" cy="17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1147119" y="1374625"/>
            <a:ext cx="9897762" cy="3008901"/>
            <a:chOff x="1670073" y="1366792"/>
            <a:chExt cx="989776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2965308" y="1366792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670073" y="1701423"/>
              <a:ext cx="98977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LUYỆN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TẬP</a:t>
              </a:r>
              <a:r>
                <a:rPr kumimoji="0" lang="en-US" altLang="zh-CN" sz="6600" b="0" i="0" u="none" strike="noStrike" kern="1200" cap="none" spc="0" normalizeH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VẬN</a:t>
              </a:r>
              <a:r>
                <a:rPr lang="en-US" altLang="zh-CN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kumimoji="0" lang="en-US" altLang="zh-CN" sz="6600" b="0" i="0" u="none" strike="noStrike" kern="1200" cap="none" spc="0" normalizeH="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DỤNG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AB63A2-7EE0-4514-8EF5-D7A41F9828EB}"/>
              </a:ext>
            </a:extLst>
          </p:cNvPr>
          <p:cNvGrpSpPr/>
          <p:nvPr/>
        </p:nvGrpSpPr>
        <p:grpSpPr>
          <a:xfrm>
            <a:off x="1203502" y="1134296"/>
            <a:ext cx="10091270" cy="3775348"/>
            <a:chOff x="1837498" y="1516460"/>
            <a:chExt cx="9641232" cy="30089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95724D90-B7FC-4469-B143-AB000BF9E917}"/>
                </a:ext>
              </a:extLst>
            </p:cNvPr>
            <p:cNvSpPr/>
            <p:nvPr/>
          </p:nvSpPr>
          <p:spPr>
            <a:xfrm>
              <a:off x="3083703" y="1516460"/>
              <a:ext cx="7070501" cy="3008901"/>
            </a:xfrm>
            <a:prstGeom prst="cloud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837498" y="1749255"/>
              <a:ext cx="9641232" cy="235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Hoạt</a:t>
              </a:r>
              <a:r>
                <a:rPr lang="en-US" altLang="zh-CN" sz="54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5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động</a:t>
              </a:r>
              <a:r>
                <a:rPr lang="en-US" altLang="zh-CN" sz="54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HỆ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THỐNG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HÓA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KIẾN</a:t>
              </a:r>
              <a:r>
                <a:rPr lang="en-US" altLang="zh-CN" sz="660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 </a:t>
              </a:r>
              <a:r>
                <a:rPr lang="en-US" altLang="zh-CN" sz="6600" noProof="0" dirty="0" err="1" smtClean="0">
                  <a:ln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Coiny" panose="02000903060500060000" pitchFamily="2" charset="0"/>
                  <a:ea typeface="字魂59号-创粗黑" panose="00000500000000000000" pitchFamily="2" charset="-122"/>
                  <a:cs typeface="UVN Bai Sau Nang" panose="04030905020802020C03" charset="0"/>
                  <a:sym typeface="+mn-lt"/>
                </a:rPr>
                <a:t>THỨC</a:t>
              </a:r>
              <a:endParaRPr kumimoji="0" lang="en-US" altLang="zh-CN" sz="6600" b="0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448168" y="4989190"/>
            <a:ext cx="647832" cy="69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B65DEE-1DD0-450B-B3D0-22B4FFCEC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9D8006AF-1A24-6F0D-11D2-56FAD1D5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911" cy="69277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99770449-B124-31C2-9D82-F068A8466ED8}"/>
              </a:ext>
            </a:extLst>
          </p:cNvPr>
          <p:cNvSpPr/>
          <p:nvPr/>
        </p:nvSpPr>
        <p:spPr>
          <a:xfrm>
            <a:off x="265826" y="347015"/>
            <a:ext cx="11784259" cy="6163971"/>
          </a:xfrm>
          <a:custGeom>
            <a:avLst/>
            <a:gdLst>
              <a:gd name="connsiteX0" fmla="*/ 0 w 17676388"/>
              <a:gd name="connsiteY0" fmla="*/ 1541024 h 9245957"/>
              <a:gd name="connsiteX1" fmla="*/ 1541024 w 17676388"/>
              <a:gd name="connsiteY1" fmla="*/ 0 h 9245957"/>
              <a:gd name="connsiteX2" fmla="*/ 16135364 w 17676388"/>
              <a:gd name="connsiteY2" fmla="*/ 0 h 9245957"/>
              <a:gd name="connsiteX3" fmla="*/ 17676388 w 17676388"/>
              <a:gd name="connsiteY3" fmla="*/ 1541024 h 9245957"/>
              <a:gd name="connsiteX4" fmla="*/ 17676388 w 17676388"/>
              <a:gd name="connsiteY4" fmla="*/ 7704933 h 9245957"/>
              <a:gd name="connsiteX5" fmla="*/ 16135364 w 17676388"/>
              <a:gd name="connsiteY5" fmla="*/ 9245957 h 9245957"/>
              <a:gd name="connsiteX6" fmla="*/ 1541024 w 17676388"/>
              <a:gd name="connsiteY6" fmla="*/ 9245957 h 9245957"/>
              <a:gd name="connsiteX7" fmla="*/ 0 w 17676388"/>
              <a:gd name="connsiteY7" fmla="*/ 7704933 h 9245957"/>
              <a:gd name="connsiteX8" fmla="*/ 0 w 17676388"/>
              <a:gd name="connsiteY8" fmla="*/ 1541024 h 924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76388" h="9245957" fill="none" extrusionOk="0">
                <a:moveTo>
                  <a:pt x="0" y="1541024"/>
                </a:moveTo>
                <a:cubicBezTo>
                  <a:pt x="-17935" y="691055"/>
                  <a:pt x="674667" y="86723"/>
                  <a:pt x="1541024" y="0"/>
                </a:cubicBezTo>
                <a:cubicBezTo>
                  <a:pt x="4690438" y="77600"/>
                  <a:pt x="9990290" y="-27269"/>
                  <a:pt x="16135364" y="0"/>
                </a:cubicBezTo>
                <a:cubicBezTo>
                  <a:pt x="17052810" y="-87542"/>
                  <a:pt x="17700268" y="696970"/>
                  <a:pt x="17676388" y="1541024"/>
                </a:cubicBezTo>
                <a:cubicBezTo>
                  <a:pt x="17785388" y="3832875"/>
                  <a:pt x="17598179" y="6308970"/>
                  <a:pt x="17676388" y="7704933"/>
                </a:cubicBezTo>
                <a:cubicBezTo>
                  <a:pt x="17651045" y="8546103"/>
                  <a:pt x="16973737" y="9251563"/>
                  <a:pt x="16135364" y="9245957"/>
                </a:cubicBezTo>
                <a:cubicBezTo>
                  <a:pt x="9575215" y="9295134"/>
                  <a:pt x="7345186" y="9123255"/>
                  <a:pt x="1541024" y="9245957"/>
                </a:cubicBezTo>
                <a:cubicBezTo>
                  <a:pt x="680218" y="9320621"/>
                  <a:pt x="-34707" y="8585900"/>
                  <a:pt x="0" y="7704933"/>
                </a:cubicBezTo>
                <a:cubicBezTo>
                  <a:pt x="47022" y="6505907"/>
                  <a:pt x="104569" y="2568494"/>
                  <a:pt x="0" y="1541024"/>
                </a:cubicBezTo>
                <a:close/>
              </a:path>
              <a:path w="17676388" h="9245957" stroke="0" extrusionOk="0">
                <a:moveTo>
                  <a:pt x="0" y="1541024"/>
                </a:moveTo>
                <a:cubicBezTo>
                  <a:pt x="158096" y="671869"/>
                  <a:pt x="725955" y="-2403"/>
                  <a:pt x="1541024" y="0"/>
                </a:cubicBezTo>
                <a:cubicBezTo>
                  <a:pt x="7907594" y="-129276"/>
                  <a:pt x="14668231" y="-77778"/>
                  <a:pt x="16135364" y="0"/>
                </a:cubicBezTo>
                <a:cubicBezTo>
                  <a:pt x="16965871" y="-65601"/>
                  <a:pt x="17650607" y="838598"/>
                  <a:pt x="17676388" y="1541024"/>
                </a:cubicBezTo>
                <a:cubicBezTo>
                  <a:pt x="17757987" y="2817354"/>
                  <a:pt x="17830688" y="5325826"/>
                  <a:pt x="17676388" y="7704933"/>
                </a:cubicBezTo>
                <a:cubicBezTo>
                  <a:pt x="17718089" y="8643961"/>
                  <a:pt x="16921799" y="9267929"/>
                  <a:pt x="16135364" y="9245957"/>
                </a:cubicBezTo>
                <a:cubicBezTo>
                  <a:pt x="13735397" y="9290177"/>
                  <a:pt x="7759516" y="9216575"/>
                  <a:pt x="1541024" y="9245957"/>
                </a:cubicBezTo>
                <a:cubicBezTo>
                  <a:pt x="675378" y="9190006"/>
                  <a:pt x="-140505" y="8523544"/>
                  <a:pt x="0" y="7704933"/>
                </a:cubicBezTo>
                <a:cubicBezTo>
                  <a:pt x="-159954" y="5015207"/>
                  <a:pt x="22140" y="3707042"/>
                  <a:pt x="0" y="15410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908CA0-63CA-DFEC-1D7C-55061DB70ECC}"/>
              </a:ext>
            </a:extLst>
          </p:cNvPr>
          <p:cNvGrpSpPr/>
          <p:nvPr/>
        </p:nvGrpSpPr>
        <p:grpSpPr>
          <a:xfrm>
            <a:off x="1078996" y="533400"/>
            <a:ext cx="9538205" cy="1117600"/>
            <a:chOff x="1618493" y="800100"/>
            <a:chExt cx="14307307" cy="1676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7141FEC-284F-9A2B-804D-05DB638B3F57}"/>
                </a:ext>
              </a:extLst>
            </p:cNvPr>
            <p:cNvSpPr/>
            <p:nvPr/>
          </p:nvSpPr>
          <p:spPr>
            <a:xfrm>
              <a:off x="2895600" y="800100"/>
              <a:ext cx="13030200" cy="1676400"/>
            </a:xfrm>
            <a:prstGeom prst="roundRect">
              <a:avLst>
                <a:gd name="adj" fmla="val 46831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 dirty="0" err="1" smtClean="0">
                  <a:solidFill>
                    <a:schemeClr val="tx1"/>
                  </a:solidFill>
                </a:rPr>
                <a:t>Chọn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trình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bày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nội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dung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đã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học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dựa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vào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đồ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dưới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đây</a:t>
              </a:r>
              <a:r>
                <a:rPr lang="en-US" sz="2933" b="1" dirty="0">
                  <a:solidFill>
                    <a:schemeClr val="tx1"/>
                  </a:solidFill>
                </a:rPr>
                <a:t>,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vẽ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sơ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đồ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tư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duy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chia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sẻ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với</a:t>
              </a:r>
              <a:r>
                <a:rPr lang="en-US" sz="2933" b="1" dirty="0" smtClean="0">
                  <a:solidFill>
                    <a:schemeClr val="tx1"/>
                  </a:solidFill>
                </a:rPr>
                <a:t> </a:t>
              </a:r>
              <a:r>
                <a:rPr lang="en-US" sz="2933" b="1" dirty="0" err="1" smtClean="0">
                  <a:solidFill>
                    <a:schemeClr val="tx1"/>
                  </a:solidFill>
                </a:rPr>
                <a:t>bạn</a:t>
              </a:r>
              <a:endParaRPr lang="en-US" sz="2933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xmlns="" id="{AF04C521-0807-7B39-0B02-9AA52218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1618493" y="880943"/>
              <a:ext cx="1030214" cy="113835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23427" y="1782897"/>
            <a:ext cx="10194324" cy="4180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019590" y="1879175"/>
            <a:ext cx="2508421" cy="9638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Thực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57923" y="2948865"/>
            <a:ext cx="1307592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525742" y="2843002"/>
            <a:ext cx="1303482" cy="731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Động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1389637" y="4234901"/>
            <a:ext cx="2088292" cy="12480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thực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hoa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3909969" y="3967781"/>
            <a:ext cx="2797412" cy="17723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Sự</a:t>
            </a:r>
            <a:r>
              <a:rPr lang="en-US" b="1" dirty="0" smtClean="0"/>
              <a:t> </a:t>
            </a:r>
            <a:r>
              <a:rPr lang="en-US" b="1" dirty="0" err="1" smtClean="0"/>
              <a:t>lớn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phát</a:t>
            </a:r>
            <a:r>
              <a:rPr lang="en-US" b="1" dirty="0" smtClean="0"/>
              <a:t> </a:t>
            </a:r>
            <a:r>
              <a:rPr lang="en-US" b="1" dirty="0" err="1" smtClean="0"/>
              <a:t>triển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r>
              <a:rPr lang="en-US" b="1" dirty="0" smtClean="0"/>
              <a:t> con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hạt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</a:t>
            </a:r>
            <a:r>
              <a:rPr lang="en-US" b="1" dirty="0" err="1" smtClean="0"/>
              <a:t>phận</a:t>
            </a:r>
            <a:r>
              <a:rPr lang="en-US" b="1" dirty="0" smtClean="0"/>
              <a:t> </a:t>
            </a:r>
            <a:r>
              <a:rPr lang="en-US" b="1" dirty="0" err="1" smtClean="0"/>
              <a:t>khác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mẹ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7070309" y="4102664"/>
            <a:ext cx="1944901" cy="13660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</a:t>
            </a:r>
            <a:r>
              <a:rPr lang="en-US" b="1" dirty="0" err="1" smtClean="0"/>
              <a:t>trứng</a:t>
            </a:r>
            <a:r>
              <a:rPr lang="en-US" b="1" dirty="0" smtClean="0"/>
              <a:t>, </a:t>
            </a:r>
            <a:r>
              <a:rPr lang="en-US" b="1" dirty="0" err="1" smtClean="0"/>
              <a:t>đẻ</a:t>
            </a:r>
            <a:r>
              <a:rPr lang="en-US" b="1" dirty="0" smtClean="0"/>
              <a:t> con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9227713" y="3974258"/>
            <a:ext cx="2214084" cy="15816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Vòng</a:t>
            </a:r>
            <a:r>
              <a:rPr lang="en-US" b="1" dirty="0" smtClean="0"/>
              <a:t> </a:t>
            </a:r>
            <a:r>
              <a:rPr lang="en-US" b="1" dirty="0" err="1" smtClean="0"/>
              <a:t>đời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</a:t>
            </a:r>
            <a:r>
              <a:rPr lang="en-US" b="1" dirty="0" err="1" smtClean="0"/>
              <a:t>trứng</a:t>
            </a:r>
            <a:r>
              <a:rPr lang="en-US" b="1" dirty="0" smtClean="0"/>
              <a:t>,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b="1" dirty="0" err="1" smtClean="0"/>
              <a:t>đẻ</a:t>
            </a:r>
            <a:r>
              <a:rPr lang="en-US" b="1" dirty="0" smtClean="0"/>
              <a:t> con</a:t>
            </a:r>
            <a:endParaRPr lang="en-US" b="1" dirty="0"/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3411719" y="2361088"/>
            <a:ext cx="160787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0"/>
          </p:cNvCxnSpPr>
          <p:nvPr/>
        </p:nvCxnSpPr>
        <p:spPr>
          <a:xfrm>
            <a:off x="3411719" y="2361088"/>
            <a:ext cx="0" cy="587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3"/>
          </p:cNvCxnSpPr>
          <p:nvPr/>
        </p:nvCxnSpPr>
        <p:spPr>
          <a:xfrm flipV="1">
            <a:off x="7528011" y="2361088"/>
            <a:ext cx="164947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77483" y="2361088"/>
            <a:ext cx="0" cy="481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2"/>
          </p:cNvCxnSpPr>
          <p:nvPr/>
        </p:nvCxnSpPr>
        <p:spPr>
          <a:xfrm flipH="1">
            <a:off x="2726973" y="3680385"/>
            <a:ext cx="684746" cy="58777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2"/>
            <a:endCxn id="13" idx="1"/>
          </p:cNvCxnSpPr>
          <p:nvPr/>
        </p:nvCxnSpPr>
        <p:spPr>
          <a:xfrm>
            <a:off x="3411719" y="3680385"/>
            <a:ext cx="907922" cy="5469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52327" y="3574522"/>
            <a:ext cx="1025156" cy="528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2"/>
            <a:endCxn id="15" idx="0"/>
          </p:cNvCxnSpPr>
          <p:nvPr/>
        </p:nvCxnSpPr>
        <p:spPr>
          <a:xfrm>
            <a:off x="9177483" y="3574522"/>
            <a:ext cx="1157272" cy="399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3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tercolor of a landscape&#10;&#10;Description automatically generated">
            <a:extLst>
              <a:ext uri="{FF2B5EF4-FFF2-40B4-BE49-F238E27FC236}">
                <a16:creationId xmlns:a16="http://schemas.microsoft.com/office/drawing/2014/main" xmlns="" id="{68B184BD-5B46-19ED-EEDB-807AEB8F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9EEEF2B-D28C-819C-2AE9-1AD2B7CA8743}"/>
              </a:ext>
            </a:extLst>
          </p:cNvPr>
          <p:cNvSpPr/>
          <p:nvPr/>
        </p:nvSpPr>
        <p:spPr>
          <a:xfrm>
            <a:off x="287384" y="240944"/>
            <a:ext cx="11665697" cy="6414874"/>
          </a:xfrm>
          <a:custGeom>
            <a:avLst/>
            <a:gdLst>
              <a:gd name="connsiteX0" fmla="*/ 0 w 17498546"/>
              <a:gd name="connsiteY0" fmla="*/ 1603751 h 9622311"/>
              <a:gd name="connsiteX1" fmla="*/ 1603751 w 17498546"/>
              <a:gd name="connsiteY1" fmla="*/ 0 h 9622311"/>
              <a:gd name="connsiteX2" fmla="*/ 15894795 w 17498546"/>
              <a:gd name="connsiteY2" fmla="*/ 0 h 9622311"/>
              <a:gd name="connsiteX3" fmla="*/ 17498546 w 17498546"/>
              <a:gd name="connsiteY3" fmla="*/ 1603751 h 9622311"/>
              <a:gd name="connsiteX4" fmla="*/ 17498546 w 17498546"/>
              <a:gd name="connsiteY4" fmla="*/ 8018560 h 9622311"/>
              <a:gd name="connsiteX5" fmla="*/ 15894795 w 17498546"/>
              <a:gd name="connsiteY5" fmla="*/ 9622311 h 9622311"/>
              <a:gd name="connsiteX6" fmla="*/ 1603751 w 17498546"/>
              <a:gd name="connsiteY6" fmla="*/ 9622311 h 9622311"/>
              <a:gd name="connsiteX7" fmla="*/ 0 w 17498546"/>
              <a:gd name="connsiteY7" fmla="*/ 8018560 h 9622311"/>
              <a:gd name="connsiteX8" fmla="*/ 0 w 17498546"/>
              <a:gd name="connsiteY8" fmla="*/ 1603751 h 96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98546" h="9622311" fill="none" extrusionOk="0">
                <a:moveTo>
                  <a:pt x="0" y="1603751"/>
                </a:moveTo>
                <a:cubicBezTo>
                  <a:pt x="-147080" y="727169"/>
                  <a:pt x="702356" y="88971"/>
                  <a:pt x="1603751" y="0"/>
                </a:cubicBezTo>
                <a:cubicBezTo>
                  <a:pt x="7048027" y="77600"/>
                  <a:pt x="13769104" y="-27269"/>
                  <a:pt x="15894795" y="0"/>
                </a:cubicBezTo>
                <a:cubicBezTo>
                  <a:pt x="16839068" y="-77231"/>
                  <a:pt x="17668072" y="767930"/>
                  <a:pt x="17498546" y="1603751"/>
                </a:cubicBezTo>
                <a:cubicBezTo>
                  <a:pt x="17607546" y="3258639"/>
                  <a:pt x="17420337" y="5856138"/>
                  <a:pt x="17498546" y="8018560"/>
                </a:cubicBezTo>
                <a:cubicBezTo>
                  <a:pt x="17433763" y="8878945"/>
                  <a:pt x="16689762" y="9662338"/>
                  <a:pt x="15894795" y="9622311"/>
                </a:cubicBezTo>
                <a:cubicBezTo>
                  <a:pt x="12149611" y="9671488"/>
                  <a:pt x="4266666" y="9499609"/>
                  <a:pt x="1603751" y="9622311"/>
                </a:cubicBezTo>
                <a:cubicBezTo>
                  <a:pt x="714957" y="9645868"/>
                  <a:pt x="-44451" y="8942560"/>
                  <a:pt x="0" y="8018560"/>
                </a:cubicBezTo>
                <a:cubicBezTo>
                  <a:pt x="47022" y="6617467"/>
                  <a:pt x="104569" y="4095614"/>
                  <a:pt x="0" y="1603751"/>
                </a:cubicBezTo>
                <a:close/>
              </a:path>
              <a:path w="17498546" h="9622311" stroke="0" extrusionOk="0">
                <a:moveTo>
                  <a:pt x="0" y="1603751"/>
                </a:moveTo>
                <a:cubicBezTo>
                  <a:pt x="160981" y="699623"/>
                  <a:pt x="766721" y="-3249"/>
                  <a:pt x="1603751" y="0"/>
                </a:cubicBezTo>
                <a:cubicBezTo>
                  <a:pt x="5660772" y="-129276"/>
                  <a:pt x="13793584" y="-77778"/>
                  <a:pt x="15894795" y="0"/>
                </a:cubicBezTo>
                <a:cubicBezTo>
                  <a:pt x="16741915" y="-123079"/>
                  <a:pt x="17475282" y="852169"/>
                  <a:pt x="17498546" y="1603751"/>
                </a:cubicBezTo>
                <a:cubicBezTo>
                  <a:pt x="17580145" y="2957778"/>
                  <a:pt x="17652846" y="5968050"/>
                  <a:pt x="17498546" y="8018560"/>
                </a:cubicBezTo>
                <a:cubicBezTo>
                  <a:pt x="17539720" y="8991119"/>
                  <a:pt x="16660844" y="9662985"/>
                  <a:pt x="15894795" y="9622311"/>
                </a:cubicBezTo>
                <a:cubicBezTo>
                  <a:pt x="11743055" y="9666531"/>
                  <a:pt x="7679361" y="9592929"/>
                  <a:pt x="1603751" y="9622311"/>
                </a:cubicBezTo>
                <a:cubicBezTo>
                  <a:pt x="684667" y="9494145"/>
                  <a:pt x="-55779" y="8891395"/>
                  <a:pt x="0" y="8018560"/>
                </a:cubicBezTo>
                <a:cubicBezTo>
                  <a:pt x="-159954" y="6142506"/>
                  <a:pt x="22140" y="4717523"/>
                  <a:pt x="0" y="160375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E07957FE-FDC5-4AFE-C437-5F246F256B87}"/>
              </a:ext>
            </a:extLst>
          </p:cNvPr>
          <p:cNvSpPr txBox="1"/>
          <p:nvPr/>
        </p:nvSpPr>
        <p:spPr>
          <a:xfrm>
            <a:off x="1412074" y="605833"/>
            <a:ext cx="9416315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914446"/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Nhiệm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vụ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của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học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 </a:t>
            </a:r>
            <a:r>
              <a:rPr lang="en-US" sz="4400" dirty="0" err="1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sinh</a:t>
            </a:r>
            <a:r>
              <a:rPr lang="en-US" sz="4400" dirty="0" smtClean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SVN-ARCO Typography" panose="020B0603050302020204" pitchFamily="34" charset="2"/>
              </a:rPr>
              <a:t> </a:t>
            </a:r>
            <a:endParaRPr lang="en-US" sz="440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latin typeface="SVN-ARCO Typography" panose="020B0603050302020204" pitchFamily="34" charset="2"/>
            </a:endParaRPr>
          </a:p>
        </p:txBody>
      </p:sp>
      <p:pic>
        <p:nvPicPr>
          <p:cNvPr id="12" name="Picture 11" descr="A cartoon of a child pointing&#10;&#10;Description automatically generated">
            <a:extLst>
              <a:ext uri="{FF2B5EF4-FFF2-40B4-BE49-F238E27FC236}">
                <a16:creationId xmlns:a16="http://schemas.microsoft.com/office/drawing/2014/main" xmlns="" id="{5D2E6024-E848-C2DE-DF3F-6042A4E97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1624751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76360" y="278599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17229" y="5170158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xmlns="" id="{022EE118-5F47-74D6-94CA-E08EE9AD3E7D}"/>
              </a:ext>
            </a:extLst>
          </p:cNvPr>
          <p:cNvSpPr/>
          <p:nvPr/>
        </p:nvSpPr>
        <p:spPr>
          <a:xfrm>
            <a:off x="1676359" y="3947245"/>
            <a:ext cx="6759223" cy="972488"/>
          </a:xfrm>
          <a:custGeom>
            <a:avLst/>
            <a:gdLst>
              <a:gd name="connsiteX0" fmla="*/ 0 w 10138835"/>
              <a:gd name="connsiteY0" fmla="*/ 386652 h 2319866"/>
              <a:gd name="connsiteX1" fmla="*/ 386652 w 10138835"/>
              <a:gd name="connsiteY1" fmla="*/ 0 h 2319866"/>
              <a:gd name="connsiteX2" fmla="*/ 9752183 w 10138835"/>
              <a:gd name="connsiteY2" fmla="*/ 0 h 2319866"/>
              <a:gd name="connsiteX3" fmla="*/ 10138835 w 10138835"/>
              <a:gd name="connsiteY3" fmla="*/ 386652 h 2319866"/>
              <a:gd name="connsiteX4" fmla="*/ 10138835 w 10138835"/>
              <a:gd name="connsiteY4" fmla="*/ 1933214 h 2319866"/>
              <a:gd name="connsiteX5" fmla="*/ 9752183 w 10138835"/>
              <a:gd name="connsiteY5" fmla="*/ 2319866 h 2319866"/>
              <a:gd name="connsiteX6" fmla="*/ 386652 w 10138835"/>
              <a:gd name="connsiteY6" fmla="*/ 2319866 h 2319866"/>
              <a:gd name="connsiteX7" fmla="*/ 0 w 10138835"/>
              <a:gd name="connsiteY7" fmla="*/ 1933214 h 2319866"/>
              <a:gd name="connsiteX8" fmla="*/ 0 w 10138835"/>
              <a:gd name="connsiteY8" fmla="*/ 386652 h 231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8835" h="2319866" fill="none" extrusionOk="0">
                <a:moveTo>
                  <a:pt x="0" y="386652"/>
                </a:moveTo>
                <a:cubicBezTo>
                  <a:pt x="2031" y="136009"/>
                  <a:pt x="173961" y="-25505"/>
                  <a:pt x="386652" y="0"/>
                </a:cubicBezTo>
                <a:cubicBezTo>
                  <a:pt x="2771176" y="143570"/>
                  <a:pt x="7615025" y="87359"/>
                  <a:pt x="9752183" y="0"/>
                </a:cubicBezTo>
                <a:cubicBezTo>
                  <a:pt x="9950446" y="31410"/>
                  <a:pt x="10143920" y="182023"/>
                  <a:pt x="10138835" y="386652"/>
                </a:cubicBezTo>
                <a:cubicBezTo>
                  <a:pt x="10218698" y="550256"/>
                  <a:pt x="10250443" y="1327926"/>
                  <a:pt x="10138835" y="1933214"/>
                </a:cubicBezTo>
                <a:cubicBezTo>
                  <a:pt x="10132774" y="2187310"/>
                  <a:pt x="10006134" y="2324851"/>
                  <a:pt x="9752183" y="2319866"/>
                </a:cubicBezTo>
                <a:cubicBezTo>
                  <a:pt x="8388033" y="2152949"/>
                  <a:pt x="4056237" y="2332829"/>
                  <a:pt x="386652" y="2319866"/>
                </a:cubicBezTo>
                <a:cubicBezTo>
                  <a:pt x="144237" y="2299927"/>
                  <a:pt x="-29298" y="2127072"/>
                  <a:pt x="0" y="1933214"/>
                </a:cubicBezTo>
                <a:cubicBezTo>
                  <a:pt x="80453" y="1285590"/>
                  <a:pt x="-28712" y="600669"/>
                  <a:pt x="0" y="386652"/>
                </a:cubicBezTo>
                <a:close/>
              </a:path>
              <a:path w="10138835" h="2319866" stroke="0" extrusionOk="0">
                <a:moveTo>
                  <a:pt x="0" y="386652"/>
                </a:moveTo>
                <a:cubicBezTo>
                  <a:pt x="9734" y="136812"/>
                  <a:pt x="176374" y="143"/>
                  <a:pt x="386652" y="0"/>
                </a:cubicBezTo>
                <a:cubicBezTo>
                  <a:pt x="3968067" y="54831"/>
                  <a:pt x="6578254" y="90132"/>
                  <a:pt x="9752183" y="0"/>
                </a:cubicBezTo>
                <a:cubicBezTo>
                  <a:pt x="9950191" y="228"/>
                  <a:pt x="10112409" y="146107"/>
                  <a:pt x="10138835" y="386652"/>
                </a:cubicBezTo>
                <a:cubicBezTo>
                  <a:pt x="10095942" y="897907"/>
                  <a:pt x="10253190" y="1291740"/>
                  <a:pt x="10138835" y="1933214"/>
                </a:cubicBezTo>
                <a:cubicBezTo>
                  <a:pt x="10157538" y="2142703"/>
                  <a:pt x="9972360" y="2303390"/>
                  <a:pt x="9752183" y="2319866"/>
                </a:cubicBezTo>
                <a:cubicBezTo>
                  <a:pt x="6536480" y="2214149"/>
                  <a:pt x="2945131" y="2237598"/>
                  <a:pt x="386652" y="2319866"/>
                </a:cubicBezTo>
                <a:cubicBezTo>
                  <a:pt x="160510" y="2315177"/>
                  <a:pt x="-21777" y="2112838"/>
                  <a:pt x="0" y="1933214"/>
                </a:cubicBezTo>
                <a:cubicBezTo>
                  <a:pt x="9267" y="1543850"/>
                  <a:pt x="2917" y="926094"/>
                  <a:pt x="0" y="3866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Treo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66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0" grpId="0" animBg="1"/>
      <p:bldP spid="11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583</Words>
  <Application>Microsoft Office PowerPoint</Application>
  <PresentationFormat>Custom</PresentationFormat>
  <Paragraphs>91</Paragraphs>
  <Slides>27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52</cp:revision>
  <dcterms:created xsi:type="dcterms:W3CDTF">2022-03-07T07:05:18Z</dcterms:created>
  <dcterms:modified xsi:type="dcterms:W3CDTF">2024-11-06T08:43:27Z</dcterms:modified>
</cp:coreProperties>
</file>