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2.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3.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5.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6.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7.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5" r:id="rId4"/>
    <p:sldMasterId id="2147483697" r:id="rId5"/>
    <p:sldMasterId id="2147483709" r:id="rId6"/>
    <p:sldMasterId id="2147483721" r:id="rId7"/>
    <p:sldMasterId id="2147483734" r:id="rId8"/>
    <p:sldMasterId id="2147483747" r:id="rId9"/>
    <p:sldMasterId id="2147483760" r:id="rId10"/>
    <p:sldMasterId id="2147483773" r:id="rId11"/>
    <p:sldMasterId id="2147483786" r:id="rId12"/>
    <p:sldMasterId id="2147483799" r:id="rId13"/>
    <p:sldMasterId id="2147483812" r:id="rId14"/>
    <p:sldMasterId id="2147483825" r:id="rId15"/>
    <p:sldMasterId id="2147483838" r:id="rId16"/>
    <p:sldMasterId id="2147483851" r:id="rId17"/>
    <p:sldMasterId id="2147483863" r:id="rId18"/>
  </p:sldMasterIdLst>
  <p:notesMasterIdLst>
    <p:notesMasterId r:id="rId50"/>
  </p:notesMasterIdLst>
  <p:sldIdLst>
    <p:sldId id="286" r:id="rId19"/>
    <p:sldId id="257" r:id="rId20"/>
    <p:sldId id="258" r:id="rId21"/>
    <p:sldId id="259" r:id="rId22"/>
    <p:sldId id="260" r:id="rId23"/>
    <p:sldId id="261" r:id="rId24"/>
    <p:sldId id="262" r:id="rId25"/>
    <p:sldId id="263" r:id="rId26"/>
    <p:sldId id="264" r:id="rId27"/>
    <p:sldId id="265" r:id="rId28"/>
    <p:sldId id="266" r:id="rId29"/>
    <p:sldId id="267" r:id="rId30"/>
    <p:sldId id="268" r:id="rId31"/>
    <p:sldId id="269" r:id="rId32"/>
    <p:sldId id="270" r:id="rId33"/>
    <p:sldId id="271" r:id="rId34"/>
    <p:sldId id="273" r:id="rId35"/>
    <p:sldId id="274" r:id="rId36"/>
    <p:sldId id="275" r:id="rId37"/>
    <p:sldId id="276" r:id="rId38"/>
    <p:sldId id="277" r:id="rId39"/>
    <p:sldId id="278" r:id="rId40"/>
    <p:sldId id="279" r:id="rId41"/>
    <p:sldId id="280" r:id="rId42"/>
    <p:sldId id="281" r:id="rId43"/>
    <p:sldId id="282" r:id="rId44"/>
    <p:sldId id="283" r:id="rId45"/>
    <p:sldId id="288" r:id="rId46"/>
    <p:sldId id="284" r:id="rId47"/>
    <p:sldId id="285" r:id="rId48"/>
    <p:sldId id="287"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21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8" Type="http://schemas.openxmlformats.org/officeDocument/2006/relationships/slideMaster" Target="slideMasters/slideMaster8.xml"/><Relationship Id="rId51" Type="http://schemas.openxmlformats.org/officeDocument/2006/relationships/presProps" Target="presProps.xml"/></Relationships>
</file>

<file path=ppt/activeX/activeX1.xml><?xml version="1.0" encoding="utf-8"?>
<ax:ocx xmlns:ax="http://schemas.microsoft.com/office/2006/activeX" xmlns:r="http://schemas.openxmlformats.org/officeDocument/2006/relationships" ax:classid="{6BF52A52-394A-11D3-B153-00C04F79FAA6}" ax:persistence="persistPropertyBag">
  <ax:ocxPr ax:name="URL" ax:value="C:\Users\KTC\Downloads\Quy trình sản xuất thủy tinh.mp4"/>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5396"/>
  <ax:ocxPr ax:name="_cy" ax:value="19046"/>
</ax:ocx>
</file>

<file path=ppt/activeX/activeX2.xml><?xml version="1.0" encoding="utf-8"?>
<ax:ocx xmlns:ax="http://schemas.microsoft.com/office/2006/activeX" xmlns:r="http://schemas.openxmlformats.org/officeDocument/2006/relationships" ax:classid="{6BF52A52-394A-11D3-B153-00C04F79FAA6}" ax:persistence="persistPropertyBag">
  <ax:ocxPr ax:name="URL" ax:value="C:\Users\KTC\Downloads\3NTV VTC16 Sản Xuất Thủy Tinh_1.mp4"/>
  <ax:ocxPr ax:name="rate" ax:value="1"/>
  <ax:ocxPr ax:name="balance" ax:value="0"/>
  <ax:ocxPr ax:name="currentPosition" ax:value="0"/>
  <ax:ocxPr ax:name="defaultFrame" ax:value=""/>
  <ax:ocxPr ax:name="playCount" ax:value="1"/>
  <ax:ocxPr ax:name="autoStart" ax:value="0"/>
  <ax:ocxPr ax:name="currentMarker" ax:value="0"/>
  <ax:ocxPr ax:name="invokeURLs" ax:value="-1"/>
  <ax:ocxPr ax:name="baseURL" ax:value=""/>
  <ax:ocxPr ax:name="volume" ax:value="50"/>
  <ax:ocxPr ax:name="mute" ax:value="0"/>
  <ax:ocxPr ax:name="uiMode" ax:value="full"/>
  <ax:ocxPr ax:name="stretchToFit" ax:value="0"/>
  <ax:ocxPr ax:name="windowlessVideo" ax:value="0"/>
  <ax:ocxPr ax:name="enabled" ax:value="-1"/>
  <ax:ocxPr ax:name="enableContextMenu" ax:value="-1"/>
  <ax:ocxPr ax:name="fullScreen" ax:value="0"/>
  <ax:ocxPr ax:name="SAMIStyle" ax:value=""/>
  <ax:ocxPr ax:name="SAMILang" ax:value=""/>
  <ax:ocxPr ax:name="SAMIFilename" ax:value=""/>
  <ax:ocxPr ax:name="captioningID" ax:value=""/>
  <ax:ocxPr ax:name="enableErrorDialogs" ax:value="0"/>
  <ax:ocxPr ax:name="_cx" ax:value="25396"/>
  <ax:ocxPr ax:name="_cy" ax:value="19046"/>
</ax:ocx>
</file>

<file path=ppt/drawings/_rels/vmlDrawing1.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5A8B4-1001-4035-984F-AC577DA458B7}" type="datetimeFigureOut">
              <a:rPr lang="en-US" smtClean="0"/>
              <a:pPr/>
              <a:t>11/6/2024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59FF1F-96B2-4F0E-B0FA-06959AE8DECE}" type="slidenum">
              <a:rPr lang="en-US" smtClean="0"/>
              <a:pPr/>
              <a:t>‹#›</a:t>
            </a:fld>
            <a:endParaRPr lang="en-US"/>
          </a:p>
        </p:txBody>
      </p:sp>
    </p:spTree>
    <p:extLst>
      <p:ext uri="{BB962C8B-B14F-4D97-AF65-F5344CB8AC3E}">
        <p14:creationId xmlns:p14="http://schemas.microsoft.com/office/powerpoint/2010/main" val="1916273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E7EBAD1-CA57-42DD-ACDA-5AE9236EA32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6537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F19DB3-608C-4DA2-9884-36164D894F14}" type="slidenum">
              <a:rPr lang="en-US">
                <a:solidFill>
                  <a:prstClr val="black"/>
                </a:solidFill>
              </a:rPr>
              <a:pPr eaLnBrk="1" hangingPunct="1"/>
              <a:t>31</a:t>
            </a:fld>
            <a:endParaRPr lang="en-US">
              <a:solidFill>
                <a:prstClr val="black"/>
              </a:solidFill>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1D9E87-E06C-45ED-A310-954C987E8FD2}"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306355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D9E87-E06C-45ED-A310-954C987E8FD2}"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41042328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200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309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17644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55290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155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0533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79447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1573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16844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884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D9E87-E06C-45ED-A310-954C987E8FD2}"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19894784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869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4710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23645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4397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250175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5796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1625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44744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6392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514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28885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8086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0464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57990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5456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92566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639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3129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366731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61445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4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48602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5705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47886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031886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934117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85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63521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69808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754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89730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31869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869253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1066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732559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425854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17039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28966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83124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85083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7133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23421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724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0105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8112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4924246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8772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3698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154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9169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2570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49495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5329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4961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1163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6578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10485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153743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88713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51842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3001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64948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5635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703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443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0206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4451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48887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692447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7616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92686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954176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89657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80894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92778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9711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94411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47115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00618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87997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529774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268851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37027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41907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84757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2130425"/>
            <a:ext cx="77724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vi-VN" smtClean="0"/>
              <a:t>Bấm &amp; sửa kiểu phụ đề</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9C748C-F443-4ACF-A027-E3DBD5E3D4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162031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84C71F-8D45-43A2-9E74-032B6ECB84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0464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980911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4406900"/>
            <a:ext cx="7772400"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smtClean="0"/>
              <a:t>Bấm &amp; sửa kiểu tiêu đề</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509EA7-45DE-4EC9-A57B-92EF701D23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324450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37EC19-A833-4D15-A97C-797439D598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610970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3766E1E-3952-4A1F-BD4C-4E8F04A3E8E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362535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6F9E0D9-CAB7-4971-8DB4-2D44E4897E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942820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52200C9-C0EE-4FC2-BD53-A429CA0C3C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64497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3050"/>
            <a:ext cx="3008313"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1010CE-9DEF-4179-8765-6AA91C1D23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988213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800600"/>
            <a:ext cx="54864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D86006-D574-4C56-8D4B-B61DDC6B69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82891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3EE307-FCAB-4A34-AEB1-42FAE4CD58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330264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74638"/>
            <a:ext cx="20574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457200" y="274638"/>
            <a:ext cx="60198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0860D2-75E6-45DA-8BF6-5C363BF69A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951391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878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D9E87-E06C-45ED-A310-954C987E8FD2}"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2142494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53362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5601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30537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50035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14470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3050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051112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00427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156513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44664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8367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39313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7562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23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3268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1309C5-E810-400F-BD8A-2AD0240666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0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B96A76-69BC-4BBF-BA27-5668930E0E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0408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6791D4-B0B1-4A33-8137-F1BE4EF426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6404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6F3D3E7-CDFB-443B-BAD0-D6D2E1DEA6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33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D432281-C6F8-4137-96A4-24112C357A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9648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87F2D6-8829-43A1-A30D-54695E778B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15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1D9E87-E06C-45ED-A310-954C987E8FD2}" type="datetimeFigureOut">
              <a:rPr lang="en-US" smtClean="0"/>
              <a:pPr/>
              <a:t>11/6/2024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3018477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4CFDE3A-7F01-4AFF-8858-0BF044477D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4810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1D2E9E1-3813-4684-9EC5-5EF0C51D8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39594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1F6F19-0A8D-41E1-A1C7-FD19762D9B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2787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70AFC3-6E79-4188-8835-423F4F9C2B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08798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017D2A-A0DA-4CF1-B86B-0B32A52BE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6722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1309C5-E810-400F-BD8A-2AD0240666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91159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B96A76-69BC-4BBF-BA27-5668930E0E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47307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6791D4-B0B1-4A33-8137-F1BE4EF426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078157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6F3D3E7-CDFB-443B-BAD0-D6D2E1DEA6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0811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D432281-C6F8-4137-96A4-24112C357A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40555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1D9E87-E06C-45ED-A310-954C987E8FD2}"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38466295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87F2D6-8829-43A1-A30D-54695E778B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6593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4CFDE3A-7F01-4AFF-8858-0BF044477D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0804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1D2E9E1-3813-4684-9EC5-5EF0C51D8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862833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1F6F19-0A8D-41E1-A1C7-FD19762D9B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6832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70AFC3-6E79-4188-8835-423F4F9C2B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418172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017D2A-A0DA-4CF1-B86B-0B32A52BE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35171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1309C5-E810-400F-BD8A-2AD0240666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72438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B96A76-69BC-4BBF-BA27-5668930E0E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2803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6791D4-B0B1-4A33-8137-F1BE4EF426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37549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6F3D3E7-CDFB-443B-BAD0-D6D2E1DEA6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1219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1D9E87-E06C-45ED-A310-954C987E8FD2}" type="datetimeFigureOut">
              <a:rPr lang="en-US" smtClean="0"/>
              <a:pPr/>
              <a:t>11/6/2024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132353398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D432281-C6F8-4137-96A4-24112C357A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642979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87F2D6-8829-43A1-A30D-54695E778B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73633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4CFDE3A-7F01-4AFF-8858-0BF044477D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4938069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1D2E9E1-3813-4684-9EC5-5EF0C51D8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8052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1F6F19-0A8D-41E1-A1C7-FD19762D9B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4579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70AFC3-6E79-4188-8835-423F4F9C2B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2255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017D2A-A0DA-4CF1-B86B-0B32A52BE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06042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1309C5-E810-400F-BD8A-2AD02406668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85334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B96A76-69BC-4BBF-BA27-5668930E0E7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6153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46791D4-B0B1-4A33-8137-F1BE4EF426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3555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1D9E87-E06C-45ED-A310-954C987E8FD2}" type="datetimeFigureOut">
              <a:rPr lang="en-US" smtClean="0"/>
              <a:pPr/>
              <a:t>11/6/2024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4075814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6F3D3E7-CDFB-443B-BAD0-D6D2E1DEA6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268127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D432281-C6F8-4137-96A4-24112C357A7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0095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87F2D6-8829-43A1-A30D-54695E778B3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15915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34CFDE3A-7F01-4AFF-8858-0BF044477D3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85257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1D2E9E1-3813-4684-9EC5-5EF0C51D8E2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1165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AF1F6F19-0A8D-41E1-A1C7-FD19762D9B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77280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970AFC3-6E79-4188-8835-423F4F9C2BD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549663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5017D2A-A0DA-4CF1-B86B-0B32A52BE6B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129109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8678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233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D9E87-E06C-45ED-A310-954C987E8FD2}" type="datetimeFigureOut">
              <a:rPr lang="en-US" smtClean="0"/>
              <a:pPr/>
              <a:t>11/6/2024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25040384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7938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7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86488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8321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4969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1185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1385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66964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936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05731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D9E87-E06C-45ED-A310-954C987E8FD2}"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257969729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112968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2433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1110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96015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0609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03039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57183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1068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04491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78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D9E87-E06C-45ED-A310-954C987E8FD2}" type="datetimeFigureOut">
              <a:rPr lang="en-US" smtClean="0"/>
              <a:pPr/>
              <a:t>11/6/2024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D797D7-BE94-4568-9846-96E766415488}" type="slidenum">
              <a:rPr lang="en-US" smtClean="0"/>
              <a:pPr/>
              <a:t>‹#›</a:t>
            </a:fld>
            <a:endParaRPr lang="en-US"/>
          </a:p>
        </p:txBody>
      </p:sp>
    </p:spTree>
    <p:extLst>
      <p:ext uri="{BB962C8B-B14F-4D97-AF65-F5344CB8AC3E}">
        <p14:creationId xmlns:p14="http://schemas.microsoft.com/office/powerpoint/2010/main" val="2787721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5419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2913" y="103188"/>
            <a:ext cx="8243887"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48"/>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49"/>
          <p:cNvSpPr>
            <a:spLocks noGrp="1" noChangeArrowheads="1"/>
          </p:cNvSpPr>
          <p:nvPr>
            <p:ph type="sldNum" sz="quarter" idx="12"/>
          </p:nvPr>
        </p:nvSpPr>
        <p:spPr>
          <a:ln/>
        </p:spPr>
        <p:txBody>
          <a:bodyPr/>
          <a:lstStyle>
            <a:lvl1pPr>
              <a:defRPr/>
            </a:lvl1pPr>
          </a:lstStyle>
          <a:p>
            <a:pPr>
              <a:defRPr/>
            </a:pPr>
            <a:fld id="{A4CC01CC-6685-42CC-A7CC-C9E79002E94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556845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42640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19745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0126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3249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9130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5098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3636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46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1.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theme" Target="../theme/theme13.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theme" Target="../theme/theme1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theme" Target="../theme/theme15.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3.xml"/><Relationship Id="rId13" Type="http://schemas.openxmlformats.org/officeDocument/2006/relationships/theme" Target="../theme/theme16.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slideLayout" Target="../slideLayouts/slideLayout187.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7.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theme" Target="../theme/theme18.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D9E87-E06C-45ED-A310-954C987E8FD2}" type="datetimeFigureOut">
              <a:rPr lang="en-US" smtClean="0"/>
              <a:pPr/>
              <a:t>11/6/2024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797D7-BE94-4568-9846-96E766415488}" type="slidenum">
              <a:rPr lang="en-US" smtClean="0"/>
              <a:pPr/>
              <a:t>‹#›</a:t>
            </a:fld>
            <a:endParaRPr lang="en-US"/>
          </a:p>
        </p:txBody>
      </p:sp>
    </p:spTree>
    <p:extLst>
      <p:ext uri="{BB962C8B-B14F-4D97-AF65-F5344CB8AC3E}">
        <p14:creationId xmlns:p14="http://schemas.microsoft.com/office/powerpoint/2010/main" val="241022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85186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97386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383345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87097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407247"/>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46337"/>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1694646"/>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E5A1485D-034D-4BDA-B58A-E709FD1A814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999306016"/>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328056"/>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325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DFAE045-A41A-4A4B-BBC0-77953D1A5DD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7421371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DFAE045-A41A-4A4B-BBC0-77953D1A5DD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2187417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DFAE045-A41A-4A4B-BBC0-77953D1A5DD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37925823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mn-lt"/>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6DFAE045-A41A-4A4B-BBC0-77953D1A5DD9}" type="slidenum">
              <a:rPr lang="en-US" altLang="en-US">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92657017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145903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07410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11/6/2024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243535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notesSlide" Target="../notesSlides/notesSlide1.xml"/><Relationship Id="rId7" Type="http://schemas.openxmlformats.org/officeDocument/2006/relationships/image" Target="../media/image5.gif"/><Relationship Id="rId2" Type="http://schemas.openxmlformats.org/officeDocument/2006/relationships/slideLayout" Target="../slideLayouts/slideLayout179.xml"/><Relationship Id="rId1" Type="http://schemas.openxmlformats.org/officeDocument/2006/relationships/audio" Target="file:///G:\HV%20DHoa\z%20BONUS%20-%205%20(GOLD%20COLLECTION-RICHARD%20CLAYDEMAN).MP3" TargetMode="Externa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69.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1.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7.jpeg"/><Relationship Id="rId1" Type="http://schemas.openxmlformats.org/officeDocument/2006/relationships/slideLayout" Target="../slideLayouts/slideLayout11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2.jpeg"/><Relationship Id="rId1" Type="http://schemas.openxmlformats.org/officeDocument/2006/relationships/slideLayout" Target="../slideLayouts/slideLayout12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5.jpeg"/><Relationship Id="rId1" Type="http://schemas.openxmlformats.org/officeDocument/2006/relationships/slideLayout" Target="../slideLayouts/slideLayout139.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51.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5.jpeg"/><Relationship Id="rId1" Type="http://schemas.openxmlformats.org/officeDocument/2006/relationships/slideLayout" Target="../slideLayouts/slideLayout163.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63.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3.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65.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00.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9.jpeg"/><Relationship Id="rId1" Type="http://schemas.openxmlformats.org/officeDocument/2006/relationships/slideLayout" Target="../slideLayouts/slideLayout165.xml"/></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8.jpeg"/><Relationship Id="rId7" Type="http://schemas.openxmlformats.org/officeDocument/2006/relationships/slide" Target="slide6.xml"/><Relationship Id="rId2" Type="http://schemas.openxmlformats.org/officeDocument/2006/relationships/slide" Target="slide8.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slide" Target="slide4.xml"/><Relationship Id="rId4" Type="http://schemas.openxmlformats.org/officeDocument/2006/relationships/image" Target="../media/image9.jpeg"/><Relationship Id="rId9" Type="http://schemas.openxmlformats.org/officeDocument/2006/relationships/slide" Target="slide7.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9.jpeg"/><Relationship Id="rId1" Type="http://schemas.openxmlformats.org/officeDocument/2006/relationships/slideLayout" Target="../slideLayouts/slideLayout165.xml"/></Relationships>
</file>

<file path=ppt/slides/_rels/slide31.x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notesSlide" Target="../notesSlides/notesSlide2.xml"/><Relationship Id="rId7" Type="http://schemas.openxmlformats.org/officeDocument/2006/relationships/image" Target="../media/image45.png"/><Relationship Id="rId2" Type="http://schemas.openxmlformats.org/officeDocument/2006/relationships/slideLayout" Target="../slideLayouts/slideLayout189.xml"/><Relationship Id="rId1" Type="http://schemas.openxmlformats.org/officeDocument/2006/relationships/audio" Target="Thuong-qua-viet-nam.mid" TargetMode="External"/><Relationship Id="rId6" Type="http://schemas.openxmlformats.org/officeDocument/2006/relationships/image" Target="../media/image2.png"/><Relationship Id="rId5" Type="http://schemas.openxmlformats.org/officeDocument/2006/relationships/image" Target="../media/image44.gif"/><Relationship Id="rId10" Type="http://schemas.openxmlformats.org/officeDocument/2006/relationships/image" Target="../media/image48.emf"/><Relationship Id="rId4" Type="http://schemas.openxmlformats.org/officeDocument/2006/relationships/image" Target="../media/image43.png"/><Relationship Id="rId9" Type="http://schemas.openxmlformats.org/officeDocument/2006/relationships/image" Target="../media/image47.emf"/></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gif"/><Relationship Id="rId3" Type="http://schemas.openxmlformats.org/officeDocument/2006/relationships/audio" Target="../media/audio2.wav"/><Relationship Id="rId7" Type="http://schemas.openxmlformats.org/officeDocument/2006/relationships/image" Target="../media/image12.gif"/><Relationship Id="rId12"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30.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audio" Target="../media/audio4.wav"/><Relationship Id="rId10" Type="http://schemas.openxmlformats.org/officeDocument/2006/relationships/image" Target="../media/image14.png"/><Relationship Id="rId4" Type="http://schemas.openxmlformats.org/officeDocument/2006/relationships/audio" Target="../media/audio3.wav"/><Relationship Id="rId9" Type="http://schemas.openxmlformats.org/officeDocument/2006/relationships/slide" Target="slide3.xml"/><Relationship Id="rId14" Type="http://schemas.openxmlformats.org/officeDocument/2006/relationships/image" Target="../media/image17.gi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gif"/><Relationship Id="rId3" Type="http://schemas.openxmlformats.org/officeDocument/2006/relationships/audio" Target="../media/audio2.wav"/><Relationship Id="rId7" Type="http://schemas.openxmlformats.org/officeDocument/2006/relationships/image" Target="../media/image12.gif"/><Relationship Id="rId12"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4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audio" Target="../media/audio4.wav"/><Relationship Id="rId10" Type="http://schemas.openxmlformats.org/officeDocument/2006/relationships/image" Target="../media/image14.png"/><Relationship Id="rId4" Type="http://schemas.openxmlformats.org/officeDocument/2006/relationships/audio" Target="../media/audio3.wav"/><Relationship Id="rId9" Type="http://schemas.openxmlformats.org/officeDocument/2006/relationships/slide" Target="slide3.xml"/><Relationship Id="rId14" Type="http://schemas.openxmlformats.org/officeDocument/2006/relationships/image" Target="../media/image17.gif"/></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gif"/><Relationship Id="rId3" Type="http://schemas.openxmlformats.org/officeDocument/2006/relationships/audio" Target="../media/audio2.wav"/><Relationship Id="rId7" Type="http://schemas.openxmlformats.org/officeDocument/2006/relationships/image" Target="../media/image12.gif"/><Relationship Id="rId12"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5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audio" Target="../media/audio4.wav"/><Relationship Id="rId10" Type="http://schemas.openxmlformats.org/officeDocument/2006/relationships/image" Target="../media/image14.png"/><Relationship Id="rId4" Type="http://schemas.openxmlformats.org/officeDocument/2006/relationships/audio" Target="../media/audio3.wav"/><Relationship Id="rId9" Type="http://schemas.openxmlformats.org/officeDocument/2006/relationships/slide" Target="slide3.xml"/><Relationship Id="rId14" Type="http://schemas.openxmlformats.org/officeDocument/2006/relationships/image" Target="../media/image17.gif"/></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6.gif"/><Relationship Id="rId3" Type="http://schemas.openxmlformats.org/officeDocument/2006/relationships/audio" Target="../media/audio2.wav"/><Relationship Id="rId7" Type="http://schemas.openxmlformats.org/officeDocument/2006/relationships/image" Target="../media/image12.gif"/><Relationship Id="rId12"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63.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audio" Target="../media/audio4.wav"/><Relationship Id="rId10" Type="http://schemas.openxmlformats.org/officeDocument/2006/relationships/image" Target="../media/image14.png"/><Relationship Id="rId4" Type="http://schemas.openxmlformats.org/officeDocument/2006/relationships/audio" Target="../media/audio3.wav"/><Relationship Id="rId9" Type="http://schemas.openxmlformats.org/officeDocument/2006/relationships/slide" Target="slide3.xml"/><Relationship Id="rId14" Type="http://schemas.openxmlformats.org/officeDocument/2006/relationships/image" Target="../media/image17.gif"/></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3.xml"/><Relationship Id="rId5" Type="http://schemas.openxmlformats.org/officeDocument/2006/relationships/image" Target="../media/image1.jpe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0898" name="z BONUS - 5 (GOLD COLLECTION-RICHARD CLAYDEMAN).MP3">
            <a:hlinkClick r:id="" action="ppaction://media"/>
          </p:cNvPr>
          <p:cNvPicPr>
            <a:picLocks noRot="1" noChangeAspect="1" noChangeArrowheads="1"/>
          </p:cNvPicPr>
          <p:nvPr>
            <a:audioFile r:link="rId1"/>
          </p:nvPr>
        </p:nvPicPr>
        <p:blipFill>
          <a:blip r:embed="rId4" cstate="print">
            <a:extLst>
              <a:ext uri="{28A0092B-C50C-407E-A947-70E740481C1C}">
                <a14:useLocalDpi xmlns:a14="http://schemas.microsoft.com/office/drawing/2010/main" val="0"/>
              </a:ext>
            </a:extLst>
          </a:blip>
          <a:srcRect/>
          <a:stretch>
            <a:fillRect/>
          </a:stretch>
        </p:blipFill>
        <p:spPr bwMode="auto">
          <a:xfrm>
            <a:off x="417513" y="60420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maple_leaf_brown_falling_sm_cl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353050"/>
            <a:ext cx="14081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maple_leaf_falling_md_cl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711628">
            <a:off x="1103313" y="5356225"/>
            <a:ext cx="1238250"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maple_leaf_falling_md_cl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44725" y="553720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maple_leaf_brown_falling_sm_cl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248690">
            <a:off x="3239293" y="5352257"/>
            <a:ext cx="14081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8" descr="maple_leaf_brown_falling_sm_cl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9052">
            <a:off x="4438650" y="5414963"/>
            <a:ext cx="1408113"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maple_leaf_falling_md_cl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3124326">
            <a:off x="5591175" y="553720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maple_leaf_brown_falling_sm_cl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02117">
            <a:off x="6723063" y="5353050"/>
            <a:ext cx="1408112"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descr="maple_leaf_falling_md_cl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864475" y="5619750"/>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2" descr="!dk8_1la"/>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1075" y="3546475"/>
            <a:ext cx="1473200" cy="12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75" name="Group 15"/>
          <p:cNvGrpSpPr>
            <a:grpSpLocks/>
          </p:cNvGrpSpPr>
          <p:nvPr/>
        </p:nvGrpSpPr>
        <p:grpSpPr bwMode="auto">
          <a:xfrm>
            <a:off x="0" y="0"/>
            <a:ext cx="9296400" cy="6858000"/>
            <a:chOff x="0" y="-10"/>
            <a:chExt cx="5760" cy="4330"/>
          </a:xfrm>
        </p:grpSpPr>
        <p:pic>
          <p:nvPicPr>
            <p:cNvPr id="15376" name="Picture 16" descr="Animate"/>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2109" y="2109"/>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17" descr="Animate"/>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422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18" descr="Animate"/>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576" y="2103"/>
              <a:ext cx="4294" cy="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19" descr="Animate"/>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0"/>
              <a:ext cx="5760"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Rectangle 18"/>
          <p:cNvSpPr/>
          <p:nvPr/>
        </p:nvSpPr>
        <p:spPr>
          <a:xfrm>
            <a:off x="2362200" y="1447800"/>
            <a:ext cx="3886200" cy="584775"/>
          </a:xfrm>
          <a:prstGeom prst="rect">
            <a:avLst/>
          </a:prstGeom>
        </p:spPr>
        <p:txBody>
          <a:bodyPr wrap="square">
            <a:spAutoFit/>
          </a:bodyPr>
          <a:lstStyle/>
          <a:p>
            <a:pPr algn="ctr" fontAlgn="base">
              <a:spcBef>
                <a:spcPct val="0"/>
              </a:spcBef>
              <a:spcAft>
                <a:spcPct val="0"/>
              </a:spcAft>
            </a:pPr>
            <a:r>
              <a:rPr lang="en-US" altLang="en-US" sz="3200" b="1" smtClean="0">
                <a:solidFill>
                  <a:srgbClr val="000000"/>
                </a:solidFill>
                <a:latin typeface="Times New Roman" pitchFamily="18" charset="0"/>
                <a:cs typeface="Times New Roman" pitchFamily="18" charset="0"/>
              </a:rPr>
              <a:t>KHOA HỌC</a:t>
            </a:r>
            <a:endParaRPr lang="en-US" altLang="en-US" sz="3200" b="1">
              <a:solidFill>
                <a:srgbClr val="000000"/>
              </a:solidFill>
              <a:latin typeface="Times New Roman" pitchFamily="18" charset="0"/>
              <a:cs typeface="Times New Roman" pitchFamily="18" charset="0"/>
            </a:endParaRPr>
          </a:p>
        </p:txBody>
      </p:sp>
      <p:sp>
        <p:nvSpPr>
          <p:cNvPr id="20" name="Rectangle 19"/>
          <p:cNvSpPr/>
          <p:nvPr/>
        </p:nvSpPr>
        <p:spPr>
          <a:xfrm>
            <a:off x="1981200" y="2209800"/>
            <a:ext cx="5334000" cy="707886"/>
          </a:xfrm>
          <a:prstGeom prst="rect">
            <a:avLst/>
          </a:prstGeom>
        </p:spPr>
        <p:txBody>
          <a:bodyPr wrap="square">
            <a:spAutoFit/>
          </a:bodyPr>
          <a:lstStyle/>
          <a:p>
            <a:pPr algn="ctr" fontAlgn="base">
              <a:spcBef>
                <a:spcPct val="0"/>
              </a:spcBef>
              <a:spcAft>
                <a:spcPct val="0"/>
              </a:spcAft>
            </a:pPr>
            <a:r>
              <a:rPr lang="en-US" altLang="en-US" sz="4000" b="1" smtClean="0">
                <a:solidFill>
                  <a:srgbClr val="000000"/>
                </a:solidFill>
                <a:latin typeface="Times New Roman" pitchFamily="18" charset="0"/>
                <a:cs typeface="Times New Roman" pitchFamily="18" charset="0"/>
              </a:rPr>
              <a:t>THỦY TINH</a:t>
            </a:r>
            <a:endParaRPr lang="en-US" altLang="en-US" sz="4000" b="1">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14953779"/>
      </p:ext>
    </p:extLst>
  </p:cSld>
  <p:clrMapOvr>
    <a:masterClrMapping/>
  </p:clrMapOvr>
  <p:timing>
    <p:tnLst>
      <p:par>
        <p:cTn id="1" dur="indefinite" restart="never" nodeType="tmRoot">
          <p:childTnLst>
            <p:audio>
              <p:cMediaNode>
                <p:cTn id="2" repeatCount="indefinite" fill="hold" display="0">
                  <p:stCondLst>
                    <p:cond delay="indefinite"/>
                  </p:stCondLst>
                  <p:endCondLst>
                    <p:cond evt="onPrev" delay="0">
                      <p:tgtEl>
                        <p:sldTgt/>
                      </p:tgtEl>
                    </p:cond>
                    <p:cond evt="onStopAudio" delay="0">
                      <p:tgtEl>
                        <p:sldTgt/>
                      </p:tgtEl>
                    </p:cond>
                  </p:endCondLst>
                </p:cTn>
                <p:tgtEl>
                  <p:spTgt spid="8089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tivi"/>
          <p:cNvPicPr>
            <a:picLocks noChangeAspect="1" noChangeArrowheads="1"/>
          </p:cNvPicPr>
          <p:nvPr/>
        </p:nvPicPr>
        <p:blipFill>
          <a:blip r:embed="rId2" cstate="print"/>
          <a:srcRect/>
          <a:stretch>
            <a:fillRect/>
          </a:stretch>
        </p:blipFill>
        <p:spPr bwMode="auto">
          <a:xfrm>
            <a:off x="3429000" y="2238380"/>
            <a:ext cx="2514600" cy="1905000"/>
          </a:xfrm>
          <a:prstGeom prst="rect">
            <a:avLst/>
          </a:prstGeom>
          <a:noFill/>
          <a:ln w="9525">
            <a:noFill/>
            <a:miter lim="800000"/>
            <a:headEnd/>
            <a:tailEnd/>
          </a:ln>
        </p:spPr>
      </p:pic>
      <p:pic>
        <p:nvPicPr>
          <p:cNvPr id="41989" name="Picture 5" descr="1251254979_Gioi1"/>
          <p:cNvPicPr>
            <a:picLocks noChangeAspect="1" noChangeArrowheads="1"/>
          </p:cNvPicPr>
          <p:nvPr/>
        </p:nvPicPr>
        <p:blipFill>
          <a:blip r:embed="rId3" cstate="print"/>
          <a:srcRect/>
          <a:stretch>
            <a:fillRect/>
          </a:stretch>
        </p:blipFill>
        <p:spPr bwMode="auto">
          <a:xfrm>
            <a:off x="6172200" y="2238380"/>
            <a:ext cx="2590800" cy="1905000"/>
          </a:xfrm>
          <a:prstGeom prst="rect">
            <a:avLst/>
          </a:prstGeom>
          <a:noFill/>
          <a:ln w="9525">
            <a:noFill/>
            <a:miter lim="800000"/>
            <a:headEnd/>
            <a:tailEnd/>
          </a:ln>
        </p:spPr>
      </p:pic>
      <p:pic>
        <p:nvPicPr>
          <p:cNvPr id="41996" name="Picture 12" descr="kinh o to"/>
          <p:cNvPicPr>
            <a:picLocks noChangeAspect="1" noChangeArrowheads="1"/>
          </p:cNvPicPr>
          <p:nvPr/>
        </p:nvPicPr>
        <p:blipFill>
          <a:blip r:embed="rId4" cstate="print"/>
          <a:srcRect/>
          <a:stretch>
            <a:fillRect/>
          </a:stretch>
        </p:blipFill>
        <p:spPr bwMode="auto">
          <a:xfrm>
            <a:off x="571472" y="2334144"/>
            <a:ext cx="2628928" cy="1847355"/>
          </a:xfrm>
          <a:prstGeom prst="rect">
            <a:avLst/>
          </a:prstGeom>
          <a:noFill/>
          <a:ln w="9525">
            <a:noFill/>
            <a:miter lim="800000"/>
            <a:headEnd/>
            <a:tailEnd/>
          </a:ln>
        </p:spPr>
      </p:pic>
      <p:sp>
        <p:nvSpPr>
          <p:cNvPr id="41997" name="Text Box 13"/>
          <p:cNvSpPr txBox="1">
            <a:spLocks noChangeArrowheads="1"/>
          </p:cNvSpPr>
          <p:nvPr/>
        </p:nvSpPr>
        <p:spPr bwMode="auto">
          <a:xfrm>
            <a:off x="285720" y="4144924"/>
            <a:ext cx="2743200" cy="584775"/>
          </a:xfrm>
          <a:prstGeom prst="rect">
            <a:avLst/>
          </a:prstGeom>
          <a:noFill/>
          <a:ln w="9525">
            <a:noFill/>
            <a:miter lim="800000"/>
            <a:headEnd/>
            <a:tailEnd/>
          </a:ln>
        </p:spPr>
        <p:txBody>
          <a:bodyPr>
            <a:spAutoFit/>
          </a:bodyPr>
          <a:lstStyle/>
          <a:p>
            <a:pPr algn="ctr">
              <a:spcBef>
                <a:spcPct val="50000"/>
              </a:spcBef>
            </a:pPr>
            <a:r>
              <a:rPr lang="en-US" sz="3200" dirty="0" err="1">
                <a:solidFill>
                  <a:srgbClr val="000066"/>
                </a:solidFill>
                <a:latin typeface="Times New Roman" pitchFamily="18" charset="0"/>
                <a:cs typeface="Times New Roman" pitchFamily="18" charset="0"/>
              </a:rPr>
              <a:t>kính</a:t>
            </a:r>
            <a:r>
              <a:rPr lang="en-US" sz="3200" dirty="0">
                <a:solidFill>
                  <a:srgbClr val="000066"/>
                </a:solidFill>
                <a:latin typeface="Times New Roman" pitchFamily="18" charset="0"/>
                <a:cs typeface="Times New Roman" pitchFamily="18" charset="0"/>
              </a:rPr>
              <a:t> </a:t>
            </a:r>
            <a:r>
              <a:rPr lang="en-US" sz="3200" dirty="0" err="1">
                <a:solidFill>
                  <a:srgbClr val="000066"/>
                </a:solidFill>
                <a:latin typeface="Times New Roman" pitchFamily="18" charset="0"/>
                <a:cs typeface="Times New Roman" pitchFamily="18" charset="0"/>
              </a:rPr>
              <a:t>ôtô</a:t>
            </a:r>
            <a:endParaRPr lang="en-US" sz="3200" dirty="0">
              <a:solidFill>
                <a:srgbClr val="000066"/>
              </a:solidFill>
              <a:latin typeface="Times New Roman" pitchFamily="18" charset="0"/>
              <a:cs typeface="Times New Roman" pitchFamily="18" charset="0"/>
            </a:endParaRPr>
          </a:p>
        </p:txBody>
      </p:sp>
      <p:sp>
        <p:nvSpPr>
          <p:cNvPr id="41998" name="Text Box 14"/>
          <p:cNvSpPr txBox="1">
            <a:spLocks noChangeArrowheads="1"/>
          </p:cNvSpPr>
          <p:nvPr/>
        </p:nvSpPr>
        <p:spPr bwMode="auto">
          <a:xfrm>
            <a:off x="3176598" y="4056532"/>
            <a:ext cx="2895600" cy="584775"/>
          </a:xfrm>
          <a:prstGeom prst="rect">
            <a:avLst/>
          </a:prstGeom>
          <a:noFill/>
          <a:ln w="9525">
            <a:noFill/>
            <a:miter lim="800000"/>
            <a:headEnd/>
            <a:tailEnd/>
          </a:ln>
        </p:spPr>
        <p:txBody>
          <a:bodyPr>
            <a:spAutoFit/>
          </a:bodyPr>
          <a:lstStyle/>
          <a:p>
            <a:pPr algn="ctr">
              <a:spcBef>
                <a:spcPct val="50000"/>
              </a:spcBef>
            </a:pPr>
            <a:r>
              <a:rPr lang="en-US" sz="3200" smtClean="0">
                <a:solidFill>
                  <a:srgbClr val="FF0066"/>
                </a:solidFill>
                <a:latin typeface="Times New Roman" pitchFamily="18" charset="0"/>
                <a:cs typeface="Times New Roman" pitchFamily="18" charset="0"/>
              </a:rPr>
              <a:t>màn </a:t>
            </a:r>
            <a:r>
              <a:rPr lang="en-US" sz="3200" dirty="0" err="1">
                <a:solidFill>
                  <a:srgbClr val="FF0066"/>
                </a:solidFill>
                <a:latin typeface="Times New Roman" pitchFamily="18" charset="0"/>
                <a:cs typeface="Times New Roman" pitchFamily="18" charset="0"/>
              </a:rPr>
              <a:t>hình</a:t>
            </a:r>
            <a:r>
              <a:rPr lang="en-US" sz="3200" dirty="0">
                <a:solidFill>
                  <a:srgbClr val="FF0066"/>
                </a:solidFill>
                <a:latin typeface="Times New Roman" pitchFamily="18" charset="0"/>
                <a:cs typeface="Times New Roman" pitchFamily="18" charset="0"/>
              </a:rPr>
              <a:t> </a:t>
            </a:r>
            <a:r>
              <a:rPr lang="en-US" sz="3200" dirty="0" err="1">
                <a:solidFill>
                  <a:srgbClr val="FF0066"/>
                </a:solidFill>
                <a:latin typeface="Times New Roman" pitchFamily="18" charset="0"/>
                <a:cs typeface="Times New Roman" pitchFamily="18" charset="0"/>
              </a:rPr>
              <a:t>ti</a:t>
            </a:r>
            <a:r>
              <a:rPr lang="en-US" sz="3200" dirty="0">
                <a:solidFill>
                  <a:srgbClr val="FF0066"/>
                </a:solidFill>
                <a:latin typeface="Times New Roman" pitchFamily="18" charset="0"/>
                <a:cs typeface="Times New Roman" pitchFamily="18" charset="0"/>
              </a:rPr>
              <a:t> vi</a:t>
            </a:r>
          </a:p>
        </p:txBody>
      </p:sp>
      <p:sp>
        <p:nvSpPr>
          <p:cNvPr id="41999" name="Text Box 15"/>
          <p:cNvSpPr txBox="1">
            <a:spLocks noChangeArrowheads="1"/>
          </p:cNvSpPr>
          <p:nvPr/>
        </p:nvSpPr>
        <p:spPr bwMode="auto">
          <a:xfrm>
            <a:off x="3549198" y="6263850"/>
            <a:ext cx="2357454" cy="584775"/>
          </a:xfrm>
          <a:prstGeom prst="rect">
            <a:avLst/>
          </a:prstGeom>
          <a:noFill/>
          <a:ln w="9525">
            <a:noFill/>
            <a:miter lim="800000"/>
            <a:headEnd/>
            <a:tailEnd/>
          </a:ln>
        </p:spPr>
        <p:txBody>
          <a:bodyPr wrap="square">
            <a:spAutoFit/>
          </a:bodyPr>
          <a:lstStyle/>
          <a:p>
            <a:pPr algn="ctr">
              <a:spcBef>
                <a:spcPct val="50000"/>
              </a:spcBef>
            </a:pP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Nồi</a:t>
            </a:r>
            <a:r>
              <a:rPr lang="en-US" sz="3200" dirty="0">
                <a:solidFill>
                  <a:srgbClr val="000099"/>
                </a:solidFill>
                <a:latin typeface="Times New Roman" pitchFamily="18" charset="0"/>
                <a:cs typeface="Times New Roman" pitchFamily="18" charset="0"/>
              </a:rPr>
              <a:t> </a:t>
            </a:r>
            <a:r>
              <a:rPr lang="en-US" sz="3200" dirty="0" err="1">
                <a:solidFill>
                  <a:srgbClr val="000099"/>
                </a:solidFill>
                <a:latin typeface="Times New Roman" pitchFamily="18" charset="0"/>
                <a:cs typeface="Times New Roman" pitchFamily="18" charset="0"/>
              </a:rPr>
              <a:t>nấu</a:t>
            </a:r>
            <a:endParaRPr lang="en-US" sz="3200" dirty="0">
              <a:solidFill>
                <a:srgbClr val="000099"/>
              </a:solidFill>
              <a:latin typeface="Times New Roman" pitchFamily="18" charset="0"/>
              <a:cs typeface="Times New Roman" pitchFamily="18" charset="0"/>
            </a:endParaRPr>
          </a:p>
        </p:txBody>
      </p:sp>
      <p:sp>
        <p:nvSpPr>
          <p:cNvPr id="42000" name="Text Box 16"/>
          <p:cNvSpPr txBox="1">
            <a:spLocks noChangeArrowheads="1"/>
          </p:cNvSpPr>
          <p:nvPr/>
        </p:nvSpPr>
        <p:spPr bwMode="auto">
          <a:xfrm>
            <a:off x="5943600" y="4093108"/>
            <a:ext cx="3343308" cy="584775"/>
          </a:xfrm>
          <a:prstGeom prst="rect">
            <a:avLst/>
          </a:prstGeom>
          <a:noFill/>
          <a:ln w="9525">
            <a:noFill/>
            <a:miter lim="800000"/>
            <a:headEnd/>
            <a:tailEnd/>
          </a:ln>
        </p:spPr>
        <p:txBody>
          <a:bodyPr wrap="square">
            <a:spAutoFit/>
          </a:bodyPr>
          <a:lstStyle/>
          <a:p>
            <a:pPr>
              <a:spcBef>
                <a:spcPct val="50000"/>
              </a:spcBef>
            </a:pPr>
            <a:r>
              <a:rPr lang="en-US" sz="3200" dirty="0">
                <a:solidFill>
                  <a:srgbClr val="003300"/>
                </a:solidFill>
                <a:latin typeface="Times New Roman" pitchFamily="18" charset="0"/>
                <a:cs typeface="Times New Roman" pitchFamily="18" charset="0"/>
              </a:rPr>
              <a:t> </a:t>
            </a:r>
            <a:r>
              <a:rPr lang="en-US" sz="3200" dirty="0" err="1">
                <a:solidFill>
                  <a:srgbClr val="003300"/>
                </a:solidFill>
                <a:latin typeface="Times New Roman" pitchFamily="18" charset="0"/>
                <a:cs typeface="Times New Roman" pitchFamily="18" charset="0"/>
              </a:rPr>
              <a:t>ống</a:t>
            </a:r>
            <a:r>
              <a:rPr lang="en-US" sz="3200" dirty="0">
                <a:solidFill>
                  <a:srgbClr val="003300"/>
                </a:solidFill>
                <a:latin typeface="Times New Roman" pitchFamily="18" charset="0"/>
                <a:cs typeface="Times New Roman" pitchFamily="18" charset="0"/>
              </a:rPr>
              <a:t> </a:t>
            </a:r>
            <a:r>
              <a:rPr lang="en-US" sz="3200" dirty="0" err="1">
                <a:solidFill>
                  <a:srgbClr val="003300"/>
                </a:solidFill>
                <a:latin typeface="Times New Roman" pitchFamily="18" charset="0"/>
                <a:cs typeface="Times New Roman" pitchFamily="18" charset="0"/>
              </a:rPr>
              <a:t>kính</a:t>
            </a:r>
            <a:r>
              <a:rPr lang="en-US" sz="3200" dirty="0">
                <a:solidFill>
                  <a:srgbClr val="003300"/>
                </a:solidFill>
                <a:latin typeface="Times New Roman" pitchFamily="18" charset="0"/>
                <a:cs typeface="Times New Roman" pitchFamily="18" charset="0"/>
              </a:rPr>
              <a:t> </a:t>
            </a:r>
            <a:r>
              <a:rPr lang="en-US" sz="3200" dirty="0" err="1">
                <a:solidFill>
                  <a:srgbClr val="003300"/>
                </a:solidFill>
                <a:latin typeface="Times New Roman" pitchFamily="18" charset="0"/>
                <a:cs typeface="Times New Roman" pitchFamily="18" charset="0"/>
              </a:rPr>
              <a:t>máy</a:t>
            </a:r>
            <a:r>
              <a:rPr lang="en-US" sz="3200" dirty="0">
                <a:solidFill>
                  <a:srgbClr val="003300"/>
                </a:solidFill>
                <a:latin typeface="Times New Roman" pitchFamily="18" charset="0"/>
                <a:cs typeface="Times New Roman" pitchFamily="18" charset="0"/>
              </a:rPr>
              <a:t> </a:t>
            </a:r>
            <a:r>
              <a:rPr lang="en-US" sz="3200" dirty="0" err="1">
                <a:solidFill>
                  <a:srgbClr val="003300"/>
                </a:solidFill>
                <a:latin typeface="Times New Roman" pitchFamily="18" charset="0"/>
                <a:cs typeface="Times New Roman" pitchFamily="18" charset="0"/>
              </a:rPr>
              <a:t>ảnh</a:t>
            </a:r>
            <a:endParaRPr lang="en-US" sz="3200" dirty="0">
              <a:solidFill>
                <a:srgbClr val="003300"/>
              </a:solidFill>
              <a:latin typeface="Times New Roman" pitchFamily="18" charset="0"/>
              <a:cs typeface="Times New Roman" pitchFamily="18" charset="0"/>
            </a:endParaRPr>
          </a:p>
        </p:txBody>
      </p:sp>
      <p:pic>
        <p:nvPicPr>
          <p:cNvPr id="42003" name="Picture 19" descr="a2e1ecd9-e90f-427f-b52e-48760d69c4f6"/>
          <p:cNvPicPr>
            <a:picLocks noChangeAspect="1" noChangeArrowheads="1"/>
          </p:cNvPicPr>
          <p:nvPr/>
        </p:nvPicPr>
        <p:blipFill>
          <a:blip r:embed="rId5" cstate="print"/>
          <a:srcRect/>
          <a:stretch>
            <a:fillRect/>
          </a:stretch>
        </p:blipFill>
        <p:spPr bwMode="auto">
          <a:xfrm>
            <a:off x="3616836" y="4637963"/>
            <a:ext cx="2300294" cy="1672941"/>
          </a:xfrm>
          <a:prstGeom prst="rect">
            <a:avLst/>
          </a:prstGeom>
          <a:noFill/>
          <a:ln w="9525">
            <a:noFill/>
            <a:miter lim="800000"/>
            <a:headEnd/>
            <a:tailEnd/>
          </a:ln>
        </p:spPr>
      </p:pic>
      <p:pic>
        <p:nvPicPr>
          <p:cNvPr id="42004" name="Picture 20" descr="florenceflaskthreecolorty6"/>
          <p:cNvPicPr>
            <a:picLocks noChangeAspect="1" noChangeArrowheads="1"/>
          </p:cNvPicPr>
          <p:nvPr/>
        </p:nvPicPr>
        <p:blipFill>
          <a:blip r:embed="rId6" cstate="print"/>
          <a:srcRect/>
          <a:stretch>
            <a:fillRect/>
          </a:stretch>
        </p:blipFill>
        <p:spPr bwMode="auto">
          <a:xfrm>
            <a:off x="6439866" y="4699982"/>
            <a:ext cx="2262174" cy="1596829"/>
          </a:xfrm>
          <a:prstGeom prst="rect">
            <a:avLst/>
          </a:prstGeom>
          <a:noFill/>
          <a:ln w="9525">
            <a:noFill/>
            <a:miter lim="800000"/>
            <a:headEnd/>
            <a:tailEnd/>
          </a:ln>
        </p:spPr>
      </p:pic>
      <p:pic>
        <p:nvPicPr>
          <p:cNvPr id="42005" name="Picture 21" descr="DSC01349a"/>
          <p:cNvPicPr>
            <a:picLocks noChangeAspect="1" noChangeArrowheads="1"/>
          </p:cNvPicPr>
          <p:nvPr/>
        </p:nvPicPr>
        <p:blipFill>
          <a:blip r:embed="rId7" cstate="print"/>
          <a:srcRect/>
          <a:stretch>
            <a:fillRect/>
          </a:stretch>
        </p:blipFill>
        <p:spPr bwMode="auto">
          <a:xfrm>
            <a:off x="689964" y="4749746"/>
            <a:ext cx="2486052" cy="1612574"/>
          </a:xfrm>
          <a:prstGeom prst="rect">
            <a:avLst/>
          </a:prstGeom>
          <a:noFill/>
          <a:ln w="9525">
            <a:noFill/>
            <a:miter lim="800000"/>
            <a:headEnd/>
            <a:tailEnd/>
          </a:ln>
        </p:spPr>
      </p:pic>
      <p:sp>
        <p:nvSpPr>
          <p:cNvPr id="42006" name="Text Box 22"/>
          <p:cNvSpPr txBox="1">
            <a:spLocks noChangeArrowheads="1"/>
          </p:cNvSpPr>
          <p:nvPr/>
        </p:nvSpPr>
        <p:spPr bwMode="auto">
          <a:xfrm>
            <a:off x="990600" y="6286520"/>
            <a:ext cx="1981200" cy="584775"/>
          </a:xfrm>
          <a:prstGeom prst="rect">
            <a:avLst/>
          </a:prstGeom>
          <a:noFill/>
          <a:ln w="9525">
            <a:noFill/>
            <a:miter lim="800000"/>
            <a:headEnd/>
            <a:tailEnd/>
          </a:ln>
        </p:spPr>
        <p:txBody>
          <a:bodyPr>
            <a:spAutoFit/>
          </a:bodyPr>
          <a:lstStyle/>
          <a:p>
            <a:pPr>
              <a:spcBef>
                <a:spcPct val="50000"/>
              </a:spcBef>
            </a:pPr>
            <a:r>
              <a:rPr lang="en-US" sz="3200" dirty="0" err="1">
                <a:solidFill>
                  <a:srgbClr val="C00000"/>
                </a:solidFill>
                <a:latin typeface="Times New Roman" pitchFamily="18" charset="0"/>
                <a:cs typeface="Times New Roman" pitchFamily="18" charset="0"/>
              </a:rPr>
              <a:t>Bát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đĩa</a:t>
            </a:r>
            <a:endParaRPr lang="en-US" sz="3200" dirty="0">
              <a:solidFill>
                <a:srgbClr val="C00000"/>
              </a:solidFill>
              <a:latin typeface="Times New Roman" pitchFamily="18" charset="0"/>
              <a:cs typeface="Times New Roman" pitchFamily="18" charset="0"/>
            </a:endParaRPr>
          </a:p>
        </p:txBody>
      </p:sp>
      <p:sp>
        <p:nvSpPr>
          <p:cNvPr id="42007" name="Text Box 23"/>
          <p:cNvSpPr txBox="1">
            <a:spLocks noChangeArrowheads="1"/>
          </p:cNvSpPr>
          <p:nvPr/>
        </p:nvSpPr>
        <p:spPr bwMode="auto">
          <a:xfrm>
            <a:off x="5775968" y="6317954"/>
            <a:ext cx="3643338" cy="584775"/>
          </a:xfrm>
          <a:prstGeom prst="rect">
            <a:avLst/>
          </a:prstGeom>
          <a:noFill/>
          <a:ln w="9525">
            <a:noFill/>
            <a:miter lim="800000"/>
            <a:headEnd/>
            <a:tailEnd/>
          </a:ln>
        </p:spPr>
        <p:txBody>
          <a:bodyPr wrap="square">
            <a:spAutoFit/>
          </a:bodyPr>
          <a:lstStyle/>
          <a:p>
            <a:pPr>
              <a:spcBef>
                <a:spcPct val="50000"/>
              </a:spcBef>
            </a:pPr>
            <a:r>
              <a:rPr lang="en-US" sz="3200" dirty="0">
                <a:solidFill>
                  <a:srgbClr val="660066"/>
                </a:solidFill>
                <a:latin typeface="Times New Roman" pitchFamily="18" charset="0"/>
                <a:cs typeface="Times New Roman" pitchFamily="18" charset="0"/>
              </a:rPr>
              <a:t> </a:t>
            </a:r>
            <a:r>
              <a:rPr lang="en-US" sz="3200" dirty="0" err="1">
                <a:solidFill>
                  <a:srgbClr val="660066"/>
                </a:solidFill>
                <a:latin typeface="Times New Roman" pitchFamily="18" charset="0"/>
                <a:cs typeface="Times New Roman" pitchFamily="18" charset="0"/>
              </a:rPr>
              <a:t>dụng</a:t>
            </a:r>
            <a:r>
              <a:rPr lang="en-US" sz="3200" dirty="0">
                <a:solidFill>
                  <a:srgbClr val="660066"/>
                </a:solidFill>
                <a:latin typeface="Times New Roman" pitchFamily="18" charset="0"/>
                <a:cs typeface="Times New Roman" pitchFamily="18" charset="0"/>
              </a:rPr>
              <a:t> </a:t>
            </a:r>
            <a:r>
              <a:rPr lang="en-US" sz="3200" dirty="0" err="1">
                <a:solidFill>
                  <a:srgbClr val="660066"/>
                </a:solidFill>
                <a:latin typeface="Times New Roman" pitchFamily="18" charset="0"/>
                <a:cs typeface="Times New Roman" pitchFamily="18" charset="0"/>
              </a:rPr>
              <a:t>cụ</a:t>
            </a:r>
            <a:r>
              <a:rPr lang="en-US" sz="3200" dirty="0">
                <a:solidFill>
                  <a:srgbClr val="660066"/>
                </a:solidFill>
                <a:latin typeface="Times New Roman" pitchFamily="18" charset="0"/>
                <a:cs typeface="Times New Roman" pitchFamily="18" charset="0"/>
              </a:rPr>
              <a:t> </a:t>
            </a:r>
            <a:r>
              <a:rPr lang="en-US" sz="3200" dirty="0" err="1">
                <a:solidFill>
                  <a:srgbClr val="660066"/>
                </a:solidFill>
                <a:latin typeface="Times New Roman" pitchFamily="18" charset="0"/>
                <a:cs typeface="Times New Roman" pitchFamily="18" charset="0"/>
              </a:rPr>
              <a:t>thí</a:t>
            </a:r>
            <a:r>
              <a:rPr lang="en-US" sz="3200" dirty="0">
                <a:solidFill>
                  <a:srgbClr val="660066"/>
                </a:solidFill>
                <a:latin typeface="Times New Roman" pitchFamily="18" charset="0"/>
                <a:cs typeface="Times New Roman" pitchFamily="18" charset="0"/>
              </a:rPr>
              <a:t> </a:t>
            </a:r>
            <a:r>
              <a:rPr lang="en-US" sz="3200" dirty="0" err="1">
                <a:solidFill>
                  <a:srgbClr val="660066"/>
                </a:solidFill>
                <a:latin typeface="Times New Roman" pitchFamily="18" charset="0"/>
                <a:cs typeface="Times New Roman" pitchFamily="18" charset="0"/>
              </a:rPr>
              <a:t>nghiệm</a:t>
            </a:r>
            <a:endParaRPr lang="en-US" sz="3200" dirty="0">
              <a:solidFill>
                <a:srgbClr val="660066"/>
              </a:solidFill>
              <a:latin typeface="Times New Roman" pitchFamily="18" charset="0"/>
              <a:cs typeface="Times New Roman" pitchFamily="18" charset="0"/>
            </a:endParaRPr>
          </a:p>
        </p:txBody>
      </p:sp>
      <p:pic>
        <p:nvPicPr>
          <p:cNvPr id="17" name="Picture 12" descr="1b"/>
          <p:cNvPicPr>
            <a:picLocks noChangeAspect="1" noChangeArrowheads="1"/>
          </p:cNvPicPr>
          <p:nvPr/>
        </p:nvPicPr>
        <p:blipFill>
          <a:blip r:embed="rId8" cstate="print"/>
          <a:srcRect/>
          <a:stretch>
            <a:fillRect/>
          </a:stretch>
        </p:blipFill>
        <p:spPr bwMode="auto">
          <a:xfrm>
            <a:off x="6737382" y="71414"/>
            <a:ext cx="1795173" cy="1733544"/>
          </a:xfrm>
          <a:prstGeom prst="rect">
            <a:avLst/>
          </a:prstGeom>
          <a:noFill/>
          <a:ln w="9525">
            <a:noFill/>
            <a:miter lim="800000"/>
            <a:headEnd/>
            <a:tailEnd/>
          </a:ln>
        </p:spPr>
      </p:pic>
      <p:pic>
        <p:nvPicPr>
          <p:cNvPr id="18" name="Picture 13" descr="494331f8_pha lê vẻ đẹp thanh tao"/>
          <p:cNvPicPr>
            <a:picLocks noChangeAspect="1" noChangeArrowheads="1"/>
          </p:cNvPicPr>
          <p:nvPr/>
        </p:nvPicPr>
        <p:blipFill>
          <a:blip r:embed="rId9" cstate="print"/>
          <a:srcRect/>
          <a:stretch>
            <a:fillRect/>
          </a:stretch>
        </p:blipFill>
        <p:spPr bwMode="auto">
          <a:xfrm>
            <a:off x="4110006" y="165522"/>
            <a:ext cx="2362200" cy="1666868"/>
          </a:xfrm>
          <a:prstGeom prst="rect">
            <a:avLst/>
          </a:prstGeom>
          <a:noFill/>
          <a:ln w="9525">
            <a:noFill/>
            <a:miter lim="800000"/>
            <a:headEnd/>
            <a:tailEnd/>
          </a:ln>
        </p:spPr>
      </p:pic>
      <p:sp>
        <p:nvSpPr>
          <p:cNvPr id="19" name="Text Box 15"/>
          <p:cNvSpPr txBox="1">
            <a:spLocks noChangeArrowheads="1"/>
          </p:cNvSpPr>
          <p:nvPr/>
        </p:nvSpPr>
        <p:spPr bwMode="auto">
          <a:xfrm>
            <a:off x="71406" y="1643050"/>
            <a:ext cx="4267200" cy="584775"/>
          </a:xfrm>
          <a:prstGeom prst="rect">
            <a:avLst/>
          </a:prstGeom>
          <a:noFill/>
          <a:ln w="9525">
            <a:noFill/>
            <a:miter lim="800000"/>
            <a:headEnd/>
            <a:tailEnd/>
          </a:ln>
        </p:spPr>
        <p:txBody>
          <a:bodyPr>
            <a:spAutoFit/>
          </a:bodyPr>
          <a:lstStyle/>
          <a:p>
            <a:pPr>
              <a:spcBef>
                <a:spcPct val="50000"/>
              </a:spcBef>
            </a:pPr>
            <a:r>
              <a:rPr lang="en-US" sz="3200" dirty="0">
                <a:solidFill>
                  <a:prstClr val="black"/>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Bóng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đèn</a:t>
            </a:r>
            <a:r>
              <a:rPr lang="en-US" sz="3200" dirty="0">
                <a:solidFill>
                  <a:srgbClr val="FF000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mắt</a:t>
            </a:r>
            <a:r>
              <a:rPr lang="en-US" sz="3200" dirty="0">
                <a:solidFill>
                  <a:srgbClr val="00B050"/>
                </a:solidFill>
                <a:latin typeface="Times New Roman" pitchFamily="18" charset="0"/>
                <a:cs typeface="Times New Roman" pitchFamily="18" charset="0"/>
              </a:rPr>
              <a:t> </a:t>
            </a:r>
            <a:r>
              <a:rPr lang="en-US" sz="3200" dirty="0" err="1">
                <a:solidFill>
                  <a:srgbClr val="00B050"/>
                </a:solidFill>
                <a:latin typeface="Times New Roman" pitchFamily="18" charset="0"/>
                <a:cs typeface="Times New Roman" pitchFamily="18" charset="0"/>
              </a:rPr>
              <a:t>kính</a:t>
            </a:r>
            <a:endParaRPr lang="en-US" sz="3200" dirty="0">
              <a:solidFill>
                <a:srgbClr val="00B050"/>
              </a:solidFill>
              <a:latin typeface="Times New Roman" pitchFamily="18" charset="0"/>
              <a:cs typeface="Times New Roman" pitchFamily="18" charset="0"/>
            </a:endParaRPr>
          </a:p>
        </p:txBody>
      </p:sp>
      <p:sp>
        <p:nvSpPr>
          <p:cNvPr id="20" name="Text Box 16"/>
          <p:cNvSpPr txBox="1">
            <a:spLocks noChangeArrowheads="1"/>
          </p:cNvSpPr>
          <p:nvPr/>
        </p:nvSpPr>
        <p:spPr bwMode="auto">
          <a:xfrm>
            <a:off x="4067188" y="1714488"/>
            <a:ext cx="2362200" cy="584775"/>
          </a:xfrm>
          <a:prstGeom prst="rect">
            <a:avLst/>
          </a:prstGeom>
          <a:noFill/>
          <a:ln w="9525">
            <a:noFill/>
            <a:miter lim="800000"/>
            <a:headEnd/>
            <a:tailEnd/>
          </a:ln>
        </p:spPr>
        <p:txBody>
          <a:bodyPr>
            <a:spAutoFit/>
          </a:bodyPr>
          <a:lstStyle/>
          <a:p>
            <a:pPr algn="ctr">
              <a:spcBef>
                <a:spcPct val="50000"/>
              </a:spcBef>
            </a:pPr>
            <a:r>
              <a:rPr lang="en-US" sz="3200" dirty="0" err="1">
                <a:solidFill>
                  <a:srgbClr val="FFC000"/>
                </a:solidFill>
                <a:latin typeface="Times New Roman" pitchFamily="18" charset="0"/>
                <a:cs typeface="Times New Roman" pitchFamily="18" charset="0"/>
              </a:rPr>
              <a:t>ly</a:t>
            </a:r>
            <a:endParaRPr lang="en-US" sz="3200" dirty="0">
              <a:solidFill>
                <a:srgbClr val="FFC000"/>
              </a:solidFill>
              <a:latin typeface="Times New Roman" pitchFamily="18" charset="0"/>
              <a:cs typeface="Times New Roman" pitchFamily="18" charset="0"/>
            </a:endParaRPr>
          </a:p>
        </p:txBody>
      </p:sp>
      <p:sp>
        <p:nvSpPr>
          <p:cNvPr id="21" name="Text Box 17"/>
          <p:cNvSpPr txBox="1">
            <a:spLocks noChangeArrowheads="1"/>
          </p:cNvSpPr>
          <p:nvPr/>
        </p:nvSpPr>
        <p:spPr bwMode="auto">
          <a:xfrm>
            <a:off x="6786546" y="1667434"/>
            <a:ext cx="1828800" cy="646331"/>
          </a:xfrm>
          <a:prstGeom prst="rect">
            <a:avLst/>
          </a:prstGeom>
          <a:noFill/>
          <a:ln w="9525">
            <a:noFill/>
            <a:miter lim="800000"/>
            <a:headEnd/>
            <a:tailEnd/>
          </a:ln>
        </p:spPr>
        <p:txBody>
          <a:bodyPr>
            <a:spAutoFit/>
          </a:bodyPr>
          <a:lstStyle/>
          <a:p>
            <a:pPr algn="ctr">
              <a:spcBef>
                <a:spcPct val="50000"/>
              </a:spcBef>
            </a:pPr>
            <a:r>
              <a:rPr lang="en-US" sz="3600" dirty="0" err="1">
                <a:solidFill>
                  <a:srgbClr val="7030A0"/>
                </a:solidFill>
                <a:latin typeface="Times New Roman" pitchFamily="18" charset="0"/>
                <a:cs typeface="Times New Roman" pitchFamily="18" charset="0"/>
              </a:rPr>
              <a:t>chai</a:t>
            </a:r>
            <a:r>
              <a:rPr lang="en-US" sz="3600" dirty="0">
                <a:solidFill>
                  <a:srgbClr val="7030A0"/>
                </a:solidFill>
                <a:latin typeface="Times New Roman" pitchFamily="18" charset="0"/>
                <a:cs typeface="Times New Roman" pitchFamily="18" charset="0"/>
              </a:rPr>
              <a:t>, </a:t>
            </a:r>
            <a:r>
              <a:rPr lang="en-US" sz="3600" dirty="0" err="1">
                <a:solidFill>
                  <a:srgbClr val="7030A0"/>
                </a:solidFill>
                <a:latin typeface="Times New Roman" pitchFamily="18" charset="0"/>
                <a:cs typeface="Times New Roman" pitchFamily="18" charset="0"/>
              </a:rPr>
              <a:t>lọ</a:t>
            </a:r>
            <a:endParaRPr lang="en-US" sz="3600" dirty="0">
              <a:solidFill>
                <a:srgbClr val="7030A0"/>
              </a:solidFill>
              <a:latin typeface="Times New Roman" pitchFamily="18" charset="0"/>
              <a:cs typeface="Times New Roman" pitchFamily="18" charset="0"/>
            </a:endParaRPr>
          </a:p>
        </p:txBody>
      </p:sp>
      <p:pic>
        <p:nvPicPr>
          <p:cNvPr id="22" name="Picture 18" descr="CAW99P4V"/>
          <p:cNvPicPr>
            <a:picLocks noChangeAspect="1" noChangeArrowheads="1"/>
          </p:cNvPicPr>
          <p:nvPr/>
        </p:nvPicPr>
        <p:blipFill>
          <a:blip r:embed="rId10" cstate="print"/>
          <a:srcRect/>
          <a:stretch>
            <a:fillRect/>
          </a:stretch>
        </p:blipFill>
        <p:spPr bwMode="auto">
          <a:xfrm>
            <a:off x="196187" y="142852"/>
            <a:ext cx="2018328" cy="1613338"/>
          </a:xfrm>
          <a:prstGeom prst="rect">
            <a:avLst/>
          </a:prstGeom>
          <a:noFill/>
          <a:ln w="9525">
            <a:noFill/>
            <a:miter lim="800000"/>
            <a:headEnd/>
            <a:tailEnd/>
          </a:ln>
        </p:spPr>
      </p:pic>
      <p:pic>
        <p:nvPicPr>
          <p:cNvPr id="23" name="Picture 19" descr="CAMFG0XT"/>
          <p:cNvPicPr>
            <a:picLocks noChangeAspect="1" noChangeArrowheads="1"/>
          </p:cNvPicPr>
          <p:nvPr/>
        </p:nvPicPr>
        <p:blipFill>
          <a:blip r:embed="rId11" cstate="print"/>
          <a:srcRect/>
          <a:stretch>
            <a:fillRect/>
          </a:stretch>
        </p:blipFill>
        <p:spPr bwMode="auto">
          <a:xfrm>
            <a:off x="2302542" y="165522"/>
            <a:ext cx="1679575" cy="1590668"/>
          </a:xfrm>
          <a:prstGeom prst="rect">
            <a:avLst/>
          </a:prstGeom>
          <a:noFill/>
          <a:ln w="9525">
            <a:noFill/>
            <a:miter lim="800000"/>
            <a:headEnd/>
            <a:tailEnd/>
          </a:ln>
        </p:spPr>
      </p:pic>
    </p:spTree>
    <p:extLst>
      <p:ext uri="{BB962C8B-B14F-4D97-AF65-F5344CB8AC3E}">
        <p14:creationId xmlns:p14="http://schemas.microsoft.com/office/powerpoint/2010/main" val="1401860734"/>
      </p:ext>
    </p:extLst>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1246" y="533400"/>
            <a:ext cx="8581081" cy="523220"/>
          </a:xfrm>
          <a:prstGeom prst="rect">
            <a:avLst/>
          </a:prstGeom>
          <a:noFill/>
        </p:spPr>
        <p:txBody>
          <a:bodyPr wrap="square" rtlCol="0">
            <a:spAutoFit/>
          </a:bodyPr>
          <a:lstStyle/>
          <a:p>
            <a:r>
              <a:rPr lang="en-GB" sz="2800" b="1" smtClean="0">
                <a:latin typeface="Times New Roman" pitchFamily="18" charset="0"/>
                <a:cs typeface="Times New Roman" pitchFamily="18" charset="0"/>
              </a:rPr>
              <a:t>Hoạt động 2: Các loại thủy tinh và tính chất của chúng</a:t>
            </a:r>
            <a:endParaRPr lang="en-US" sz="2800" b="1">
              <a:latin typeface="Times New Roman" pitchFamily="18" charset="0"/>
              <a:cs typeface="Times New Roman" pitchFamily="18" charset="0"/>
            </a:endParaRPr>
          </a:p>
        </p:txBody>
      </p:sp>
      <p:sp>
        <p:nvSpPr>
          <p:cNvPr id="5" name="Rounded Rectangular Callout 4"/>
          <p:cNvSpPr/>
          <p:nvPr/>
        </p:nvSpPr>
        <p:spPr>
          <a:xfrm>
            <a:off x="990600" y="1524000"/>
            <a:ext cx="7010400" cy="1066800"/>
          </a:xfrm>
          <a:prstGeom prst="wedgeRoundRectCallout">
            <a:avLst>
              <a:gd name="adj1" fmla="val -28230"/>
              <a:gd name="adj2" fmla="val 11643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smtClean="0">
                <a:latin typeface="Times New Roman" pitchFamily="18" charset="0"/>
                <a:cs typeface="Times New Roman" pitchFamily="18" charset="0"/>
              </a:rPr>
              <a:t>Có mấy loại thủy tinh? Đó là những loại nào?</a:t>
            </a:r>
            <a:endParaRPr lang="en-US" sz="2800">
              <a:latin typeface="Times New Roman" pitchFamily="18" charset="0"/>
              <a:cs typeface="Times New Roman" pitchFamily="18" charset="0"/>
            </a:endParaRPr>
          </a:p>
        </p:txBody>
      </p:sp>
      <p:sp>
        <p:nvSpPr>
          <p:cNvPr id="6" name="Rounded Rectangular Callout 5"/>
          <p:cNvSpPr/>
          <p:nvPr/>
        </p:nvSpPr>
        <p:spPr>
          <a:xfrm>
            <a:off x="1122218" y="3581400"/>
            <a:ext cx="7010400" cy="1066800"/>
          </a:xfrm>
          <a:prstGeom prst="wedgeRoundRectCallout">
            <a:avLst>
              <a:gd name="adj1" fmla="val -28230"/>
              <a:gd name="adj2" fmla="val 116439"/>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smtClean="0">
                <a:latin typeface="Times New Roman" pitchFamily="18" charset="0"/>
                <a:cs typeface="Times New Roman" pitchFamily="18" charset="0"/>
              </a:rPr>
              <a:t>Có 2 loại thủy tinh: Thủy tinh thường và thủy tinh chất lượng cao.</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87735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725714" y="2286000"/>
            <a:ext cx="7772400" cy="1524000"/>
          </a:xfrm>
          <a:prstGeom prst="rect">
            <a:avLst/>
          </a:prstGeom>
          <a:solidFill>
            <a:schemeClr val="accent5">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just"/>
            <a:r>
              <a:rPr lang="en-US" sz="2800">
                <a:solidFill>
                  <a:schemeClr val="tx1"/>
                </a:solidFill>
                <a:latin typeface="Times New Roman"/>
                <a:ea typeface="Times New Roman"/>
                <a:cs typeface="Times New Roman"/>
              </a:rPr>
              <a:t>Dựa vào vốn hiểu biết của mình và đọc thông tin trong SGK/61, các em hãy nêu tính chất của thủy tinh thường.</a:t>
            </a:r>
            <a:endParaRPr lang="en-US" sz="2800">
              <a:solidFill>
                <a:schemeClr val="tx1"/>
              </a:solidFill>
              <a:effectLst/>
              <a:latin typeface=".VnTime"/>
              <a:ea typeface="Times New Roman"/>
              <a:cs typeface="Times New Roman"/>
            </a:endParaRPr>
          </a:p>
        </p:txBody>
      </p:sp>
    </p:spTree>
    <p:extLst>
      <p:ext uri="{BB962C8B-B14F-4D97-AF65-F5344CB8AC3E}">
        <p14:creationId xmlns:p14="http://schemas.microsoft.com/office/powerpoint/2010/main" val="307654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62001" y="2667000"/>
            <a:ext cx="7772400" cy="138499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2800" smtClean="0">
                <a:latin typeface="Times New Roman" pitchFamily="18" charset="0"/>
                <a:cs typeface="Times New Roman" pitchFamily="18" charset="0"/>
              </a:rPr>
              <a:t>Tính chất của thủy tinh thường: trong suốt, không gỉ, cứng nhưng dễ vỡ; không cháy, không hút ẩm, không bị axit ăn mòn.</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3997600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loud 4"/>
          <p:cNvSpPr/>
          <p:nvPr/>
        </p:nvSpPr>
        <p:spPr>
          <a:xfrm>
            <a:off x="1295400" y="1763853"/>
            <a:ext cx="6400800" cy="2607539"/>
          </a:xfrm>
          <a:prstGeom prst="cloud">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r>
              <a:rPr lang="en-US" sz="2800">
                <a:solidFill>
                  <a:prstClr val="black"/>
                </a:solidFill>
                <a:latin typeface="Times New Roman" pitchFamily="18" charset="0"/>
                <a:cs typeface="Times New Roman" pitchFamily="18" charset="0"/>
              </a:rPr>
              <a:t>Thủy tinh chất lượng cao có tính chất gì giống và khác so với thủy tinh thường?</a:t>
            </a:r>
          </a:p>
        </p:txBody>
      </p:sp>
    </p:spTree>
    <p:extLst>
      <p:ext uri="{BB962C8B-B14F-4D97-AF65-F5344CB8AC3E}">
        <p14:creationId xmlns:p14="http://schemas.microsoft.com/office/powerpoint/2010/main" val="114466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1014" name="Text Box 6"/>
          <p:cNvSpPr txBox="1">
            <a:spLocks noChangeArrowheads="1"/>
          </p:cNvSpPr>
          <p:nvPr/>
        </p:nvSpPr>
        <p:spPr bwMode="auto">
          <a:xfrm>
            <a:off x="-76200" y="520005"/>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just" eaLnBrk="1" hangingPunct="1">
              <a:buFont typeface="Wingdings" pitchFamily="2" charset="2"/>
              <a:buChar char="¯"/>
            </a:pPr>
            <a:r>
              <a:rPr lang="en-US" altLang="en-US" sz="2800" b="1" i="0" smtClean="0">
                <a:solidFill>
                  <a:srgbClr val="FF0000"/>
                </a:solidFill>
                <a:latin typeface="Times New Roman" pitchFamily="18" charset="0"/>
                <a:cs typeface="Times New Roman" pitchFamily="18" charset="0"/>
              </a:rPr>
              <a:t>Ngoài tính chất không gỉ, không cháy, không hút ẩm, không bị axit ăn mòn thì thủy tinh thường và thủy tinh chất lượng cao có điểm khác nhau như sau:</a:t>
            </a:r>
            <a:endParaRPr lang="en-US" sz="2800" b="1" dirty="0">
              <a:solidFill>
                <a:srgbClr val="FF33CC"/>
              </a:solidFill>
              <a:latin typeface=".VnTime"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83652265"/>
              </p:ext>
            </p:extLst>
          </p:nvPr>
        </p:nvGraphicFramePr>
        <p:xfrm>
          <a:off x="437356" y="2209800"/>
          <a:ext cx="8269288" cy="3581400"/>
        </p:xfrm>
        <a:graphic>
          <a:graphicData uri="http://schemas.openxmlformats.org/drawingml/2006/table">
            <a:tbl>
              <a:tblPr/>
              <a:tblGrid>
                <a:gridCol w="3904942">
                  <a:extLst>
                    <a:ext uri="{9D8B030D-6E8A-4147-A177-3AD203B41FA5}">
                      <a16:colId xmlns="" xmlns:a16="http://schemas.microsoft.com/office/drawing/2014/main" val="20000"/>
                    </a:ext>
                  </a:extLst>
                </a:gridCol>
                <a:gridCol w="4364346">
                  <a:extLst>
                    <a:ext uri="{9D8B030D-6E8A-4147-A177-3AD203B41FA5}">
                      <a16:colId xmlns="" xmlns:a16="http://schemas.microsoft.com/office/drawing/2014/main" val="20001"/>
                    </a:ext>
                  </a:extLst>
                </a:gridCol>
              </a:tblGrid>
              <a:tr h="1367938">
                <a:tc>
                  <a:txBody>
                    <a:bodyPr/>
                    <a:lstStyle/>
                    <a:p>
                      <a:pPr marL="342900" marR="0" lvl="0" indent="-342900" algn="ctr" defTabSz="914400" rtl="0" eaLnBrk="0" fontAlgn="base" latinLnBrk="0" hangingPunct="0">
                        <a:lnSpc>
                          <a:spcPct val="100000"/>
                        </a:lnSpc>
                        <a:spcBef>
                          <a:spcPct val="50000"/>
                        </a:spcBef>
                        <a:spcAft>
                          <a:spcPct val="0"/>
                        </a:spcAft>
                        <a:buClrTx/>
                        <a:buSzTx/>
                        <a:buFontTx/>
                        <a:buNone/>
                        <a:tabLst>
                          <a:tab pos="6096000" algn="r"/>
                        </a:tabLst>
                      </a:pPr>
                      <a:r>
                        <a:rPr kumimoji="0" lang="en-US" sz="3600" b="1" i="0" u="none" strike="noStrike" cap="none" normalizeH="0" baseline="0" dirty="0" smtClean="0">
                          <a:ln>
                            <a:noFill/>
                          </a:ln>
                          <a:solidFill>
                            <a:schemeClr val="tx1"/>
                          </a:solidFill>
                          <a:effectLst/>
                          <a:latin typeface="Times New Roman" pitchFamily="18" charset="0"/>
                          <a:cs typeface="Times New Roman" pitchFamily="18" charset="0"/>
                        </a:rPr>
                        <a:t>THỦY TINH THƯỜNG</a:t>
                      </a:r>
                    </a:p>
                  </a:txBody>
                  <a:tcPr marT="45681" marB="45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50000"/>
                        </a:spcBef>
                        <a:spcAft>
                          <a:spcPct val="0"/>
                        </a:spcAft>
                        <a:buClrTx/>
                        <a:buSzTx/>
                        <a:buFontTx/>
                        <a:buNone/>
                        <a:tabLst>
                          <a:tab pos="6096000" algn="r"/>
                        </a:tabLst>
                      </a:pPr>
                      <a:r>
                        <a:rPr kumimoji="0" lang="en-US" sz="3600" b="1" i="0" u="none" strike="noStrike" cap="none" normalizeH="0" baseline="0" dirty="0" smtClean="0">
                          <a:ln>
                            <a:noFill/>
                          </a:ln>
                          <a:solidFill>
                            <a:srgbClr val="660066"/>
                          </a:solidFill>
                          <a:effectLst/>
                          <a:latin typeface="Times New Roman" pitchFamily="18" charset="0"/>
                          <a:cs typeface="Times New Roman" pitchFamily="18" charset="0"/>
                        </a:rPr>
                        <a:t>THỦY TINH CHẤT LƯỢNG CAO</a:t>
                      </a:r>
                    </a:p>
                  </a:txBody>
                  <a:tcPr marT="45681" marB="45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2213462">
                <a:tc>
                  <a:txBody>
                    <a:bodyPr/>
                    <a:lstStyle/>
                    <a:p>
                      <a:pPr marL="342900" marR="0" lvl="0" indent="-342900" algn="l" defTabSz="914400" rtl="0" eaLnBrk="0" fontAlgn="base" latinLnBrk="0" hangingPunct="0">
                        <a:lnSpc>
                          <a:spcPct val="100000"/>
                        </a:lnSpc>
                        <a:spcBef>
                          <a:spcPct val="50000"/>
                        </a:spcBef>
                        <a:spcAft>
                          <a:spcPct val="0"/>
                        </a:spcAft>
                        <a:buClrTx/>
                        <a:buSzTx/>
                        <a:buFontTx/>
                        <a:buNone/>
                        <a:tabLst>
                          <a:tab pos="6096000" algn="r"/>
                        </a:tabLst>
                      </a:pP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a:t>
                      </a:r>
                      <a:r>
                        <a:rPr kumimoji="0" lang="en-US" sz="3600" b="1"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Trong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suốt</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cứng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dễ</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vỡ</a:t>
                      </a:r>
                      <a:endParaRPr kumimoji="0" lang="en-US" sz="3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marT="45681" marB="45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0" fontAlgn="base" latinLnBrk="0" hangingPunct="0">
                        <a:lnSpc>
                          <a:spcPct val="100000"/>
                        </a:lnSpc>
                        <a:spcBef>
                          <a:spcPct val="50000"/>
                        </a:spcBef>
                        <a:spcAft>
                          <a:spcPct val="0"/>
                        </a:spcAft>
                        <a:buClrTx/>
                        <a:buSzTx/>
                        <a:buFontTx/>
                        <a:buNone/>
                        <a:tabLst>
                          <a:tab pos="6096000" algn="r"/>
                        </a:tabLst>
                      </a:pP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a:t>
                      </a:r>
                      <a:r>
                        <a:rPr kumimoji="0" lang="en-US" sz="3600" b="1" i="1"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Rất</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trong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chịu</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nóng</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lạnh</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bền</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khó</a:t>
                      </a:r>
                      <a:r>
                        <a:rPr kumimoji="0" lang="en-US" sz="3600" b="1" i="1"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3600" b="1" i="1" u="none" strike="noStrike" cap="none" normalizeH="0" baseline="0" dirty="0" err="1" smtClean="0">
                          <a:ln>
                            <a:noFill/>
                          </a:ln>
                          <a:solidFill>
                            <a:srgbClr val="FF0000"/>
                          </a:solidFill>
                          <a:effectLst/>
                          <a:latin typeface="Times New Roman" pitchFamily="18" charset="0"/>
                          <a:cs typeface="Times New Roman" pitchFamily="18" charset="0"/>
                        </a:rPr>
                        <a:t>vỡ</a:t>
                      </a:r>
                      <a:endParaRPr kumimoji="0" lang="en-US" sz="3600" b="1" i="1" u="none" strike="noStrike" cap="none" normalizeH="0" baseline="0" dirty="0" smtClean="0">
                        <a:ln>
                          <a:noFill/>
                        </a:ln>
                        <a:solidFill>
                          <a:srgbClr val="FF0000"/>
                        </a:solidFill>
                        <a:effectLst/>
                        <a:latin typeface="Times New Roman" pitchFamily="18" charset="0"/>
                        <a:cs typeface="Times New Roman" pitchFamily="18" charset="0"/>
                      </a:endParaRPr>
                    </a:p>
                  </a:txBody>
                  <a:tcPr marT="45681" marB="4568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473405984"/>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Effect transition="in" filter="barn(inVertical)">
                                      <p:cBhvr>
                                        <p:cTn id="7" dur="500"/>
                                        <p:tgtEl>
                                          <p:spTgt spid="1710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1014" name="Text Box 6"/>
          <p:cNvSpPr txBox="1">
            <a:spLocks noChangeArrowheads="1"/>
          </p:cNvSpPr>
          <p:nvPr/>
        </p:nvSpPr>
        <p:spPr bwMode="auto">
          <a:xfrm>
            <a:off x="609600" y="1905000"/>
            <a:ext cx="8153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eaLnBrk="1" hangingPunct="1">
              <a:spcBef>
                <a:spcPct val="50000"/>
              </a:spcBef>
            </a:pPr>
            <a:r>
              <a:rPr lang="en-US" sz="2800" b="1" i="0" smtClean="0">
                <a:solidFill>
                  <a:srgbClr val="990099"/>
                </a:solidFill>
                <a:latin typeface="Times New Roman" pitchFamily="18" charset="0"/>
                <a:sym typeface="Wingdings" pitchFamily="2" charset="2"/>
              </a:rPr>
              <a:t></a:t>
            </a:r>
            <a:r>
              <a:rPr lang="en-US" sz="3600" b="1">
                <a:solidFill>
                  <a:srgbClr val="990099"/>
                </a:solidFill>
                <a:latin typeface="Times New Roman" pitchFamily="18" charset="0"/>
                <a:cs typeface="Times New Roman" pitchFamily="18" charset="0"/>
                <a:sym typeface="Wingdings" pitchFamily="2" charset="2"/>
              </a:rPr>
              <a:t>D</a:t>
            </a:r>
            <a:r>
              <a:rPr lang="en-US" sz="3600" b="1" smtClean="0">
                <a:solidFill>
                  <a:srgbClr val="990099"/>
                </a:solidFill>
                <a:latin typeface="Times New Roman" pitchFamily="18" charset="0"/>
                <a:cs typeface="Times New Roman" pitchFamily="18" charset="0"/>
              </a:rPr>
              <a:t>ựa </a:t>
            </a:r>
            <a:r>
              <a:rPr lang="en-US" sz="3600" b="1" dirty="0" err="1">
                <a:solidFill>
                  <a:srgbClr val="990099"/>
                </a:solidFill>
                <a:latin typeface="Times New Roman" pitchFamily="18" charset="0"/>
                <a:cs typeface="Times New Roman" pitchFamily="18" charset="0"/>
              </a:rPr>
              <a:t>vào</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vốn</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hiểu</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biết</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nêu</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công</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dụng</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của</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thủy</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tinh</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thường</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và</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thủy</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tinh</a:t>
            </a:r>
            <a:r>
              <a:rPr lang="en-US" sz="3600" b="1" dirty="0">
                <a:solidFill>
                  <a:srgbClr val="990099"/>
                </a:solidFill>
                <a:latin typeface="Times New Roman" pitchFamily="18" charset="0"/>
                <a:cs typeface="Times New Roman" pitchFamily="18" charset="0"/>
              </a:rPr>
              <a:t> </a:t>
            </a:r>
            <a:r>
              <a:rPr lang="en-US" sz="3600" b="1" dirty="0" err="1">
                <a:solidFill>
                  <a:srgbClr val="990099"/>
                </a:solidFill>
                <a:latin typeface="Times New Roman" pitchFamily="18" charset="0"/>
                <a:cs typeface="Times New Roman" pitchFamily="18" charset="0"/>
              </a:rPr>
              <a:t>chất</a:t>
            </a:r>
            <a:r>
              <a:rPr lang="en-US" sz="3600" b="1" dirty="0">
                <a:solidFill>
                  <a:srgbClr val="990099"/>
                </a:solidFill>
                <a:latin typeface="Times New Roman" pitchFamily="18" charset="0"/>
                <a:cs typeface="Times New Roman" pitchFamily="18" charset="0"/>
              </a:rPr>
              <a:t> </a:t>
            </a:r>
            <a:r>
              <a:rPr lang="en-US" sz="3600" b="1" err="1">
                <a:solidFill>
                  <a:srgbClr val="990099"/>
                </a:solidFill>
                <a:latin typeface="Times New Roman" pitchFamily="18" charset="0"/>
                <a:cs typeface="Times New Roman" pitchFamily="18" charset="0"/>
              </a:rPr>
              <a:t>lượng</a:t>
            </a:r>
            <a:r>
              <a:rPr lang="en-US" sz="3600" b="1">
                <a:solidFill>
                  <a:srgbClr val="990099"/>
                </a:solidFill>
                <a:latin typeface="Times New Roman" pitchFamily="18" charset="0"/>
                <a:cs typeface="Times New Roman" pitchFamily="18" charset="0"/>
              </a:rPr>
              <a:t> </a:t>
            </a:r>
            <a:r>
              <a:rPr lang="en-US" sz="3600" b="1" smtClean="0">
                <a:solidFill>
                  <a:srgbClr val="990099"/>
                </a:solidFill>
                <a:latin typeface="Times New Roman" pitchFamily="18" charset="0"/>
                <a:cs typeface="Times New Roman" pitchFamily="18" charset="0"/>
              </a:rPr>
              <a:t>cao.</a:t>
            </a:r>
            <a:endParaRPr lang="en-US" sz="3600" b="1" dirty="0">
              <a:solidFill>
                <a:srgbClr val="990099"/>
              </a:solidFill>
              <a:latin typeface=".VnTime" pitchFamily="34" charset="0"/>
            </a:endParaRPr>
          </a:p>
        </p:txBody>
      </p:sp>
    </p:spTree>
    <p:extLst>
      <p:ext uri="{BB962C8B-B14F-4D97-AF65-F5344CB8AC3E}">
        <p14:creationId xmlns:p14="http://schemas.microsoft.com/office/powerpoint/2010/main" val="1993338235"/>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1014"/>
                                        </p:tgtEl>
                                        <p:attrNameLst>
                                          <p:attrName>style.visibility</p:attrName>
                                        </p:attrNameLst>
                                      </p:cBhvr>
                                      <p:to>
                                        <p:strVal val="visible"/>
                                      </p:to>
                                    </p:set>
                                    <p:animEffect transition="in" filter="randombar(horizontal)">
                                      <p:cBhvr>
                                        <p:cTn id="7" dur="500"/>
                                        <p:tgtEl>
                                          <p:spTgt spid="171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259" name="Group 3"/>
          <p:cNvGraphicFramePr>
            <a:graphicFrameLocks noGrp="1"/>
          </p:cNvGraphicFramePr>
          <p:nvPr>
            <p:ph/>
            <p:extLst/>
          </p:nvPr>
        </p:nvGraphicFramePr>
        <p:xfrm>
          <a:off x="0" y="152400"/>
          <a:ext cx="9024938" cy="6881812"/>
        </p:xfrm>
        <a:graphic>
          <a:graphicData uri="http://schemas.openxmlformats.org/drawingml/2006/table">
            <a:tbl>
              <a:tblPr/>
              <a:tblGrid>
                <a:gridCol w="4514850">
                  <a:extLst>
                    <a:ext uri="{9D8B030D-6E8A-4147-A177-3AD203B41FA5}">
                      <a16:colId xmlns="" xmlns:a16="http://schemas.microsoft.com/office/drawing/2014/main" val="20000"/>
                    </a:ext>
                  </a:extLst>
                </a:gridCol>
                <a:gridCol w="4510088">
                  <a:extLst>
                    <a:ext uri="{9D8B030D-6E8A-4147-A177-3AD203B41FA5}">
                      <a16:colId xmlns="" xmlns:a16="http://schemas.microsoft.com/office/drawing/2014/main" val="20001"/>
                    </a:ext>
                  </a:extLst>
                </a:gridCol>
              </a:tblGrid>
              <a:tr h="10668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8150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rPr>
                        <a:t>Chai, lọ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rPr>
                        <a:t>Lò </a:t>
                      </a:r>
                      <a:r>
                        <a:rPr kumimoji="0" lang="en-US" sz="2800" b="1" i="0" u="none" strike="noStrike" cap="none" normalizeH="0" baseline="0" dirty="0" err="1" smtClean="0">
                          <a:ln>
                            <a:noFill/>
                          </a:ln>
                          <a:solidFill>
                            <a:srgbClr val="660066"/>
                          </a:solidFill>
                          <a:effectLst/>
                          <a:latin typeface="Times New Roman" panose="02020603050405020304" pitchFamily="18" charset="0"/>
                          <a:cs typeface="Times New Roman" panose="02020603050405020304" pitchFamily="18" charset="0"/>
                        </a:rPr>
                        <a:t>nướng</a:t>
                      </a:r>
                      <a:endPar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21517" name="Picture 14" descr="1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1981200"/>
            <a:ext cx="4343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5" descr="a2e1ecd9-e90f-427f-b52e-48760d69c4f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9938" y="2062163"/>
            <a:ext cx="4191000" cy="330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8845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7283" name="Group 3"/>
          <p:cNvGraphicFramePr>
            <a:graphicFrameLocks noGrp="1"/>
          </p:cNvGraphicFramePr>
          <p:nvPr>
            <p:ph/>
            <p:extLst/>
          </p:nvPr>
        </p:nvGraphicFramePr>
        <p:xfrm>
          <a:off x="0" y="0"/>
          <a:ext cx="9024938" cy="7170737"/>
        </p:xfrm>
        <a:graphic>
          <a:graphicData uri="http://schemas.openxmlformats.org/drawingml/2006/table">
            <a:tbl>
              <a:tblPr/>
              <a:tblGrid>
                <a:gridCol w="4514850">
                  <a:extLst>
                    <a:ext uri="{9D8B030D-6E8A-4147-A177-3AD203B41FA5}">
                      <a16:colId xmlns="" xmlns:a16="http://schemas.microsoft.com/office/drawing/2014/main" val="20000"/>
                    </a:ext>
                  </a:extLst>
                </a:gridCol>
                <a:gridCol w="4510088">
                  <a:extLst>
                    <a:ext uri="{9D8B030D-6E8A-4147-A177-3AD203B41FA5}">
                      <a16:colId xmlns="" xmlns:a16="http://schemas.microsoft.com/office/drawing/2014/main" val="20001"/>
                    </a:ext>
                  </a:extLst>
                </a:gridCol>
              </a:tblGrid>
              <a:tr h="1219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95153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6600"/>
                          </a:solidFill>
                          <a:effectLst/>
                          <a:latin typeface="Times New Roman" panose="02020603050405020304" pitchFamily="18" charset="0"/>
                          <a:cs typeface="Times New Roman" panose="02020603050405020304" pitchFamily="18" charset="0"/>
                        </a:rPr>
                        <a:t>Vật</a:t>
                      </a:r>
                      <a:r>
                        <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6600"/>
                          </a:solidFill>
                          <a:effectLst/>
                          <a:latin typeface="Times New Roman" panose="02020603050405020304" pitchFamily="18" charset="0"/>
                          <a:cs typeface="Times New Roman" panose="02020603050405020304" pitchFamily="18" charset="0"/>
                        </a:rPr>
                        <a:t>dụng</a:t>
                      </a:r>
                      <a:r>
                        <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6600"/>
                          </a:solidFill>
                          <a:effectLst/>
                          <a:latin typeface="Times New Roman" panose="02020603050405020304" pitchFamily="18" charset="0"/>
                          <a:cs typeface="Times New Roman" panose="02020603050405020304" pitchFamily="18" charset="0"/>
                        </a:rPr>
                        <a:t>trang</a:t>
                      </a:r>
                      <a:r>
                        <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006600"/>
                          </a:solidFill>
                          <a:effectLst/>
                          <a:latin typeface="Times New Roman" panose="02020603050405020304" pitchFamily="18" charset="0"/>
                          <a:cs typeface="Times New Roman" panose="02020603050405020304" pitchFamily="18" charset="0"/>
                        </a:rPr>
                        <a:t>trí</a:t>
                      </a:r>
                      <a:endPar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660066"/>
                          </a:solidFill>
                          <a:effectLst/>
                          <a:latin typeface="Times New Roman" panose="02020603050405020304" pitchFamily="18" charset="0"/>
                          <a:cs typeface="Times New Roman" panose="02020603050405020304" pitchFamily="18" charset="0"/>
                        </a:rPr>
                        <a:t>Ống</a:t>
                      </a:r>
                      <a:r>
                        <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660066"/>
                          </a:solidFill>
                          <a:effectLst/>
                          <a:latin typeface="Times New Roman" panose="02020603050405020304" pitchFamily="18" charset="0"/>
                          <a:cs typeface="Times New Roman" panose="02020603050405020304" pitchFamily="18" charset="0"/>
                        </a:rPr>
                        <a:t>kính</a:t>
                      </a:r>
                      <a:r>
                        <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660066"/>
                          </a:solidFill>
                          <a:effectLst/>
                          <a:latin typeface="Times New Roman" panose="02020603050405020304" pitchFamily="18" charset="0"/>
                          <a:cs typeface="Times New Roman" panose="02020603050405020304" pitchFamily="18" charset="0"/>
                        </a:rPr>
                        <a:t>máy</a:t>
                      </a:r>
                      <a:r>
                        <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smtClean="0">
                          <a:ln>
                            <a:noFill/>
                          </a:ln>
                          <a:solidFill>
                            <a:srgbClr val="660066"/>
                          </a:solidFill>
                          <a:effectLst/>
                          <a:latin typeface="Times New Roman" panose="02020603050405020304" pitchFamily="18" charset="0"/>
                          <a:cs typeface="Times New Roman" panose="02020603050405020304" pitchFamily="18" charset="0"/>
                        </a:rPr>
                        <a:t>ảnh</a:t>
                      </a:r>
                      <a:endParaRPr kumimoji="0" lang="en-US" sz="2800" b="1" i="0" u="none" strike="noStrike" cap="none" normalizeH="0" baseline="0" dirty="0" smtClean="0">
                        <a:ln>
                          <a:noFill/>
                        </a:ln>
                        <a:solidFill>
                          <a:srgbClr val="660066"/>
                        </a:solidFill>
                        <a:effectLst/>
                        <a:latin typeface="Times New Roman" panose="02020603050405020304" pitchFamily="18" charset="0"/>
                        <a:cs typeface="Times New Roman" panose="02020603050405020304"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22541" name="Picture 16" descr="1251254979_Gioi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2209800"/>
            <a:ext cx="401478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4"/>
          <p:cNvSpPr>
            <a:spLocks noChangeArrowheads="1" noChangeShapeType="1" noTextEdit="1"/>
          </p:cNvSpPr>
          <p:nvPr/>
        </p:nvSpPr>
        <p:spPr bwMode="auto">
          <a:xfrm>
            <a:off x="9144000" y="6359525"/>
            <a:ext cx="18459450" cy="498475"/>
          </a:xfrm>
          <a:prstGeom prst="rect">
            <a:avLst/>
          </a:prstGeom>
        </p:spPr>
        <p:txBody>
          <a:bodyPr wrap="none" fromWordArt="1">
            <a:prstTxWarp prst="textPlain">
              <a:avLst>
                <a:gd name="adj" fmla="val 50000"/>
              </a:avLst>
            </a:prstTxWarp>
          </a:bodyPr>
          <a:lstStyle/>
          <a:p>
            <a:pPr algn="ctr"/>
            <a:r>
              <a:rPr lang="vi-VN" sz="3600" b="1" kern="10" smtClean="0">
                <a:ln w="12700">
                  <a:solidFill>
                    <a:srgbClr val="000000"/>
                  </a:solidFill>
                  <a:round/>
                  <a:headEnd/>
                  <a:tailEnd/>
                </a:ln>
                <a:solidFill>
                  <a:srgbClr val="0000FF"/>
                </a:solidFill>
                <a:effectLst>
                  <a:outerShdw dist="35921" dir="2700000" sy="50000" kx="2115830" algn="bl" rotWithShape="0">
                    <a:srgbClr val="C0C0C0">
                      <a:alpha val="79999"/>
                    </a:srgbClr>
                  </a:outerShdw>
                </a:effectLst>
                <a:latin typeface="Tahoma"/>
                <a:ea typeface="Tahoma"/>
                <a:cs typeface="Tahoma"/>
              </a:rPr>
              <a:t>Thuỷ tinh không cháy, không hút ẩm.</a:t>
            </a:r>
            <a:endParaRPr lang="en-US" sz="3600" b="1" kern="10" dirty="0">
              <a:ln w="12700">
                <a:solidFill>
                  <a:srgbClr val="000000"/>
                </a:solidFill>
                <a:round/>
                <a:headEnd/>
                <a:tailEnd/>
              </a:ln>
              <a:solidFill>
                <a:srgbClr val="0000FF"/>
              </a:solidFill>
              <a:effectLst>
                <a:outerShdw dist="35921" dir="2700000" sy="50000" kx="2115830" algn="bl" rotWithShape="0">
                  <a:srgbClr val="C0C0C0">
                    <a:alpha val="79999"/>
                  </a:srgbClr>
                </a:outerShdw>
              </a:effectLst>
              <a:latin typeface="Tahoma"/>
              <a:ea typeface="Tahoma"/>
              <a:cs typeface="Tahoma"/>
            </a:endParaRPr>
          </a:p>
        </p:txBody>
      </p:sp>
      <p:pic>
        <p:nvPicPr>
          <p:cNvPr id="22543" name="Picture 4" descr="t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139" y="2209800"/>
            <a:ext cx="3776662"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89502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indefinite" accel="50000" decel="50000" fill="hold" grpId="0" nodeType="afterEffect">
                                  <p:stCondLst>
                                    <p:cond delay="0"/>
                                  </p:stCondLst>
                                  <p:childTnLst>
                                    <p:animMotion origin="layout" path="M 0.21372 -3.3526E-6 L -3.31771 -0.00809 " pathEditMode="relative" rAng="0" ptsTypes="AA">
                                      <p:cBhvr>
                                        <p:cTn id="6" dur="15000" fill="hold"/>
                                        <p:tgtEl>
                                          <p:spTgt spid="5"/>
                                        </p:tgtEl>
                                        <p:attrNameLst>
                                          <p:attrName>ppt_x</p:attrName>
                                          <p:attrName>ppt_y</p:attrName>
                                        </p:attrNameLst>
                                      </p:cBhvr>
                                      <p:rCtr x="-176580" y="-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8307" name="Group 3"/>
          <p:cNvGraphicFramePr>
            <a:graphicFrameLocks noGrp="1"/>
          </p:cNvGraphicFramePr>
          <p:nvPr>
            <p:ph/>
            <p:extLst/>
          </p:nvPr>
        </p:nvGraphicFramePr>
        <p:xfrm>
          <a:off x="0" y="76200"/>
          <a:ext cx="9024938" cy="6828155"/>
        </p:xfrm>
        <a:graphic>
          <a:graphicData uri="http://schemas.openxmlformats.org/drawingml/2006/table">
            <a:tbl>
              <a:tblPr/>
              <a:tblGrid>
                <a:gridCol w="4514850">
                  <a:extLst>
                    <a:ext uri="{9D8B030D-6E8A-4147-A177-3AD203B41FA5}">
                      <a16:colId xmlns="" xmlns:a16="http://schemas.microsoft.com/office/drawing/2014/main" val="20000"/>
                    </a:ext>
                  </a:extLst>
                </a:gridCol>
                <a:gridCol w="4510088">
                  <a:extLst>
                    <a:ext uri="{9D8B030D-6E8A-4147-A177-3AD203B41FA5}">
                      <a16:colId xmlns="" xmlns:a16="http://schemas.microsoft.com/office/drawing/2014/main" val="20001"/>
                    </a:ext>
                  </a:extLst>
                </a:gridCol>
              </a:tblGrid>
              <a:tr h="6699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883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6600"/>
                          </a:solidFill>
                          <a:effectLst/>
                          <a:latin typeface="Times New Roman" panose="02020603050405020304" pitchFamily="18" charset="0"/>
                          <a:cs typeface="Times New Roman" panose="02020603050405020304" pitchFamily="18" charset="0"/>
                        </a:rPr>
                        <a:t>Tam mã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Dụng</a:t>
                      </a: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cụ</a:t>
                      </a: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thí</a:t>
                      </a: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nghiệm</a:t>
                      </a:r>
                      <a:endParaRPr kumimoji="0" lang="en-US" sz="2800" b="1"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23565" name="Picture 16" descr="florenceflaskthreecolorty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057400"/>
            <a:ext cx="426720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7" descr="tt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57400"/>
            <a:ext cx="4267200"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4"/>
          <p:cNvSpPr>
            <a:spLocks noChangeArrowheads="1" noChangeShapeType="1" noTextEdit="1"/>
          </p:cNvSpPr>
          <p:nvPr/>
        </p:nvSpPr>
        <p:spPr bwMode="auto">
          <a:xfrm>
            <a:off x="9144000" y="6359525"/>
            <a:ext cx="18459450" cy="498475"/>
          </a:xfrm>
          <a:prstGeom prst="rect">
            <a:avLst/>
          </a:prstGeom>
        </p:spPr>
        <p:txBody>
          <a:bodyPr wrap="none" fromWordArt="1">
            <a:prstTxWarp prst="textPlain">
              <a:avLst>
                <a:gd name="adj" fmla="val 50000"/>
              </a:avLst>
            </a:prstTxWarp>
          </a:bodyPr>
          <a:lstStyle/>
          <a:p>
            <a:pPr algn="ctr"/>
            <a:r>
              <a:rPr lang="vi-VN" sz="3600" b="1" kern="10">
                <a:ln w="12700">
                  <a:solidFill>
                    <a:srgbClr val="000000"/>
                  </a:solidFill>
                  <a:round/>
                  <a:headEnd/>
                  <a:tailEnd/>
                </a:ln>
                <a:solidFill>
                  <a:srgbClr val="0000FF"/>
                </a:solidFill>
                <a:effectLst>
                  <a:outerShdw dist="35921" dir="2700000" sy="50000" kx="2115830" algn="bl" rotWithShape="0">
                    <a:srgbClr val="C0C0C0">
                      <a:alpha val="79999"/>
                    </a:srgbClr>
                  </a:outerShdw>
                </a:effectLst>
                <a:latin typeface="Tahoma"/>
                <a:ea typeface="Tahoma"/>
                <a:cs typeface="Tahoma"/>
              </a:rPr>
              <a:t>Thuỷ tinh không bị a-xít ăn mòn.</a:t>
            </a:r>
            <a:endParaRPr lang="en-US" sz="3600" b="1" kern="10">
              <a:ln w="12700">
                <a:solidFill>
                  <a:srgbClr val="000000"/>
                </a:solidFill>
                <a:round/>
                <a:headEnd/>
                <a:tailEnd/>
              </a:ln>
              <a:solidFill>
                <a:srgbClr val="0000FF"/>
              </a:solidFill>
              <a:effectLst>
                <a:outerShdw dist="35921" dir="2700000" sy="50000" kx="2115830" algn="bl" rotWithShape="0">
                  <a:srgbClr val="C0C0C0">
                    <a:alpha val="79999"/>
                  </a:srgbClr>
                </a:outerShdw>
              </a:effectLst>
              <a:latin typeface="Tahoma"/>
              <a:ea typeface="Tahoma"/>
              <a:cs typeface="Tahoma"/>
            </a:endParaRPr>
          </a:p>
        </p:txBody>
      </p:sp>
    </p:spTree>
    <p:extLst>
      <p:ext uri="{BB962C8B-B14F-4D97-AF65-F5344CB8AC3E}">
        <p14:creationId xmlns:p14="http://schemas.microsoft.com/office/powerpoint/2010/main" val="3030389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repeatCount="indefinite" accel="50000" decel="50000" fill="hold" grpId="0" nodeType="withEffect">
                                  <p:stCondLst>
                                    <p:cond delay="0"/>
                                  </p:stCondLst>
                                  <p:childTnLst>
                                    <p:animMotion origin="layout" path="M 0.21372 -3.3526E-6 L -3.31771 -0.00809 " pathEditMode="relative" rAng="0" ptsTypes="AA">
                                      <p:cBhvr>
                                        <p:cTn id="6" dur="15000" fill="hold"/>
                                        <p:tgtEl>
                                          <p:spTgt spid="5"/>
                                        </p:tgtEl>
                                        <p:attrNameLst>
                                          <p:attrName>ppt_x</p:attrName>
                                          <p:attrName>ppt_y</p:attrName>
                                        </p:attrNameLst>
                                      </p:cBhvr>
                                      <p:rCtr x="-176580" y="-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4" name="TextBox 3"/>
          <p:cNvSpPr txBox="1"/>
          <p:nvPr/>
        </p:nvSpPr>
        <p:spPr>
          <a:xfrm rot="744891">
            <a:off x="1654779" y="1392885"/>
            <a:ext cx="6862493" cy="2550437"/>
          </a:xfrm>
          <a:prstGeom prst="rect">
            <a:avLst/>
          </a:prstGeom>
          <a:noFill/>
        </p:spPr>
        <p:txBody>
          <a:bodyPr wrap="none" rtlCol="0">
            <a:prstTxWarp prst="textArchUp">
              <a:avLst>
                <a:gd name="adj" fmla="val 11146467"/>
              </a:avLst>
            </a:prstTxWarp>
            <a:spAutoFit/>
            <a:scene3d>
              <a:camera prst="obliqueTopLeft"/>
              <a:lightRig rig="flat" dir="tl">
                <a:rot lat="0" lon="0" rev="6600000"/>
              </a:lightRig>
            </a:scene3d>
            <a:sp3d extrusionH="25400" contourW="8890">
              <a:bevelT w="38100" h="31750"/>
              <a:contourClr>
                <a:schemeClr val="accent2">
                  <a:shade val="75000"/>
                </a:schemeClr>
              </a:contourClr>
            </a:sp3d>
          </a:bodyPr>
          <a:lstStyle/>
          <a:p>
            <a:r>
              <a:rPr lang="en-GB" sz="80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TRÒ CHƠI </a:t>
            </a:r>
            <a:endParaRPr lang="en-US" sz="80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5" name="TextBox 4"/>
          <p:cNvSpPr txBox="1"/>
          <p:nvPr/>
        </p:nvSpPr>
        <p:spPr>
          <a:xfrm>
            <a:off x="1828800" y="2668103"/>
            <a:ext cx="6172200" cy="1830679"/>
          </a:xfrm>
          <a:prstGeom prst="rect">
            <a:avLst/>
          </a:prstGeom>
          <a:noFill/>
        </p:spPr>
        <p:txBody>
          <a:bodyPr wrap="none" rtlCol="0">
            <a:prstTxWarp prst="textWave2">
              <a:avLst>
                <a:gd name="adj1" fmla="val 18163"/>
                <a:gd name="adj2" fmla="val 2020"/>
              </a:avLst>
            </a:prstTxWarp>
            <a:spAutoFit/>
            <a:scene3d>
              <a:camera prst="orthographicFront"/>
              <a:lightRig rig="glow" dir="tl">
                <a:rot lat="0" lon="0" rev="5400000"/>
              </a:lightRig>
            </a:scene3d>
            <a:sp3d extrusionH="57150" contourW="12700">
              <a:bevelT w="25400" h="25400" prst="convex"/>
              <a:contourClr>
                <a:schemeClr val="accent6">
                  <a:shade val="73000"/>
                </a:schemeClr>
              </a:contourClr>
            </a:sp3d>
          </a:bodyPr>
          <a:lstStyle/>
          <a:p>
            <a:r>
              <a:rPr lang="en-GB" b="1" smtClean="0">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rPr>
              <a:t>Ô CỬA BÍ MẬT</a:t>
            </a:r>
            <a:endParaRPr lang="en-US" b="1">
              <a:ln w="11430"/>
              <a:solidFill>
                <a:srgbClr val="FFFF00"/>
              </a:solidFill>
              <a:effectLst>
                <a:outerShdw blurRad="80000" dist="40000" dir="5040000" algn="tl">
                  <a:srgbClr val="000000">
                    <a:alpha val="3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73393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indefinite" fill="hold" grpId="0" nodeType="clickEffect">
                                  <p:stCondLst>
                                    <p:cond delay="0"/>
                                  </p:stCondLst>
                                  <p:endCondLst>
                                    <p:cond evt="onNext" delay="0">
                                      <p:tgtEl>
                                        <p:sldTgt/>
                                      </p:tgtEl>
                                    </p:cond>
                                  </p:end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1" name="Group 3"/>
          <p:cNvGraphicFramePr>
            <a:graphicFrameLocks noGrp="1"/>
          </p:cNvGraphicFramePr>
          <p:nvPr>
            <p:ph/>
            <p:extLst/>
          </p:nvPr>
        </p:nvGraphicFramePr>
        <p:xfrm>
          <a:off x="76200" y="152400"/>
          <a:ext cx="8948738" cy="6759843"/>
        </p:xfrm>
        <a:graphic>
          <a:graphicData uri="http://schemas.openxmlformats.org/drawingml/2006/table">
            <a:tbl>
              <a:tblPr/>
              <a:tblGrid>
                <a:gridCol w="4475976">
                  <a:extLst>
                    <a:ext uri="{9D8B030D-6E8A-4147-A177-3AD203B41FA5}">
                      <a16:colId xmlns="" xmlns:a16="http://schemas.microsoft.com/office/drawing/2014/main" val="20000"/>
                    </a:ext>
                  </a:extLst>
                </a:gridCol>
                <a:gridCol w="4472762">
                  <a:extLst>
                    <a:ext uri="{9D8B030D-6E8A-4147-A177-3AD203B41FA5}">
                      <a16:colId xmlns="" xmlns:a16="http://schemas.microsoft.com/office/drawing/2014/main" val="20001"/>
                    </a:ext>
                  </a:extLst>
                </a:gridCol>
              </a:tblGrid>
              <a:tr h="66203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8149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6600"/>
                          </a:solidFill>
                          <a:effectLst/>
                          <a:latin typeface="Times New Roman" pitchFamily="18" charset="0"/>
                          <a:cs typeface="Times New Roman" pitchFamily="18" charset="0"/>
                        </a:rPr>
                        <a:t>Bóng</a:t>
                      </a:r>
                      <a:r>
                        <a:rPr kumimoji="0" lang="en-US" sz="2800" b="1" i="0" u="none" strike="noStrike" cap="none" normalizeH="0" baseline="0" dirty="0" smtClean="0">
                          <a:ln>
                            <a:noFill/>
                          </a:ln>
                          <a:solidFill>
                            <a:srgbClr val="0066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6600"/>
                          </a:solidFill>
                          <a:effectLst/>
                          <a:latin typeface="Times New Roman" pitchFamily="18" charset="0"/>
                          <a:cs typeface="Times New Roman" pitchFamily="18" charset="0"/>
                        </a:rPr>
                        <a:t>đèn</a:t>
                      </a:r>
                      <a:endParaRPr kumimoji="0" lang="en-US" sz="2800" b="1" i="0" u="none" strike="noStrike" cap="none" normalizeH="0" baseline="0" dirty="0" smtClean="0">
                        <a:ln>
                          <a:noFill/>
                        </a:ln>
                        <a:solidFill>
                          <a:srgbClr val="006600"/>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Bồn</a:t>
                      </a: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rửa</a:t>
                      </a:r>
                      <a:r>
                        <a:rPr kumimoji="0" lang="en-US" sz="2800" b="1" i="0" u="none" strike="noStrike" cap="none" normalizeH="0" baseline="0" dirty="0" smtClean="0">
                          <a:ln>
                            <a:noFill/>
                          </a:ln>
                          <a:solidFill>
                            <a:srgbClr val="660066"/>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tay</a:t>
                      </a:r>
                      <a:endParaRPr kumimoji="0" lang="en-US" sz="2800" b="1"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24589" name="Picture 16" descr="tt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1688" y="1752601"/>
            <a:ext cx="434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8" descr="ct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752601"/>
            <a:ext cx="434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0608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571" name="Group 3"/>
          <p:cNvGraphicFramePr>
            <a:graphicFrameLocks noGrp="1"/>
          </p:cNvGraphicFramePr>
          <p:nvPr>
            <p:ph/>
            <p:extLst/>
          </p:nvPr>
        </p:nvGraphicFramePr>
        <p:xfrm>
          <a:off x="152400" y="0"/>
          <a:ext cx="8872538" cy="6896417"/>
        </p:xfrm>
        <a:graphic>
          <a:graphicData uri="http://schemas.openxmlformats.org/drawingml/2006/table">
            <a:tbl>
              <a:tblPr/>
              <a:tblGrid>
                <a:gridCol w="4438650">
                  <a:extLst>
                    <a:ext uri="{9D8B030D-6E8A-4147-A177-3AD203B41FA5}">
                      <a16:colId xmlns="" xmlns:a16="http://schemas.microsoft.com/office/drawing/2014/main" val="20000"/>
                    </a:ext>
                  </a:extLst>
                </a:gridCol>
                <a:gridCol w="4433888">
                  <a:extLst>
                    <a:ext uri="{9D8B030D-6E8A-4147-A177-3AD203B41FA5}">
                      <a16:colId xmlns="" xmlns:a16="http://schemas.microsoft.com/office/drawing/2014/main" val="20001"/>
                    </a:ext>
                  </a:extLst>
                </a:gridCol>
              </a:tblGrid>
              <a:tr h="67786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66"/>
                          </a:solidFill>
                          <a:effectLst/>
                          <a:latin typeface="Times New Roman" pitchFamily="18" charset="0"/>
                          <a:cs typeface="Times New Roman" pitchFamily="18" charset="0"/>
                        </a:rPr>
                        <a:t>THUỶ TINH THƯỜNG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cs typeface="Times New Roman" pitchFamily="18" charset="0"/>
                        </a:rPr>
                        <a:t>THUỶ TINH CHẤT LƯỢNG CAO</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595153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6600"/>
                          </a:solidFill>
                          <a:effectLst/>
                          <a:latin typeface="Times New Roman" pitchFamily="18" charset="0"/>
                          <a:cs typeface="Times New Roman" pitchFamily="18" charset="0"/>
                        </a:rPr>
                        <a:t>Ly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660066"/>
                          </a:solidFill>
                          <a:effectLst/>
                          <a:latin typeface="Times New Roman" pitchFamily="18" charset="0"/>
                          <a:cs typeface="Times New Roman" pitchFamily="18" charset="0"/>
                        </a:rPr>
                        <a:t>Giày</a:t>
                      </a:r>
                      <a:endParaRPr kumimoji="0" lang="en-US" sz="2800" b="1" i="0" u="none" strike="noStrike" cap="none" normalizeH="0" baseline="0" dirty="0" smtClean="0">
                        <a:ln>
                          <a:noFill/>
                        </a:ln>
                        <a:solidFill>
                          <a:srgbClr val="660066"/>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pic>
        <p:nvPicPr>
          <p:cNvPr id="25613" name="Picture 15" descr="ao t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9150" y="1905000"/>
            <a:ext cx="428625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7" descr="494331f8_pha lê vẻ đẹp thanh ta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025" y="1905000"/>
            <a:ext cx="43291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4" descr="tt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25975" y="1905001"/>
            <a:ext cx="43084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44898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568036" y="1143000"/>
            <a:ext cx="8077200" cy="14478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pt-BR" sz="3200">
                <a:latin typeface="Times New Roman"/>
                <a:ea typeface="Times New Roman"/>
              </a:rPr>
              <a:t>Khi sử dụng đồ dùng bằng thuỷ tinh, chúng ta cần bảo quản như thế nào ?</a:t>
            </a:r>
            <a:endParaRPr lang="en-US" sz="3200"/>
          </a:p>
        </p:txBody>
      </p:sp>
      <p:sp>
        <p:nvSpPr>
          <p:cNvPr id="4" name="Rounded Rectangle 3"/>
          <p:cNvSpPr/>
          <p:nvPr/>
        </p:nvSpPr>
        <p:spPr>
          <a:xfrm>
            <a:off x="533400" y="3429000"/>
            <a:ext cx="8077200" cy="1447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pt-BR" sz="3200">
                <a:latin typeface="Times New Roman" pitchFamily="18" charset="0"/>
                <a:cs typeface="Times New Roman" pitchFamily="18" charset="0"/>
              </a:rPr>
              <a:t>Chúng ta cần cẩn thận khi sử dụng, tránh va đập vào các vật cứng; dùng xong phải rửa sạch để nơi chắc chắn tránh rơi vỡ.</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239529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77091" y="1080654"/>
            <a:ext cx="9144000" cy="553998"/>
          </a:xfrm>
          <a:prstGeom prst="rect">
            <a:avLst/>
          </a:prstGeom>
          <a:noFill/>
        </p:spPr>
        <p:txBody>
          <a:bodyPr wrap="square" rtlCol="0">
            <a:spAutoFit/>
          </a:bodyPr>
          <a:lstStyle/>
          <a:p>
            <a:r>
              <a:rPr lang="pt-BR" sz="3000" b="1">
                <a:latin typeface="Times New Roman" pitchFamily="18" charset="0"/>
                <a:cs typeface="Times New Roman" pitchFamily="18" charset="0"/>
              </a:rPr>
              <a:t>Hoạt động 3: Tìm hiểu quy trình sản xuất thủy tinh.</a:t>
            </a:r>
            <a:endParaRPr lang="en-US" sz="3000">
              <a:latin typeface="Times New Roman" pitchFamily="18" charset="0"/>
              <a:cs typeface="Times New Roman" pitchFamily="18" charset="0"/>
            </a:endParaRPr>
          </a:p>
        </p:txBody>
      </p:sp>
      <p:sp>
        <p:nvSpPr>
          <p:cNvPr id="6" name="Rounded Rectangle 5"/>
          <p:cNvSpPr/>
          <p:nvPr/>
        </p:nvSpPr>
        <p:spPr>
          <a:xfrm>
            <a:off x="609600" y="2258291"/>
            <a:ext cx="7924800" cy="914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pt-BR" sz="3600" smtClean="0">
                <a:latin typeface="Times New Roman"/>
                <a:ea typeface="Times New Roman"/>
              </a:rPr>
              <a:t>Thủy </a:t>
            </a:r>
            <a:r>
              <a:rPr lang="pt-BR" sz="3600">
                <a:latin typeface="Times New Roman"/>
                <a:ea typeface="Times New Roman"/>
              </a:rPr>
              <a:t>tinh được làm từ nguyên liệu </a:t>
            </a:r>
            <a:r>
              <a:rPr lang="pt-BR" sz="3600" smtClean="0">
                <a:latin typeface="Times New Roman"/>
                <a:ea typeface="Times New Roman"/>
              </a:rPr>
              <a:t>nào?</a:t>
            </a:r>
            <a:endParaRPr lang="en-US" sz="3600"/>
          </a:p>
        </p:txBody>
      </p:sp>
      <p:sp>
        <p:nvSpPr>
          <p:cNvPr id="7" name="Oval Callout 6"/>
          <p:cNvSpPr/>
          <p:nvPr/>
        </p:nvSpPr>
        <p:spPr>
          <a:xfrm>
            <a:off x="3200400" y="3733800"/>
            <a:ext cx="4495800" cy="2209800"/>
          </a:xfrm>
          <a:prstGeom prst="wedgeEllipseCallout">
            <a:avLst>
              <a:gd name="adj1" fmla="val -74537"/>
              <a:gd name="adj2" fmla="val -65394"/>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nb-NO" sz="3000">
                <a:solidFill>
                  <a:srgbClr val="FF0000"/>
                </a:solidFill>
                <a:latin typeface="Times New Roman"/>
                <a:ea typeface="Times New Roman"/>
                <a:cs typeface="Times New Roman"/>
              </a:rPr>
              <a:t>Thủy tinh được làm từ cát trắng và một số chất khác.</a:t>
            </a:r>
            <a:endParaRPr lang="en-US" sz="3000">
              <a:solidFill>
                <a:srgbClr val="FF0000"/>
              </a:solidFill>
              <a:effectLst/>
              <a:latin typeface=".VnTime"/>
              <a:ea typeface="Times New Roman"/>
              <a:cs typeface="Times New Roman"/>
            </a:endParaRPr>
          </a:p>
        </p:txBody>
      </p:sp>
    </p:spTree>
    <p:extLst>
      <p:ext uri="{BB962C8B-B14F-4D97-AF65-F5344CB8AC3E}">
        <p14:creationId xmlns:p14="http://schemas.microsoft.com/office/powerpoint/2010/main" val="346751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1028" name="WindowsMediaPlayer1" r:id="rId2" imgW="9142857" imgH="6857143"/>
        </mc:Choice>
        <mc:Fallback>
          <p:control name="WindowsMediaPlayer1" r:id="rId2" imgW="9142857" imgH="6857143">
            <p:pic>
              <p:nvPicPr>
                <p:cNvPr id="0" name="WindowsMediaPlayer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882509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85800" y="2209800"/>
            <a:ext cx="8001000" cy="138499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a:latin typeface="Times New Roman" pitchFamily="18" charset="0"/>
                <a:cs typeface="Times New Roman" pitchFamily="18" charset="0"/>
              </a:rPr>
              <a:t>Qua clip các em hãy nêu cách người ta tạo ra đồ </a:t>
            </a:r>
            <a:r>
              <a:rPr lang="en-US" sz="2800" smtClean="0">
                <a:latin typeface="Times New Roman" pitchFamily="18" charset="0"/>
                <a:cs typeface="Times New Roman" pitchFamily="18" charset="0"/>
              </a:rPr>
              <a:t>dùng thủy tinh?</a:t>
            </a:r>
            <a:endParaRPr lang="en-US" sz="2800">
              <a:latin typeface="Times New Roman" pitchFamily="18" charset="0"/>
              <a:cs typeface="Times New Roman" pitchFamily="18" charset="0"/>
            </a:endParaRPr>
          </a:p>
          <a:p>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298185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6" name="Text Box 6"/>
          <p:cNvSpPr txBox="1">
            <a:spLocks noChangeArrowheads="1"/>
          </p:cNvSpPr>
          <p:nvPr/>
        </p:nvSpPr>
        <p:spPr bwMode="auto">
          <a:xfrm>
            <a:off x="1968500" y="1019175"/>
            <a:ext cx="5029200" cy="1190625"/>
          </a:xfrm>
          <a:prstGeom prst="rect">
            <a:avLst/>
          </a:prstGeom>
          <a:ln/>
          <a:extLst/>
        </p:spPr>
        <p:style>
          <a:lnRef idx="0">
            <a:schemeClr val="accent4"/>
          </a:lnRef>
          <a:fillRef idx="3">
            <a:schemeClr val="accent4"/>
          </a:fillRef>
          <a:effectRef idx="3">
            <a:schemeClr val="accent4"/>
          </a:effectRef>
          <a:fontRef idx="minor">
            <a:schemeClr val="lt1"/>
          </a:fontRef>
        </p:style>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3600" b="1" i="0" dirty="0" err="1">
                <a:solidFill>
                  <a:prstClr val="white"/>
                </a:solidFill>
                <a:latin typeface="Times New Roman" pitchFamily="18" charset="0"/>
                <a:cs typeface="Times New Roman" pitchFamily="18" charset="0"/>
              </a:rPr>
              <a:t>Hỗn</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hợp</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cát</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va</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một</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sô</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chất</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khác</a:t>
            </a:r>
            <a:r>
              <a:rPr lang="en-US" altLang="en-US" sz="3600" b="1" i="0" dirty="0">
                <a:solidFill>
                  <a:prstClr val="white"/>
                </a:solidFill>
                <a:latin typeface="Times New Roman" pitchFamily="18" charset="0"/>
                <a:cs typeface="Times New Roman" pitchFamily="18" charset="0"/>
              </a:rPr>
              <a:t>.</a:t>
            </a:r>
          </a:p>
        </p:txBody>
      </p:sp>
      <p:sp>
        <p:nvSpPr>
          <p:cNvPr id="3" name="Rectangle 2"/>
          <p:cNvSpPr>
            <a:spLocks noChangeArrowheads="1"/>
          </p:cNvSpPr>
          <p:nvPr/>
        </p:nvSpPr>
        <p:spPr bwMode="auto">
          <a:xfrm>
            <a:off x="4883150" y="2484438"/>
            <a:ext cx="23807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ltLang="en-US" sz="2000" b="1" dirty="0" err="1">
                <a:solidFill>
                  <a:srgbClr val="000066"/>
                </a:solidFill>
                <a:latin typeface="Times New Roman" pitchFamily="18" charset="0"/>
                <a:cs typeface="Times New Roman" pitchFamily="18" charset="0"/>
              </a:rPr>
              <a:t>Nấu</a:t>
            </a:r>
            <a:r>
              <a:rPr lang="en-US" altLang="en-US" sz="2000" b="1" dirty="0">
                <a:solidFill>
                  <a:srgbClr val="000066"/>
                </a:solidFill>
                <a:latin typeface="Times New Roman" pitchFamily="18" charset="0"/>
                <a:cs typeface="Times New Roman" pitchFamily="18" charset="0"/>
              </a:rPr>
              <a:t> </a:t>
            </a:r>
            <a:r>
              <a:rPr lang="en-US" altLang="en-US" sz="2000" b="1" err="1">
                <a:solidFill>
                  <a:srgbClr val="000066"/>
                </a:solidFill>
                <a:latin typeface="Times New Roman" pitchFamily="18" charset="0"/>
                <a:cs typeface="Times New Roman" pitchFamily="18" charset="0"/>
              </a:rPr>
              <a:t>chảy</a:t>
            </a:r>
            <a:r>
              <a:rPr lang="en-US" altLang="en-US" sz="2000" b="1">
                <a:solidFill>
                  <a:srgbClr val="000066"/>
                </a:solidFill>
                <a:latin typeface="Times New Roman" pitchFamily="18" charset="0"/>
                <a:cs typeface="Times New Roman" pitchFamily="18" charset="0"/>
              </a:rPr>
              <a:t> </a:t>
            </a:r>
            <a:r>
              <a:rPr lang="en-US" altLang="en-US" sz="2000" b="1" smtClean="0">
                <a:solidFill>
                  <a:srgbClr val="000066"/>
                </a:solidFill>
                <a:latin typeface="Times New Roman" pitchFamily="18" charset="0"/>
                <a:cs typeface="Times New Roman" pitchFamily="18" charset="0"/>
              </a:rPr>
              <a:t>1500 </a:t>
            </a:r>
            <a:r>
              <a:rPr lang="en-US" altLang="en-US" sz="2000" b="1" dirty="0" err="1">
                <a:solidFill>
                  <a:srgbClr val="000066"/>
                </a:solidFill>
                <a:latin typeface="Times New Roman" pitchFamily="18" charset="0"/>
                <a:cs typeface="Times New Roman" pitchFamily="18" charset="0"/>
              </a:rPr>
              <a:t>đô</a:t>
            </a:r>
            <a:r>
              <a:rPr lang="en-US" altLang="en-US" sz="2000" b="1" dirty="0">
                <a:solidFill>
                  <a:srgbClr val="000066"/>
                </a:solidFill>
                <a:latin typeface="Times New Roman" pitchFamily="18" charset="0"/>
                <a:cs typeface="Times New Roman" pitchFamily="18" charset="0"/>
              </a:rPr>
              <a:t>̣ C</a:t>
            </a:r>
          </a:p>
        </p:txBody>
      </p:sp>
      <p:sp>
        <p:nvSpPr>
          <p:cNvPr id="19" name="Text Box 8"/>
          <p:cNvSpPr txBox="1">
            <a:spLocks noChangeArrowheads="1"/>
          </p:cNvSpPr>
          <p:nvPr/>
        </p:nvSpPr>
        <p:spPr bwMode="auto">
          <a:xfrm>
            <a:off x="2524125" y="3016250"/>
            <a:ext cx="3997325" cy="641350"/>
          </a:xfrm>
          <a:prstGeom prst="rect">
            <a:avLst/>
          </a:prstGeom>
          <a:ln/>
          <a:extLst/>
        </p:spPr>
        <p:style>
          <a:lnRef idx="1">
            <a:schemeClr val="accent2"/>
          </a:lnRef>
          <a:fillRef idx="2">
            <a:schemeClr val="accent2"/>
          </a:fillRef>
          <a:effectRef idx="1">
            <a:schemeClr val="accent2"/>
          </a:effectRef>
          <a:fontRef idx="minor">
            <a:schemeClr val="dk1"/>
          </a:fontRef>
        </p:style>
        <p:txBody>
          <a:bodyPr>
            <a:spAutoFit/>
          </a:bodyPr>
          <a:lstStyle/>
          <a:p>
            <a:pPr algn="ctr">
              <a:spcBef>
                <a:spcPct val="50000"/>
              </a:spcBef>
              <a:defRPr/>
            </a:pPr>
            <a:r>
              <a:rPr lang="en-US" sz="3600" b="1" dirty="0" err="1">
                <a:solidFill>
                  <a:srgbClr val="660066"/>
                </a:solidFill>
                <a:latin typeface="Times New Roman" pitchFamily="18" charset="0"/>
                <a:cs typeface="Times New Roman" pitchFamily="18" charset="0"/>
              </a:rPr>
              <a:t>Thủy</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tinh</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nhão</a:t>
            </a:r>
            <a:endParaRPr lang="en-US" sz="3600" b="1" dirty="0">
              <a:solidFill>
                <a:srgbClr val="660066"/>
              </a:solidFill>
              <a:latin typeface="Times New Roman" pitchFamily="18" charset="0"/>
              <a:cs typeface="Times New Roman" pitchFamily="18" charset="0"/>
            </a:endParaRPr>
          </a:p>
        </p:txBody>
      </p:sp>
      <p:sp>
        <p:nvSpPr>
          <p:cNvPr id="20" name="Text Box 12"/>
          <p:cNvSpPr txBox="1">
            <a:spLocks noChangeArrowheads="1"/>
          </p:cNvSpPr>
          <p:nvPr/>
        </p:nvSpPr>
        <p:spPr bwMode="auto">
          <a:xfrm>
            <a:off x="4949825" y="3810000"/>
            <a:ext cx="19573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2000" b="1" i="0" dirty="0" err="1">
                <a:solidFill>
                  <a:srgbClr val="000066"/>
                </a:solidFill>
                <a:latin typeface="Times New Roman" pitchFamily="18" charset="0"/>
                <a:cs typeface="Times New Roman" pitchFamily="18" charset="0"/>
              </a:rPr>
              <a:t>Làm</a:t>
            </a:r>
            <a:r>
              <a:rPr lang="en-US" altLang="en-US" sz="2000" b="1" i="0" dirty="0">
                <a:solidFill>
                  <a:srgbClr val="000066"/>
                </a:solidFill>
                <a:latin typeface="Times New Roman" pitchFamily="18" charset="0"/>
                <a:cs typeface="Times New Roman" pitchFamily="18" charset="0"/>
              </a:rPr>
              <a:t> </a:t>
            </a:r>
            <a:r>
              <a:rPr lang="en-US" altLang="en-US" sz="2000" b="1" i="0" dirty="0" err="1">
                <a:solidFill>
                  <a:srgbClr val="000066"/>
                </a:solidFill>
                <a:latin typeface="Times New Roman" pitchFamily="18" charset="0"/>
                <a:cs typeface="Times New Roman" pitchFamily="18" charset="0"/>
              </a:rPr>
              <a:t>nguội</a:t>
            </a:r>
            <a:endParaRPr lang="en-US" altLang="en-US" sz="2000" b="1" i="0" dirty="0">
              <a:solidFill>
                <a:srgbClr val="000066"/>
              </a:solidFill>
              <a:latin typeface="Times New Roman" pitchFamily="18" charset="0"/>
              <a:cs typeface="Times New Roman" pitchFamily="18" charset="0"/>
            </a:endParaRPr>
          </a:p>
        </p:txBody>
      </p:sp>
      <p:sp>
        <p:nvSpPr>
          <p:cNvPr id="21" name="Text Box 9"/>
          <p:cNvSpPr txBox="1">
            <a:spLocks noChangeArrowheads="1"/>
          </p:cNvSpPr>
          <p:nvPr/>
        </p:nvSpPr>
        <p:spPr bwMode="auto">
          <a:xfrm>
            <a:off x="2768600" y="4464050"/>
            <a:ext cx="3508375" cy="641350"/>
          </a:xfrm>
          <a:prstGeom prst="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sz="1400" i="1">
                <a:solidFill>
                  <a:schemeClr val="tx1"/>
                </a:solidFill>
                <a:latin typeface="Arial" charset="0"/>
                <a:cs typeface="Arial" charset="0"/>
              </a:defRPr>
            </a:lvl1pPr>
            <a:lvl2pPr marL="742950" indent="-285750" eaLnBrk="0" hangingPunct="0">
              <a:defRPr sz="1400" i="1">
                <a:solidFill>
                  <a:schemeClr val="tx1"/>
                </a:solidFill>
                <a:latin typeface="Arial" charset="0"/>
                <a:cs typeface="Arial" charset="0"/>
              </a:defRPr>
            </a:lvl2pPr>
            <a:lvl3pPr marL="1143000" indent="-228600" eaLnBrk="0" hangingPunct="0">
              <a:defRPr sz="1400" i="1">
                <a:solidFill>
                  <a:schemeClr val="tx1"/>
                </a:solidFill>
                <a:latin typeface="Arial" charset="0"/>
                <a:cs typeface="Arial" charset="0"/>
              </a:defRPr>
            </a:lvl3pPr>
            <a:lvl4pPr marL="1600200" indent="-228600" eaLnBrk="0" hangingPunct="0">
              <a:defRPr sz="1400" i="1">
                <a:solidFill>
                  <a:schemeClr val="tx1"/>
                </a:solidFill>
                <a:latin typeface="Arial" charset="0"/>
                <a:cs typeface="Arial" charset="0"/>
              </a:defRPr>
            </a:lvl4pPr>
            <a:lvl5pPr marL="2057400" indent="-228600" eaLnBrk="0" hangingPunct="0">
              <a:defRPr sz="1400" i="1">
                <a:solidFill>
                  <a:schemeClr val="tx1"/>
                </a:solidFill>
                <a:latin typeface="Arial" charset="0"/>
                <a:cs typeface="Arial" charset="0"/>
              </a:defRPr>
            </a:lvl5pPr>
            <a:lvl6pPr marL="2514600" indent="-228600" eaLnBrk="0" fontAlgn="base" hangingPunct="0">
              <a:spcBef>
                <a:spcPct val="0"/>
              </a:spcBef>
              <a:spcAft>
                <a:spcPct val="0"/>
              </a:spcAft>
              <a:defRPr sz="1400" i="1">
                <a:solidFill>
                  <a:schemeClr val="tx1"/>
                </a:solidFill>
                <a:latin typeface="Arial" charset="0"/>
                <a:cs typeface="Arial" charset="0"/>
              </a:defRPr>
            </a:lvl6pPr>
            <a:lvl7pPr marL="2971800" indent="-228600" eaLnBrk="0" fontAlgn="base" hangingPunct="0">
              <a:spcBef>
                <a:spcPct val="0"/>
              </a:spcBef>
              <a:spcAft>
                <a:spcPct val="0"/>
              </a:spcAft>
              <a:defRPr sz="1400" i="1">
                <a:solidFill>
                  <a:schemeClr val="tx1"/>
                </a:solidFill>
                <a:latin typeface="Arial" charset="0"/>
                <a:cs typeface="Arial" charset="0"/>
              </a:defRPr>
            </a:lvl7pPr>
            <a:lvl8pPr marL="3429000" indent="-228600" eaLnBrk="0" fontAlgn="base" hangingPunct="0">
              <a:spcBef>
                <a:spcPct val="0"/>
              </a:spcBef>
              <a:spcAft>
                <a:spcPct val="0"/>
              </a:spcAft>
              <a:defRPr sz="1400" i="1">
                <a:solidFill>
                  <a:schemeClr val="tx1"/>
                </a:solidFill>
                <a:latin typeface="Arial" charset="0"/>
                <a:cs typeface="Arial" charset="0"/>
              </a:defRPr>
            </a:lvl8pPr>
            <a:lvl9pPr marL="3886200" indent="-228600" eaLnBrk="0" fontAlgn="base" hangingPunct="0">
              <a:spcBef>
                <a:spcPct val="0"/>
              </a:spcBef>
              <a:spcAft>
                <a:spcPct val="0"/>
              </a:spcAft>
              <a:defRPr sz="1400" i="1">
                <a:solidFill>
                  <a:schemeClr val="tx1"/>
                </a:solidFill>
                <a:latin typeface="Arial" charset="0"/>
                <a:cs typeface="Arial" charset="0"/>
              </a:defRPr>
            </a:lvl9pPr>
          </a:lstStyle>
          <a:p>
            <a:pPr algn="ctr" eaLnBrk="1" hangingPunct="1">
              <a:spcBef>
                <a:spcPct val="50000"/>
              </a:spcBef>
            </a:pPr>
            <a:r>
              <a:rPr lang="en-US" altLang="en-US" sz="3600" b="1" i="0" dirty="0" err="1">
                <a:solidFill>
                  <a:prstClr val="white"/>
                </a:solidFill>
                <a:latin typeface="Times New Roman" pitchFamily="18" charset="0"/>
                <a:cs typeface="Times New Roman" pitchFamily="18" charset="0"/>
              </a:rPr>
              <a:t>Thủy</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tinh</a:t>
            </a:r>
            <a:r>
              <a:rPr lang="en-US" altLang="en-US" sz="3600" b="1" i="0" dirty="0">
                <a:solidFill>
                  <a:prstClr val="white"/>
                </a:solidFill>
                <a:latin typeface="Times New Roman" pitchFamily="18" charset="0"/>
                <a:cs typeface="Times New Roman" pitchFamily="18" charset="0"/>
              </a:rPr>
              <a:t> </a:t>
            </a:r>
            <a:r>
              <a:rPr lang="en-US" altLang="en-US" sz="3600" b="1" i="0" dirty="0" err="1">
                <a:solidFill>
                  <a:prstClr val="white"/>
                </a:solidFill>
                <a:latin typeface="Times New Roman" pitchFamily="18" charset="0"/>
                <a:cs typeface="Times New Roman" pitchFamily="18" charset="0"/>
              </a:rPr>
              <a:t>dẻo</a:t>
            </a:r>
            <a:endParaRPr lang="en-US" altLang="en-US" sz="3600" b="1" i="0" dirty="0">
              <a:solidFill>
                <a:prstClr val="white"/>
              </a:solidFill>
              <a:latin typeface="Times New Roman" pitchFamily="18" charset="0"/>
              <a:cs typeface="Times New Roman" pitchFamily="18" charset="0"/>
            </a:endParaRPr>
          </a:p>
        </p:txBody>
      </p:sp>
      <p:sp>
        <p:nvSpPr>
          <p:cNvPr id="25" name="Text Box 11"/>
          <p:cNvSpPr txBox="1">
            <a:spLocks noChangeArrowheads="1"/>
          </p:cNvSpPr>
          <p:nvPr/>
        </p:nvSpPr>
        <p:spPr bwMode="auto">
          <a:xfrm>
            <a:off x="3128963" y="5868988"/>
            <a:ext cx="2690812" cy="641350"/>
          </a:xfrm>
          <a:prstGeom prst="rect">
            <a:avLst/>
          </a:prstGeom>
          <a:ln/>
          <a:extLst/>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defRPr/>
            </a:pPr>
            <a:r>
              <a:rPr lang="en-US" sz="3600" b="1" dirty="0" err="1">
                <a:solidFill>
                  <a:srgbClr val="660066"/>
                </a:solidFill>
                <a:latin typeface="Times New Roman" pitchFamily="18" charset="0"/>
                <a:cs typeface="Times New Roman" pitchFamily="18" charset="0"/>
              </a:rPr>
              <a:t>Các</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đô</a:t>
            </a:r>
            <a:r>
              <a:rPr lang="en-US" sz="3600" b="1" dirty="0">
                <a:solidFill>
                  <a:srgbClr val="660066"/>
                </a:solidFill>
                <a:latin typeface="Times New Roman" pitchFamily="18" charset="0"/>
                <a:cs typeface="Times New Roman" pitchFamily="18" charset="0"/>
              </a:rPr>
              <a:t>̀ </a:t>
            </a:r>
            <a:r>
              <a:rPr lang="en-US" sz="3600" b="1" dirty="0" err="1">
                <a:solidFill>
                  <a:srgbClr val="660066"/>
                </a:solidFill>
                <a:latin typeface="Times New Roman" pitchFamily="18" charset="0"/>
                <a:cs typeface="Times New Roman" pitchFamily="18" charset="0"/>
              </a:rPr>
              <a:t>vật</a:t>
            </a:r>
            <a:endParaRPr lang="en-US" sz="3600" b="1" dirty="0">
              <a:solidFill>
                <a:srgbClr val="660066"/>
              </a:solidFill>
              <a:latin typeface="Times New Roman" pitchFamily="18" charset="0"/>
              <a:cs typeface="Times New Roman" pitchFamily="18" charset="0"/>
            </a:endParaRPr>
          </a:p>
        </p:txBody>
      </p:sp>
      <p:sp>
        <p:nvSpPr>
          <p:cNvPr id="2" name="TextBox 1"/>
          <p:cNvSpPr txBox="1"/>
          <p:nvPr/>
        </p:nvSpPr>
        <p:spPr>
          <a:xfrm>
            <a:off x="1143000" y="152400"/>
            <a:ext cx="6934200" cy="708025"/>
          </a:xfrm>
          <a:prstGeom prst="rect">
            <a:avLst/>
          </a:prstGeom>
          <a:noFill/>
        </p:spPr>
        <p:txBody>
          <a:bodyPr>
            <a:spAutoFit/>
          </a:bodyPr>
          <a:lstStyle/>
          <a:p>
            <a:pPr eaLnBrk="0" hangingPunct="0">
              <a:spcBef>
                <a:spcPct val="50000"/>
              </a:spcBef>
              <a:defRPr/>
            </a:pPr>
            <a:r>
              <a:rPr lang="en-US" sz="4000" b="1" dirty="0" err="1">
                <a:solidFill>
                  <a:srgbClr val="4BACC6"/>
                </a:solidFill>
                <a:latin typeface="Times New Roman" pitchFamily="18" charset="0"/>
                <a:cs typeface="Times New Roman" pitchFamily="18" charset="0"/>
              </a:rPr>
              <a:t>Quy</a:t>
            </a:r>
            <a:r>
              <a:rPr lang="en-US" sz="4000" b="1" dirty="0">
                <a:solidFill>
                  <a:srgbClr val="4BACC6"/>
                </a:solidFill>
                <a:latin typeface="Times New Roman" pitchFamily="18" charset="0"/>
                <a:cs typeface="Times New Roman" pitchFamily="18" charset="0"/>
              </a:rPr>
              <a:t> </a:t>
            </a:r>
            <a:r>
              <a:rPr lang="en-US" sz="4000" b="1" dirty="0" err="1">
                <a:solidFill>
                  <a:srgbClr val="4BACC6"/>
                </a:solidFill>
                <a:latin typeface="Times New Roman" pitchFamily="18" charset="0"/>
                <a:cs typeface="Times New Roman" pitchFamily="18" charset="0"/>
              </a:rPr>
              <a:t>trình</a:t>
            </a:r>
            <a:r>
              <a:rPr lang="en-US" sz="4000" b="1" dirty="0">
                <a:solidFill>
                  <a:srgbClr val="4BACC6"/>
                </a:solidFill>
                <a:latin typeface="Times New Roman" pitchFamily="18" charset="0"/>
                <a:cs typeface="Times New Roman" pitchFamily="18" charset="0"/>
              </a:rPr>
              <a:t> </a:t>
            </a:r>
            <a:r>
              <a:rPr lang="en-US" sz="4000" b="1" dirty="0" err="1">
                <a:solidFill>
                  <a:srgbClr val="4BACC6"/>
                </a:solidFill>
                <a:latin typeface="Times New Roman" pitchFamily="18" charset="0"/>
                <a:cs typeface="Times New Roman" pitchFamily="18" charset="0"/>
              </a:rPr>
              <a:t>sản</a:t>
            </a:r>
            <a:r>
              <a:rPr lang="en-US" sz="4000" b="1" dirty="0">
                <a:solidFill>
                  <a:srgbClr val="4BACC6"/>
                </a:solidFill>
                <a:latin typeface="Times New Roman" pitchFamily="18" charset="0"/>
                <a:cs typeface="Times New Roman" pitchFamily="18" charset="0"/>
              </a:rPr>
              <a:t> </a:t>
            </a:r>
            <a:r>
              <a:rPr lang="en-US" sz="4000" b="1" dirty="0" err="1">
                <a:solidFill>
                  <a:srgbClr val="4BACC6"/>
                </a:solidFill>
                <a:latin typeface="Times New Roman" pitchFamily="18" charset="0"/>
                <a:cs typeface="Times New Roman" pitchFamily="18" charset="0"/>
              </a:rPr>
              <a:t>xuất</a:t>
            </a:r>
            <a:r>
              <a:rPr lang="en-US" sz="4000" b="1" dirty="0">
                <a:solidFill>
                  <a:srgbClr val="4BACC6"/>
                </a:solidFill>
                <a:latin typeface="Times New Roman" pitchFamily="18" charset="0"/>
                <a:cs typeface="Times New Roman" pitchFamily="18" charset="0"/>
              </a:rPr>
              <a:t> </a:t>
            </a:r>
            <a:r>
              <a:rPr lang="en-US" sz="4000" b="1" dirty="0" err="1">
                <a:solidFill>
                  <a:srgbClr val="4BACC6"/>
                </a:solidFill>
                <a:latin typeface="Times New Roman" pitchFamily="18" charset="0"/>
                <a:cs typeface="Times New Roman" pitchFamily="18" charset="0"/>
              </a:rPr>
              <a:t>thủy</a:t>
            </a:r>
            <a:r>
              <a:rPr lang="en-US" sz="4000" b="1" dirty="0">
                <a:solidFill>
                  <a:srgbClr val="4BACC6"/>
                </a:solidFill>
                <a:latin typeface="Times New Roman" pitchFamily="18" charset="0"/>
                <a:cs typeface="Times New Roman" pitchFamily="18" charset="0"/>
              </a:rPr>
              <a:t> </a:t>
            </a:r>
            <a:r>
              <a:rPr lang="en-US" sz="4000" b="1" dirty="0" err="1">
                <a:solidFill>
                  <a:srgbClr val="4BACC6"/>
                </a:solidFill>
                <a:latin typeface="Times New Roman" pitchFamily="18" charset="0"/>
                <a:cs typeface="Times New Roman" pitchFamily="18" charset="0"/>
              </a:rPr>
              <a:t>tinh</a:t>
            </a:r>
            <a:endParaRPr lang="en-US" sz="4000" b="1" dirty="0">
              <a:solidFill>
                <a:srgbClr val="4BACC6"/>
              </a:solidFill>
              <a:latin typeface="Times New Roman" pitchFamily="18" charset="0"/>
              <a:cs typeface="Times New Roman" pitchFamily="18" charset="0"/>
            </a:endParaRPr>
          </a:p>
        </p:txBody>
      </p:sp>
      <p:sp>
        <p:nvSpPr>
          <p:cNvPr id="4" name="Down Arrow 3"/>
          <p:cNvSpPr/>
          <p:nvPr/>
        </p:nvSpPr>
        <p:spPr>
          <a:xfrm>
            <a:off x="4347925" y="2362200"/>
            <a:ext cx="252888"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4" name="Down Arrow 13"/>
          <p:cNvSpPr/>
          <p:nvPr/>
        </p:nvSpPr>
        <p:spPr>
          <a:xfrm>
            <a:off x="4347925" y="3733800"/>
            <a:ext cx="252888"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
        <p:nvSpPr>
          <p:cNvPr id="15" name="Down Arrow 14"/>
          <p:cNvSpPr/>
          <p:nvPr/>
        </p:nvSpPr>
        <p:spPr>
          <a:xfrm>
            <a:off x="4357212" y="5257800"/>
            <a:ext cx="252888" cy="60960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512172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down)">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arn(inVertical)">
                                      <p:cBhvr>
                                        <p:cTn id="45" dur="500"/>
                                        <p:tgtEl>
                                          <p:spTgt spid="1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ppt_x"/>
                                          </p:val>
                                        </p:tav>
                                        <p:tav tm="100000">
                                          <p:val>
                                            <p:strVal val="#ppt_x"/>
                                          </p:val>
                                        </p:tav>
                                      </p:tavLst>
                                    </p:anim>
                                    <p:anim calcmode="lin" valueType="num">
                                      <p:cBhvr additive="base">
                                        <p:cTn id="5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p:bldP spid="19" grpId="0" animBg="1"/>
      <p:bldP spid="20" grpId="0"/>
      <p:bldP spid="21" grpId="0" animBg="1"/>
      <p:bldP spid="25" grpId="0" animBg="1"/>
      <p:bldP spid="4"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052" name="WindowsMediaPlayer1" r:id="rId2" imgW="9142857" imgH="6857143"/>
        </mc:Choice>
        <mc:Fallback>
          <p:control name="WindowsMediaPlayer1" r:id="rId2" imgW="9142857" imgH="6857143">
            <p:pic>
              <p:nvPicPr>
                <p:cNvPr id="0" name="WindowsMediaPlayer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731684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scampi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25" y="971550"/>
            <a:ext cx="4572000" cy="5648325"/>
          </a:xfrm>
          <a:prstGeom prst="rect">
            <a:avLst/>
          </a:prstGeom>
          <a:noFill/>
          <a:extLst>
            <a:ext uri="{909E8E84-426E-40DD-AFC4-6F175D3DCCD1}">
              <a14:hiddenFill xmlns:a14="http://schemas.microsoft.com/office/drawing/2010/main">
                <a:solidFill>
                  <a:srgbClr val="FFFFFF"/>
                </a:solidFill>
              </a14:hiddenFill>
            </a:ext>
          </a:extLst>
        </p:spPr>
      </p:pic>
      <p:pic>
        <p:nvPicPr>
          <p:cNvPr id="40975" name="Picture 15" descr="Glasmed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0125" y="971550"/>
            <a:ext cx="4252913" cy="5638800"/>
          </a:xfrm>
          <a:prstGeom prst="rect">
            <a:avLst/>
          </a:prstGeom>
          <a:noFill/>
          <a:extLst>
            <a:ext uri="{909E8E84-426E-40DD-AFC4-6F175D3DCCD1}">
              <a14:hiddenFill xmlns:a14="http://schemas.microsoft.com/office/drawing/2010/main">
                <a:solidFill>
                  <a:srgbClr val="FFFFFF"/>
                </a:solidFill>
              </a14:hiddenFill>
            </a:ext>
          </a:extLst>
        </p:spPr>
      </p:pic>
      <p:sp>
        <p:nvSpPr>
          <p:cNvPr id="40976" name="Text Box 16"/>
          <p:cNvSpPr txBox="1">
            <a:spLocks noChangeArrowheads="1"/>
          </p:cNvSpPr>
          <p:nvPr/>
        </p:nvSpPr>
        <p:spPr bwMode="auto">
          <a:xfrm>
            <a:off x="838200" y="30480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err="1">
                <a:solidFill>
                  <a:prstClr val="black"/>
                </a:solidFill>
                <a:latin typeface=".VnTime" panose="020B7200000000000000" pitchFamily="34" charset="0"/>
              </a:rPr>
              <a:t>C¸c</a:t>
            </a:r>
            <a:r>
              <a:rPr lang="en-US" sz="2800" dirty="0">
                <a:solidFill>
                  <a:prstClr val="black"/>
                </a:solidFill>
                <a:latin typeface=".VnTime" panose="020B7200000000000000" pitchFamily="34" charset="0"/>
              </a:rPr>
              <a:t> </a:t>
            </a:r>
            <a:r>
              <a:rPr lang="en-US" sz="2800" dirty="0" err="1">
                <a:solidFill>
                  <a:prstClr val="black"/>
                </a:solidFill>
                <a:latin typeface=".VnTime" panose="020B7200000000000000" pitchFamily="34" charset="0"/>
              </a:rPr>
              <a:t>nghÖ</a:t>
            </a:r>
            <a:r>
              <a:rPr lang="en-US" sz="2800" dirty="0">
                <a:solidFill>
                  <a:prstClr val="black"/>
                </a:solidFill>
                <a:latin typeface=".VnTime" panose="020B7200000000000000" pitchFamily="34" charset="0"/>
              </a:rPr>
              <a:t> </a:t>
            </a:r>
            <a:r>
              <a:rPr lang="en-US" sz="2800" dirty="0" err="1">
                <a:solidFill>
                  <a:prstClr val="black"/>
                </a:solidFill>
                <a:latin typeface=".VnTime" panose="020B7200000000000000" pitchFamily="34" charset="0"/>
              </a:rPr>
              <a:t>nh©n</a:t>
            </a:r>
            <a:r>
              <a:rPr lang="en-US" sz="2800" dirty="0">
                <a:solidFill>
                  <a:prstClr val="black"/>
                </a:solidFill>
                <a:latin typeface=".VnTime" panose="020B7200000000000000" pitchFamily="34" charset="0"/>
              </a:rPr>
              <a:t> ®</a:t>
            </a:r>
            <a:r>
              <a:rPr lang="en-US" sz="2800" dirty="0" err="1">
                <a:solidFill>
                  <a:prstClr val="black"/>
                </a:solidFill>
                <a:latin typeface=".VnTime" panose="020B7200000000000000" pitchFamily="34" charset="0"/>
              </a:rPr>
              <a:t>ang</a:t>
            </a:r>
            <a:r>
              <a:rPr lang="en-US" sz="2800" dirty="0">
                <a:solidFill>
                  <a:prstClr val="black"/>
                </a:solidFill>
                <a:latin typeface=".VnTime" panose="020B7200000000000000" pitchFamily="34" charset="0"/>
              </a:rPr>
              <a:t> </a:t>
            </a:r>
            <a:r>
              <a:rPr lang="en-US" sz="2800" dirty="0" err="1">
                <a:solidFill>
                  <a:prstClr val="black"/>
                </a:solidFill>
                <a:latin typeface=".VnTime" panose="020B7200000000000000" pitchFamily="34" charset="0"/>
              </a:rPr>
              <a:t>thæi</a:t>
            </a:r>
            <a:r>
              <a:rPr lang="en-US" sz="2800" dirty="0">
                <a:solidFill>
                  <a:prstClr val="black"/>
                </a:solidFill>
                <a:latin typeface=".VnTime" panose="020B7200000000000000" pitchFamily="34" charset="0"/>
              </a:rPr>
              <a:t> </a:t>
            </a:r>
            <a:r>
              <a:rPr lang="en-US" sz="2800" dirty="0" err="1">
                <a:solidFill>
                  <a:prstClr val="black"/>
                </a:solidFill>
                <a:latin typeface=".VnTime" panose="020B7200000000000000" pitchFamily="34" charset="0"/>
              </a:rPr>
              <a:t>thñy</a:t>
            </a:r>
            <a:r>
              <a:rPr lang="en-US" sz="2800" dirty="0">
                <a:solidFill>
                  <a:prstClr val="black"/>
                </a:solidFill>
                <a:latin typeface=".VnTime" panose="020B7200000000000000" pitchFamily="34" charset="0"/>
              </a:rPr>
              <a:t> </a:t>
            </a:r>
            <a:r>
              <a:rPr lang="en-US" sz="2800" dirty="0" err="1">
                <a:solidFill>
                  <a:prstClr val="black"/>
                </a:solidFill>
                <a:latin typeface=".VnTime" panose="020B7200000000000000" pitchFamily="34" charset="0"/>
              </a:rPr>
              <a:t>tinh</a:t>
            </a:r>
            <a:r>
              <a:rPr lang="en-US" sz="2800" dirty="0">
                <a:solidFill>
                  <a:prstClr val="black"/>
                </a:solidFill>
                <a:latin typeface=".VnTime" panose="020B7200000000000000" pitchFamily="34" charset="0"/>
              </a:rPr>
              <a:t>.</a:t>
            </a:r>
          </a:p>
        </p:txBody>
      </p:sp>
    </p:spTree>
    <p:extLst>
      <p:ext uri="{BB962C8B-B14F-4D97-AF65-F5344CB8AC3E}">
        <p14:creationId xmlns:p14="http://schemas.microsoft.com/office/powerpoint/2010/main" val="2836762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0965"/>
                                        </p:tgtEl>
                                        <p:attrNameLst>
                                          <p:attrName>style.visibility</p:attrName>
                                        </p:attrNameLst>
                                      </p:cBhvr>
                                      <p:to>
                                        <p:strVal val="visible"/>
                                      </p:to>
                                    </p:set>
                                    <p:animEffect transition="in" filter="circle(in)">
                                      <p:cBhvr>
                                        <p:cTn id="7" dur="2000"/>
                                        <p:tgtEl>
                                          <p:spTgt spid="40965"/>
                                        </p:tgtEl>
                                      </p:cBhvr>
                                    </p:animEffect>
                                  </p:childTnLst>
                                </p:cTn>
                              </p:par>
                              <p:par>
                                <p:cTn id="8" presetID="6" presetClass="entr" presetSubtype="16" fill="hold" nodeType="withEffect">
                                  <p:stCondLst>
                                    <p:cond delay="0"/>
                                  </p:stCondLst>
                                  <p:childTnLst>
                                    <p:set>
                                      <p:cBhvr>
                                        <p:cTn id="9" dur="1" fill="hold">
                                          <p:stCondLst>
                                            <p:cond delay="0"/>
                                          </p:stCondLst>
                                        </p:cTn>
                                        <p:tgtEl>
                                          <p:spTgt spid="40975"/>
                                        </p:tgtEl>
                                        <p:attrNameLst>
                                          <p:attrName>style.visibility</p:attrName>
                                        </p:attrNameLst>
                                      </p:cBhvr>
                                      <p:to>
                                        <p:strVal val="visible"/>
                                      </p:to>
                                    </p:set>
                                    <p:animEffect transition="in" filter="circle(in)">
                                      <p:cBhvr>
                                        <p:cTn id="10" dur="2000"/>
                                        <p:tgtEl>
                                          <p:spTgt spid="40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Cloud Callout 4"/>
          <p:cNvSpPr/>
          <p:nvPr/>
        </p:nvSpPr>
        <p:spPr>
          <a:xfrm>
            <a:off x="2362200" y="152400"/>
            <a:ext cx="5867400" cy="3048000"/>
          </a:xfrm>
          <a:prstGeom prst="cloudCallout">
            <a:avLst>
              <a:gd name="adj1" fmla="val -31318"/>
              <a:gd name="adj2" fmla="val 67700"/>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fr-FR" sz="3600">
                <a:latin typeface="Times New Roman"/>
                <a:ea typeface="Times New Roman"/>
                <a:cs typeface="Times New Roman"/>
              </a:rPr>
              <a:t>Khi có đồ dùng bằng thủy tinh bị vỡ chúng ta cần xử lí như thế nào?</a:t>
            </a:r>
            <a:endParaRPr lang="en-US" sz="3600">
              <a:effectLst/>
              <a:latin typeface=".VnTime"/>
              <a:ea typeface="Times New Roman"/>
              <a:cs typeface="Times New Roman"/>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3803073"/>
            <a:ext cx="6934200" cy="2760345"/>
          </a:xfrm>
          <a:prstGeom prst="rect">
            <a:avLst/>
          </a:prstGeom>
        </p:spPr>
      </p:pic>
    </p:spTree>
    <p:extLst>
      <p:ext uri="{BB962C8B-B14F-4D97-AF65-F5344CB8AC3E}">
        <p14:creationId xmlns:p14="http://schemas.microsoft.com/office/powerpoint/2010/main" val="3663665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5" name="Right Arrow 2">
            <a:hlinkClick r:id="rId2" action="ppaction://hlinksldjump"/>
          </p:cNvPr>
          <p:cNvSpPr>
            <a:spLocks noChangeArrowheads="1"/>
          </p:cNvSpPr>
          <p:nvPr/>
        </p:nvSpPr>
        <p:spPr bwMode="auto">
          <a:xfrm>
            <a:off x="8382000" y="6248400"/>
            <a:ext cx="533400" cy="533400"/>
          </a:xfrm>
          <a:prstGeom prst="rightArrow">
            <a:avLst>
              <a:gd name="adj1" fmla="val 50000"/>
              <a:gd name="adj2" fmla="val 50000"/>
            </a:avLst>
          </a:prstGeom>
          <a:solidFill>
            <a:schemeClr val="accent1"/>
          </a:solidFill>
          <a:ln w="28575" algn="ctr">
            <a:solidFill>
              <a:schemeClr val="hlink"/>
            </a:solidFill>
            <a:prstDash val="dash"/>
            <a:round/>
            <a:headEnd/>
            <a:tailEnd/>
          </a:ln>
        </p:spPr>
        <p:txBody>
          <a:bodyPr>
            <a:spAutoFit/>
          </a:bodyPr>
          <a:lstStyle/>
          <a:p>
            <a:pPr eaLnBrk="0" hangingPunct="0">
              <a:spcBef>
                <a:spcPct val="50000"/>
              </a:spcBef>
            </a:pPr>
            <a:endParaRPr lang="en-US">
              <a:solidFill>
                <a:prstClr val="black"/>
              </a:solidFill>
              <a:latin typeface=".VnTime"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1801969"/>
            <a:ext cx="3533034" cy="3928323"/>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5504" y="0"/>
            <a:ext cx="6858000" cy="6858000"/>
          </a:xfrm>
          <a:prstGeom prst="rect">
            <a:avLst/>
          </a:prstGeom>
        </p:spPr>
      </p:pic>
      <p:grpSp>
        <p:nvGrpSpPr>
          <p:cNvPr id="4" name="Group 3"/>
          <p:cNvGrpSpPr/>
          <p:nvPr/>
        </p:nvGrpSpPr>
        <p:grpSpPr>
          <a:xfrm>
            <a:off x="0" y="0"/>
            <a:ext cx="4495800" cy="3352800"/>
            <a:chOff x="39914" y="0"/>
            <a:chExt cx="4495800" cy="3352800"/>
          </a:xfrm>
        </p:grpSpPr>
        <p:pic>
          <p:nvPicPr>
            <p:cNvPr id="8" name="Picture 26" descr="untitled">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l="55000" t="12666" r="23000" b="53999"/>
            <a:stretch>
              <a:fillRect/>
            </a:stretch>
          </p:blipFill>
          <p:spPr bwMode="auto">
            <a:xfrm>
              <a:off x="39914" y="0"/>
              <a:ext cx="4495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 name="Rectangle 93">
              <a:hlinkClick r:id="rId5" action="ppaction://hlinksldjump"/>
            </p:cNvPr>
            <p:cNvSpPr>
              <a:spLocks noChangeArrowheads="1"/>
            </p:cNvSpPr>
            <p:nvPr/>
          </p:nvSpPr>
          <p:spPr bwMode="auto">
            <a:xfrm>
              <a:off x="1447800" y="919739"/>
              <a:ext cx="1600200" cy="1600200"/>
            </a:xfrm>
            <a:prstGeom prst="rect">
              <a:avLst/>
            </a:prstGeom>
            <a:solidFill>
              <a:srgbClr val="00FF00"/>
            </a:solidFill>
            <a:ln w="38100">
              <a:solidFill>
                <a:srgbClr val="FF0066"/>
              </a:solidFill>
              <a:miter lim="800000"/>
              <a:headEnd/>
              <a:tailEnd/>
            </a:ln>
          </p:spPr>
          <p:txBody>
            <a:bodyPr wrap="none" anchor="ctr"/>
            <a:lstStyle/>
            <a:p>
              <a:pPr algn="ctr" eaLnBrk="0" hangingPunct="0">
                <a:spcBef>
                  <a:spcPct val="50000"/>
                </a:spcBef>
              </a:pPr>
              <a:r>
                <a:rPr lang="en-GB" sz="14400" b="1" dirty="0">
                  <a:solidFill>
                    <a:prstClr val="black"/>
                  </a:solidFill>
                  <a:latin typeface="VNI-Helve-Condense" pitchFamily="2" charset="0"/>
                </a:rPr>
                <a:t>1</a:t>
              </a:r>
              <a:endParaRPr lang="en-US" sz="14400" b="1" dirty="0">
                <a:solidFill>
                  <a:prstClr val="black"/>
                </a:solidFill>
                <a:latin typeface="VNI-Helve-Condense" pitchFamily="2" charset="0"/>
              </a:endParaRPr>
            </a:p>
          </p:txBody>
        </p:sp>
      </p:grpSp>
      <p:grpSp>
        <p:nvGrpSpPr>
          <p:cNvPr id="6" name="Group 5"/>
          <p:cNvGrpSpPr/>
          <p:nvPr/>
        </p:nvGrpSpPr>
        <p:grpSpPr>
          <a:xfrm>
            <a:off x="0" y="3352800"/>
            <a:ext cx="4495800" cy="3505200"/>
            <a:chOff x="0" y="3352800"/>
            <a:chExt cx="4495800" cy="3505200"/>
          </a:xfrm>
        </p:grpSpPr>
        <p:pic>
          <p:nvPicPr>
            <p:cNvPr id="10" name="Picture 26" descr="untitled"/>
            <p:cNvPicPr>
              <a:picLocks noChangeAspect="1" noChangeArrowheads="1"/>
            </p:cNvPicPr>
            <p:nvPr/>
          </p:nvPicPr>
          <p:blipFill>
            <a:blip r:embed="rId6" cstate="print">
              <a:extLst>
                <a:ext uri="{28A0092B-C50C-407E-A947-70E740481C1C}">
                  <a14:useLocalDpi xmlns:a14="http://schemas.microsoft.com/office/drawing/2010/main" val="0"/>
                </a:ext>
              </a:extLst>
            </a:blip>
            <a:srcRect l="55000" t="12666" r="23000" b="53999"/>
            <a:stretch>
              <a:fillRect/>
            </a:stretch>
          </p:blipFill>
          <p:spPr bwMode="auto">
            <a:xfrm>
              <a:off x="0" y="3352800"/>
              <a:ext cx="4495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Rectangle 96">
              <a:hlinkClick r:id="rId7" action="ppaction://hlinksldjump"/>
            </p:cNvPr>
            <p:cNvSpPr>
              <a:spLocks noChangeArrowheads="1"/>
            </p:cNvSpPr>
            <p:nvPr/>
          </p:nvSpPr>
          <p:spPr bwMode="auto">
            <a:xfrm>
              <a:off x="1524000" y="4313237"/>
              <a:ext cx="1524000" cy="1600200"/>
            </a:xfrm>
            <a:prstGeom prst="rect">
              <a:avLst/>
            </a:prstGeom>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2700000" scaled="1"/>
            </a:gradFill>
            <a:ln w="28575">
              <a:solidFill>
                <a:srgbClr val="FF0066"/>
              </a:solidFill>
              <a:miter lim="800000"/>
              <a:headEnd/>
              <a:tailEnd/>
            </a:ln>
          </p:spPr>
          <p:txBody>
            <a:bodyPr wrap="none" anchor="ctr"/>
            <a:lstStyle/>
            <a:p>
              <a:pPr algn="ctr" eaLnBrk="0" hangingPunct="0">
                <a:spcBef>
                  <a:spcPct val="50000"/>
                </a:spcBef>
              </a:pPr>
              <a:r>
                <a:rPr lang="en-GB" sz="14400" b="1">
                  <a:solidFill>
                    <a:srgbClr val="0000CC"/>
                  </a:solidFill>
                  <a:latin typeface="VNI-Helve-Condense" pitchFamily="2" charset="0"/>
                </a:rPr>
                <a:t>3</a:t>
              </a:r>
              <a:endParaRPr lang="en-US" sz="14400" b="1">
                <a:solidFill>
                  <a:srgbClr val="0000CC"/>
                </a:solidFill>
                <a:latin typeface="VNI-Helve-Condense" pitchFamily="2" charset="0"/>
              </a:endParaRPr>
            </a:p>
          </p:txBody>
        </p:sp>
      </p:grpSp>
      <p:grpSp>
        <p:nvGrpSpPr>
          <p:cNvPr id="5" name="Group 4"/>
          <p:cNvGrpSpPr/>
          <p:nvPr/>
        </p:nvGrpSpPr>
        <p:grpSpPr>
          <a:xfrm>
            <a:off x="4495800" y="11112"/>
            <a:ext cx="4648200" cy="3330575"/>
            <a:chOff x="4495800" y="-22225"/>
            <a:chExt cx="4648200" cy="3330575"/>
          </a:xfrm>
        </p:grpSpPr>
        <p:pic>
          <p:nvPicPr>
            <p:cNvPr id="9" name="Picture 26" descr="untitled"/>
            <p:cNvPicPr>
              <a:picLocks noChangeAspect="1" noChangeArrowheads="1"/>
            </p:cNvPicPr>
            <p:nvPr/>
          </p:nvPicPr>
          <p:blipFill>
            <a:blip r:embed="rId6" cstate="print">
              <a:extLst>
                <a:ext uri="{28A0092B-C50C-407E-A947-70E740481C1C}">
                  <a14:useLocalDpi xmlns:a14="http://schemas.microsoft.com/office/drawing/2010/main" val="0"/>
                </a:ext>
              </a:extLst>
            </a:blip>
            <a:srcRect l="55000" t="12666" r="23000" b="53999"/>
            <a:stretch>
              <a:fillRect/>
            </a:stretch>
          </p:blipFill>
          <p:spPr bwMode="auto">
            <a:xfrm>
              <a:off x="4495800" y="-22225"/>
              <a:ext cx="4648200" cy="333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 name="Rectangle 90">
              <a:hlinkClick r:id="rId8" action="ppaction://hlinksldjump"/>
            </p:cNvPr>
            <p:cNvSpPr>
              <a:spLocks noChangeArrowheads="1"/>
            </p:cNvSpPr>
            <p:nvPr/>
          </p:nvSpPr>
          <p:spPr bwMode="auto">
            <a:xfrm>
              <a:off x="6021614" y="981652"/>
              <a:ext cx="1600200" cy="1476375"/>
            </a:xfrm>
            <a:prstGeom prst="rect">
              <a:avLst/>
            </a:prstGeom>
            <a:gradFill rotWithShape="1">
              <a:gsLst>
                <a:gs pos="0">
                  <a:srgbClr val="000082"/>
                </a:gs>
                <a:gs pos="30000">
                  <a:srgbClr val="66008F"/>
                </a:gs>
                <a:gs pos="64999">
                  <a:srgbClr val="BA0066"/>
                </a:gs>
                <a:gs pos="89999">
                  <a:srgbClr val="FF0000"/>
                </a:gs>
                <a:gs pos="100000">
                  <a:srgbClr val="FF8200"/>
                </a:gs>
              </a:gsLst>
              <a:path path="rect">
                <a:fillToRect t="100000" r="100000"/>
              </a:path>
            </a:gradFill>
            <a:ln w="38100">
              <a:solidFill>
                <a:srgbClr val="FF0066"/>
              </a:solidFill>
              <a:miter lim="800000"/>
              <a:headEnd/>
              <a:tailEnd/>
            </a:ln>
          </p:spPr>
          <p:txBody>
            <a:bodyPr wrap="none" anchor="ctr"/>
            <a:lstStyle/>
            <a:p>
              <a:pPr algn="ctr" eaLnBrk="0" hangingPunct="0">
                <a:spcBef>
                  <a:spcPct val="50000"/>
                </a:spcBef>
              </a:pPr>
              <a:r>
                <a:rPr lang="en-US" sz="14400" b="1">
                  <a:solidFill>
                    <a:prstClr val="white"/>
                  </a:solidFill>
                  <a:latin typeface="VNI-Helve-Condense" pitchFamily="2" charset="0"/>
                </a:rPr>
                <a:t>2</a:t>
              </a:r>
            </a:p>
          </p:txBody>
        </p:sp>
      </p:grpSp>
      <p:grpSp>
        <p:nvGrpSpPr>
          <p:cNvPr id="7" name="Group 6"/>
          <p:cNvGrpSpPr/>
          <p:nvPr/>
        </p:nvGrpSpPr>
        <p:grpSpPr>
          <a:xfrm>
            <a:off x="4502727" y="3335166"/>
            <a:ext cx="4648200" cy="3556341"/>
            <a:chOff x="2514600" y="3197414"/>
            <a:chExt cx="4648200" cy="3505200"/>
          </a:xfrm>
        </p:grpSpPr>
        <p:pic>
          <p:nvPicPr>
            <p:cNvPr id="11" name="Picture 26" descr="untitled"/>
            <p:cNvPicPr>
              <a:picLocks noChangeAspect="1" noChangeArrowheads="1"/>
            </p:cNvPicPr>
            <p:nvPr/>
          </p:nvPicPr>
          <p:blipFill>
            <a:blip r:embed="rId6" cstate="print">
              <a:extLst>
                <a:ext uri="{28A0092B-C50C-407E-A947-70E740481C1C}">
                  <a14:useLocalDpi xmlns:a14="http://schemas.microsoft.com/office/drawing/2010/main" val="0"/>
                </a:ext>
              </a:extLst>
            </a:blip>
            <a:srcRect l="55000" t="12666" r="23000" b="53999"/>
            <a:stretch>
              <a:fillRect/>
            </a:stretch>
          </p:blipFill>
          <p:spPr bwMode="auto">
            <a:xfrm>
              <a:off x="2514600" y="3197414"/>
              <a:ext cx="4648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 name="Rectangle 86">
              <a:hlinkClick r:id="rId9" action="ppaction://hlinksldjump"/>
            </p:cNvPr>
            <p:cNvSpPr>
              <a:spLocks noChangeArrowheads="1"/>
            </p:cNvSpPr>
            <p:nvPr/>
          </p:nvSpPr>
          <p:spPr bwMode="auto">
            <a:xfrm>
              <a:off x="4040414" y="4073967"/>
              <a:ext cx="1600200" cy="1592263"/>
            </a:xfrm>
            <a:prstGeom prst="rect">
              <a:avLst/>
            </a:prstGeom>
            <a:solidFill>
              <a:srgbClr val="00CC00"/>
            </a:solidFill>
            <a:ln w="57150">
              <a:solidFill>
                <a:srgbClr val="FF0066"/>
              </a:solidFill>
              <a:miter lim="800000"/>
              <a:headEnd/>
              <a:tailEnd/>
            </a:ln>
          </p:spPr>
          <p:txBody>
            <a:bodyPr wrap="none" anchor="ctr"/>
            <a:lstStyle/>
            <a:p>
              <a:pPr algn="ctr" eaLnBrk="0" hangingPunct="0">
                <a:spcBef>
                  <a:spcPct val="50000"/>
                </a:spcBef>
              </a:pPr>
              <a:r>
                <a:rPr lang="en-GB" sz="14400" b="1">
                  <a:solidFill>
                    <a:srgbClr val="FF0066"/>
                  </a:solidFill>
                  <a:latin typeface="VNI-Helve-Condense" pitchFamily="2" charset="0"/>
                </a:rPr>
                <a:t>4</a:t>
              </a:r>
              <a:endParaRPr lang="en-US" sz="14400" b="1">
                <a:solidFill>
                  <a:srgbClr val="FF0066"/>
                </a:solidFill>
                <a:latin typeface="VNI-Helve-Condense" pitchFamily="2" charset="0"/>
              </a:endParaRPr>
            </a:p>
          </p:txBody>
        </p:sp>
      </p:grpSp>
      <p:sp>
        <p:nvSpPr>
          <p:cNvPr id="12" name="Rectangle 11"/>
          <p:cNvSpPr/>
          <p:nvPr/>
        </p:nvSpPr>
        <p:spPr>
          <a:xfrm>
            <a:off x="97806" y="6281305"/>
            <a:ext cx="509155" cy="266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83161" y="6267450"/>
            <a:ext cx="536039" cy="280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92761" y="6262255"/>
            <a:ext cx="536039" cy="280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02361" y="6248400"/>
            <a:ext cx="536039" cy="280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22072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repeatCount="400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32" presetClass="emph" presetSubtype="0" repeatCount="4000" fill="hold" nodeType="withEffect">
                                  <p:stCondLst>
                                    <p:cond delay="0"/>
                                  </p:stCondLst>
                                  <p:childTnLst>
                                    <p:animRot by="120000">
                                      <p:cBhvr>
                                        <p:cTn id="9" dur="200" fill="hold">
                                          <p:stCondLst>
                                            <p:cond delay="0"/>
                                          </p:stCondLst>
                                        </p:cTn>
                                        <p:tgtEl>
                                          <p:spTgt spid="16"/>
                                        </p:tgtEl>
                                        <p:attrNameLst>
                                          <p:attrName>r</p:attrName>
                                        </p:attrNameLst>
                                      </p:cBhvr>
                                    </p:animRot>
                                    <p:animRot by="-240000">
                                      <p:cBhvr>
                                        <p:cTn id="10" dur="400" fill="hold">
                                          <p:stCondLst>
                                            <p:cond delay="400"/>
                                          </p:stCondLst>
                                        </p:cTn>
                                        <p:tgtEl>
                                          <p:spTgt spid="16"/>
                                        </p:tgtEl>
                                        <p:attrNameLst>
                                          <p:attrName>r</p:attrName>
                                        </p:attrNameLst>
                                      </p:cBhvr>
                                    </p:animRot>
                                    <p:animRot by="240000">
                                      <p:cBhvr>
                                        <p:cTn id="11" dur="400" fill="hold">
                                          <p:stCondLst>
                                            <p:cond delay="800"/>
                                          </p:stCondLst>
                                        </p:cTn>
                                        <p:tgtEl>
                                          <p:spTgt spid="16"/>
                                        </p:tgtEl>
                                        <p:attrNameLst>
                                          <p:attrName>r</p:attrName>
                                        </p:attrNameLst>
                                      </p:cBhvr>
                                    </p:animRot>
                                    <p:animRot by="-240000">
                                      <p:cBhvr>
                                        <p:cTn id="12" dur="400" fill="hold">
                                          <p:stCondLst>
                                            <p:cond delay="1200"/>
                                          </p:stCondLst>
                                        </p:cTn>
                                        <p:tgtEl>
                                          <p:spTgt spid="16"/>
                                        </p:tgtEl>
                                        <p:attrNameLst>
                                          <p:attrName>r</p:attrName>
                                        </p:attrNameLst>
                                      </p:cBhvr>
                                    </p:animRot>
                                    <p:animRot by="120000">
                                      <p:cBhvr>
                                        <p:cTn id="13" dur="400" fill="hold">
                                          <p:stCondLst>
                                            <p:cond delay="1600"/>
                                          </p:stCondLst>
                                        </p:cTn>
                                        <p:tgtEl>
                                          <p:spTgt spid="16"/>
                                        </p:tgtEl>
                                        <p:attrNameLst>
                                          <p:attrName>r</p:attrName>
                                        </p:attrNameLst>
                                      </p:cBhvr>
                                    </p:animRot>
                                  </p:childTnLst>
                                </p:cTn>
                              </p:par>
                              <p:par>
                                <p:cTn id="14" presetID="10" presetClass="exit" presetSubtype="0" repeatCount="4000" fill="hold"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6" presetClass="exit" presetSubtype="32" fill="hold" nodeType="clickEffect">
                                  <p:stCondLst>
                                    <p:cond delay="0"/>
                                  </p:stCondLst>
                                  <p:childTnLst>
                                    <p:animEffect transition="out" filter="circle(out)">
                                      <p:cBhvr>
                                        <p:cTn id="26" dur="2000"/>
                                        <p:tgtEl>
                                          <p:spTgt spid="4"/>
                                        </p:tgtEl>
                                      </p:cBhvr>
                                    </p:animEffect>
                                    <p:set>
                                      <p:cBhvr>
                                        <p:cTn id="27" dur="1" fill="hold">
                                          <p:stCondLst>
                                            <p:cond delay="1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8" restart="whenNotActive" fill="hold" evtFilter="cancelBubble" nodeType="interactiveSeq">
                <p:stCondLst>
                  <p:cond evt="onClick" delay="0">
                    <p:tgtEl>
                      <p:spTgt spid="13"/>
                    </p:tgtEl>
                  </p:cond>
                </p:stCondLst>
                <p:endSync evt="end" delay="0">
                  <p:rtn val="all"/>
                </p:endSync>
                <p:childTnLst>
                  <p:par>
                    <p:cTn id="29" fill="hold">
                      <p:stCondLst>
                        <p:cond delay="0"/>
                      </p:stCondLst>
                      <p:childTnLst>
                        <p:par>
                          <p:cTn id="30" fill="hold">
                            <p:stCondLst>
                              <p:cond delay="0"/>
                            </p:stCondLst>
                            <p:childTnLst>
                              <p:par>
                                <p:cTn id="31" presetID="6" presetClass="exit" presetSubtype="32" fill="hold" nodeType="clickEffect">
                                  <p:stCondLst>
                                    <p:cond delay="0"/>
                                  </p:stCondLst>
                                  <p:childTnLst>
                                    <p:animEffect transition="out" filter="circle(out)">
                                      <p:cBhvr>
                                        <p:cTn id="32" dur="2000"/>
                                        <p:tgtEl>
                                          <p:spTgt spid="5"/>
                                        </p:tgtEl>
                                      </p:cBhvr>
                                    </p:animEffect>
                                    <p:set>
                                      <p:cBhvr>
                                        <p:cTn id="33"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4" restart="whenNotActive" fill="hold" evtFilter="cancelBubble" nodeType="interactiveSeq">
                <p:stCondLst>
                  <p:cond evt="onClick" delay="0">
                    <p:tgtEl>
                      <p:spTgt spid="19"/>
                    </p:tgtEl>
                  </p:cond>
                </p:stCondLst>
                <p:endSync evt="end" delay="0">
                  <p:rtn val="all"/>
                </p:endSync>
                <p:childTnLst>
                  <p:par>
                    <p:cTn id="35" fill="hold">
                      <p:stCondLst>
                        <p:cond delay="0"/>
                      </p:stCondLst>
                      <p:childTnLst>
                        <p:par>
                          <p:cTn id="36" fill="hold">
                            <p:stCondLst>
                              <p:cond delay="0"/>
                            </p:stCondLst>
                            <p:childTnLst>
                              <p:par>
                                <p:cTn id="37" presetID="6" presetClass="exit" presetSubtype="32" fill="hold" nodeType="clickEffect">
                                  <p:stCondLst>
                                    <p:cond delay="0"/>
                                  </p:stCondLst>
                                  <p:childTnLst>
                                    <p:animEffect transition="out" filter="circle(out)">
                                      <p:cBhvr>
                                        <p:cTn id="38" dur="2000"/>
                                        <p:tgtEl>
                                          <p:spTgt spid="6"/>
                                        </p:tgtEl>
                                      </p:cBhvr>
                                    </p:animEffect>
                                    <p:set>
                                      <p:cBhvr>
                                        <p:cTn id="39" dur="1" fill="hold">
                                          <p:stCondLst>
                                            <p:cond delay="1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0" restart="whenNotActive" fill="hold" evtFilter="cancelBubble" nodeType="interactiveSeq">
                <p:stCondLst>
                  <p:cond evt="onClick" delay="0">
                    <p:tgtEl>
                      <p:spTgt spid="20"/>
                    </p:tgtEl>
                  </p:cond>
                </p:stCondLst>
                <p:endSync evt="end" delay="0">
                  <p:rtn val="all"/>
                </p:endSync>
                <p:childTnLst>
                  <p:par>
                    <p:cTn id="41" fill="hold">
                      <p:stCondLst>
                        <p:cond delay="0"/>
                      </p:stCondLst>
                      <p:childTnLst>
                        <p:par>
                          <p:cTn id="42" fill="hold">
                            <p:stCondLst>
                              <p:cond delay="0"/>
                            </p:stCondLst>
                            <p:childTnLst>
                              <p:par>
                                <p:cTn id="43" presetID="6" presetClass="exit" presetSubtype="32" fill="hold" nodeType="clickEffect">
                                  <p:stCondLst>
                                    <p:cond delay="0"/>
                                  </p:stCondLst>
                                  <p:childTnLst>
                                    <p:animEffect transition="out" filter="circle(out)">
                                      <p:cBhvr>
                                        <p:cTn id="44" dur="2000"/>
                                        <p:tgtEl>
                                          <p:spTgt spid="7"/>
                                        </p:tgtEl>
                                      </p:cBhvr>
                                    </p:animEffect>
                                    <p:set>
                                      <p:cBhvr>
                                        <p:cTn id="45"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838200" y="457200"/>
            <a:ext cx="7772400" cy="3539430"/>
          </a:xfrm>
          <a:prstGeom prst="rect">
            <a:avLst/>
          </a:prstGeom>
          <a:noFill/>
        </p:spPr>
        <p:txBody>
          <a:bodyPr wrap="square" rtlCol="0">
            <a:spAutoFit/>
          </a:bodyPr>
          <a:lstStyle/>
          <a:p>
            <a:pPr algn="just"/>
            <a:r>
              <a:rPr lang="en-US" sz="3200">
                <a:solidFill>
                  <a:srgbClr val="000000"/>
                </a:solidFill>
                <a:latin typeface="Times New Roman"/>
                <a:cs typeface="Times New Roman"/>
              </a:rPr>
              <a:t>Các mảnh vỡ của thủy tinh rất sắc bén và không phân hủy trong môi trường tự nhiên. Chúng ta phải thu gom để đúng nơi quy định. Đồ dùng bằng thủy tinh bị hư hỏng có thể tận dụng dùng vào những việc khác. Đó cũng là việc làm góp phần tiết kiệm tiền của, nguồn tài nguyên và bảo vệ môi trường.</a:t>
            </a:r>
            <a:endParaRPr lang="en-US" sz="3200">
              <a:effectLst/>
              <a:latin typeface=".VnTime"/>
              <a:ea typeface="Times New Roman"/>
              <a:cs typeface="Times New Roman"/>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293285"/>
            <a:ext cx="8534400" cy="2438400"/>
          </a:xfrm>
          <a:prstGeom prst="rect">
            <a:avLst/>
          </a:prstGeom>
        </p:spPr>
      </p:pic>
    </p:spTree>
    <p:extLst>
      <p:ext uri="{BB962C8B-B14F-4D97-AF65-F5344CB8AC3E}">
        <p14:creationId xmlns:p14="http://schemas.microsoft.com/office/powerpoint/2010/main" val="307560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7" name="Picture 3" descr="BIRDTRA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849938"/>
            <a:ext cx="10080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8" name="Thuong-qua-viet-nam.mid">
            <a:hlinkClick r:id="" action="ppaction://media"/>
          </p:cNvPr>
          <p:cNvPicPr>
            <a:picLocks noRot="1" noChangeAspect="1" noChangeArrowheads="1"/>
          </p:cNvPicPr>
          <p:nvPr>
            <a:audioFile r:link="rId1"/>
          </p:nvPr>
        </p:nvPicPr>
        <p:blipFill>
          <a:blip r:embed="rId6" cstate="print">
            <a:extLst>
              <a:ext uri="{28A0092B-C50C-407E-A947-70E740481C1C}">
                <a14:useLocalDpi xmlns:a14="http://schemas.microsoft.com/office/drawing/2010/main" val="0"/>
              </a:ext>
            </a:extLst>
          </a:blip>
          <a:srcRect/>
          <a:stretch>
            <a:fillRect/>
          </a:stretch>
        </p:blipFill>
        <p:spPr bwMode="auto">
          <a:xfrm>
            <a:off x="88392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9" name="Picture 5" descr="BIRDTRA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9738" y="5849938"/>
            <a:ext cx="100806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5" descr="1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71600" y="502920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4" name="Rectangle 10"/>
          <p:cNvSpPr>
            <a:spLocks noChangeArrowheads="1"/>
          </p:cNvSpPr>
          <p:nvPr/>
        </p:nvSpPr>
        <p:spPr bwMode="auto">
          <a:xfrm>
            <a:off x="152400" y="1905000"/>
            <a:ext cx="8839200" cy="20129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6600" b="1" i="1" dirty="0" err="1">
                <a:solidFill>
                  <a:srgbClr val="FF3300"/>
                </a:solidFill>
                <a:effectLst>
                  <a:outerShdw blurRad="38100" dist="38100" dir="2700000" algn="tl">
                    <a:srgbClr val="C0C0C0"/>
                  </a:outerShdw>
                </a:effectLst>
                <a:latin typeface="Times New Roman" pitchFamily="18" charset="0"/>
              </a:rPr>
              <a:t>Xin</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chân</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thành</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cảm</a:t>
            </a:r>
            <a:r>
              <a:rPr lang="en-US" sz="6600" b="1" i="1" dirty="0">
                <a:solidFill>
                  <a:srgbClr val="FF3300"/>
                </a:solidFill>
                <a:effectLst>
                  <a:outerShdw blurRad="38100" dist="38100" dir="2700000" algn="tl">
                    <a:srgbClr val="C0C0C0"/>
                  </a:outerShdw>
                </a:effectLst>
                <a:latin typeface="Times New Roman" pitchFamily="18" charset="0"/>
              </a:rPr>
              <a:t> </a:t>
            </a:r>
            <a:r>
              <a:rPr lang="en-US" sz="6600" b="1" i="1" dirty="0" err="1">
                <a:solidFill>
                  <a:srgbClr val="FF3300"/>
                </a:solidFill>
                <a:effectLst>
                  <a:outerShdw blurRad="38100" dist="38100" dir="2700000" algn="tl">
                    <a:srgbClr val="C0C0C0"/>
                  </a:outerShdw>
                </a:effectLst>
                <a:latin typeface="Times New Roman" pitchFamily="18" charset="0"/>
              </a:rPr>
              <a:t>ơn</a:t>
            </a:r>
            <a:r>
              <a:rPr lang="en-US" sz="4800" b="1" i="1" dirty="0">
                <a:solidFill>
                  <a:srgbClr val="FF3300"/>
                </a:solidFill>
                <a:effectLst>
                  <a:outerShdw blurRad="38100" dist="38100" dir="2700000" algn="tl">
                    <a:srgbClr val="C0C0C0"/>
                  </a:outerShdw>
                </a:effectLst>
                <a:latin typeface="Times New Roman" pitchFamily="18" charset="0"/>
              </a:rPr>
              <a:t> </a:t>
            </a:r>
          </a:p>
          <a:p>
            <a:pPr algn="ctr" fontAlgn="base">
              <a:spcBef>
                <a:spcPct val="0"/>
              </a:spcBef>
              <a:spcAft>
                <a:spcPct val="0"/>
              </a:spcAft>
              <a:defRPr/>
            </a:pPr>
            <a:r>
              <a:rPr lang="en-US" sz="6000" b="1" i="1" err="1">
                <a:solidFill>
                  <a:srgbClr val="FF3300"/>
                </a:solidFill>
                <a:effectLst>
                  <a:outerShdw blurRad="38100" dist="38100" dir="2700000" algn="tl">
                    <a:srgbClr val="C0C0C0"/>
                  </a:outerShdw>
                </a:effectLst>
                <a:latin typeface="Times New Roman" pitchFamily="18" charset="0"/>
              </a:rPr>
              <a:t>các</a:t>
            </a:r>
            <a:r>
              <a:rPr lang="en-US" sz="6000" b="1" i="1">
                <a:solidFill>
                  <a:srgbClr val="FF3300"/>
                </a:solidFill>
                <a:effectLst>
                  <a:outerShdw blurRad="38100" dist="38100" dir="2700000" algn="tl">
                    <a:srgbClr val="C0C0C0"/>
                  </a:outerShdw>
                </a:effectLst>
                <a:latin typeface="Times New Roman" pitchFamily="18" charset="0"/>
              </a:rPr>
              <a:t> </a:t>
            </a:r>
            <a:r>
              <a:rPr lang="en-US" sz="6000" b="1" i="1" smtClean="0">
                <a:solidFill>
                  <a:srgbClr val="FF3300"/>
                </a:solidFill>
                <a:effectLst>
                  <a:outerShdw blurRad="38100" dist="38100" dir="2700000" algn="tl">
                    <a:srgbClr val="C0C0C0"/>
                  </a:outerShdw>
                </a:effectLst>
                <a:latin typeface="Times New Roman" pitchFamily="18" charset="0"/>
              </a:rPr>
              <a:t>thầy cô giáo</a:t>
            </a:r>
            <a:endParaRPr lang="en-US" sz="6000" dirty="0">
              <a:solidFill>
                <a:srgbClr val="FF3300"/>
              </a:solidFill>
              <a:latin typeface="Times New Roman" pitchFamily="18" charset="0"/>
            </a:endParaRPr>
          </a:p>
        </p:txBody>
      </p:sp>
      <p:pic>
        <p:nvPicPr>
          <p:cNvPr id="144395" name="Picture 11" descr="FIREWRK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152400"/>
            <a:ext cx="2895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6" name="Picture 12" descr="FIREWK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71800" y="381000"/>
            <a:ext cx="32004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7" name="Picture 13" descr="FIREWRK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96000" y="304800"/>
            <a:ext cx="2514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7945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217 -0.2375 C -0.00156 -0.3706 0.01893 -0.50301 0.08282 -0.57037 C 0.14653 -0.63773 0.24341 -0.62639 0.36112 -0.64236 C 0.47865 -0.65857 0.68542 -0.63565 0.7882 -0.6662 C 0.89115 -0.69699 0.90105 -0.79144 0.9783 -0.82639 " pathEditMode="relative" rAng="0" ptsTypes="aaaaA">
                                      <p:cBhvr>
                                        <p:cTn id="6" dur="15000" fill="hold"/>
                                        <p:tgtEl>
                                          <p:spTgt spid="144387"/>
                                        </p:tgtEl>
                                        <p:attrNameLst>
                                          <p:attrName>ppt_x</p:attrName>
                                          <p:attrName>ppt_y</p:attrName>
                                        </p:attrNameLst>
                                      </p:cBhvr>
                                      <p:rCtr x="50000" y="-29444"/>
                                    </p:animMotion>
                                  </p:childTnLst>
                                </p:cTn>
                              </p:par>
                              <p:par>
                                <p:cTn id="7" presetID="0" presetClass="path" presetSubtype="0" repeatCount="indefinite" accel="50000" decel="50000" fill="hold" nodeType="withEffect">
                                  <p:stCondLst>
                                    <p:cond delay="0"/>
                                  </p:stCondLst>
                                  <p:childTnLst>
                                    <p:animMotion origin="layout" path="M -0.06146 -0.05972 C -0.04132 -0.19283 -0.02084 -0.32523 0.04306 -0.39259 C 0.10678 -0.45995 0.20365 -0.44861 0.32136 -0.46458 C 0.43889 -0.48079 0.64566 -0.45787 0.74844 -0.48843 C 0.85139 -0.51921 0.86129 -0.61366 0.93855 -0.64861 " pathEditMode="relative" rAng="0" ptsTypes="aaaaA">
                                      <p:cBhvr>
                                        <p:cTn id="8" dur="15000" fill="hold"/>
                                        <p:tgtEl>
                                          <p:spTgt spid="144389"/>
                                        </p:tgtEl>
                                        <p:attrNameLst>
                                          <p:attrName>ppt_x</p:attrName>
                                          <p:attrName>ppt_y</p:attrName>
                                        </p:attrNameLst>
                                      </p:cBhvr>
                                      <p:rCtr x="50000" y="-29444"/>
                                    </p:animMotion>
                                  </p:childTnLst>
                                </p:cTn>
                              </p:par>
                              <p:par>
                                <p:cTn id="9" presetID="31" presetClass="entr" presetSubtype="0" fill="hold" nodeType="withEffect">
                                  <p:stCondLst>
                                    <p:cond delay="0"/>
                                  </p:stCondLst>
                                  <p:iterate type="lt">
                                    <p:tmPct val="5000"/>
                                  </p:iterate>
                                  <p:childTnLst>
                                    <p:set>
                                      <p:cBhvr>
                                        <p:cTn id="10" dur="1" fill="hold">
                                          <p:stCondLst>
                                            <p:cond delay="0"/>
                                          </p:stCondLst>
                                        </p:cTn>
                                        <p:tgtEl>
                                          <p:spTgt spid="144394"/>
                                        </p:tgtEl>
                                        <p:attrNameLst>
                                          <p:attrName>style.visibility</p:attrName>
                                        </p:attrNameLst>
                                      </p:cBhvr>
                                      <p:to>
                                        <p:strVal val="visible"/>
                                      </p:to>
                                    </p:set>
                                    <p:anim calcmode="lin" valueType="num">
                                      <p:cBhvr>
                                        <p:cTn id="11" dur="500" fill="hold"/>
                                        <p:tgtEl>
                                          <p:spTgt spid="144394"/>
                                        </p:tgtEl>
                                        <p:attrNameLst>
                                          <p:attrName>ppt_w</p:attrName>
                                        </p:attrNameLst>
                                      </p:cBhvr>
                                      <p:tavLst>
                                        <p:tav tm="0">
                                          <p:val>
                                            <p:fltVal val="0"/>
                                          </p:val>
                                        </p:tav>
                                        <p:tav tm="100000">
                                          <p:val>
                                            <p:strVal val="#ppt_w"/>
                                          </p:val>
                                        </p:tav>
                                      </p:tavLst>
                                    </p:anim>
                                    <p:anim calcmode="lin" valueType="num">
                                      <p:cBhvr>
                                        <p:cTn id="12" dur="500" fill="hold"/>
                                        <p:tgtEl>
                                          <p:spTgt spid="144394"/>
                                        </p:tgtEl>
                                        <p:attrNameLst>
                                          <p:attrName>ppt_h</p:attrName>
                                        </p:attrNameLst>
                                      </p:cBhvr>
                                      <p:tavLst>
                                        <p:tav tm="0">
                                          <p:val>
                                            <p:fltVal val="0"/>
                                          </p:val>
                                        </p:tav>
                                        <p:tav tm="100000">
                                          <p:val>
                                            <p:strVal val="#ppt_h"/>
                                          </p:val>
                                        </p:tav>
                                      </p:tavLst>
                                    </p:anim>
                                    <p:anim calcmode="lin" valueType="num">
                                      <p:cBhvr>
                                        <p:cTn id="13" dur="500" fill="hold"/>
                                        <p:tgtEl>
                                          <p:spTgt spid="144394"/>
                                        </p:tgtEl>
                                        <p:attrNameLst>
                                          <p:attrName>style.rotation</p:attrName>
                                        </p:attrNameLst>
                                      </p:cBhvr>
                                      <p:tavLst>
                                        <p:tav tm="0">
                                          <p:val>
                                            <p:fltVal val="90"/>
                                          </p:val>
                                        </p:tav>
                                        <p:tav tm="100000">
                                          <p:val>
                                            <p:fltVal val="0"/>
                                          </p:val>
                                        </p:tav>
                                      </p:tavLst>
                                    </p:anim>
                                    <p:animEffect transition="in" filter="fade">
                                      <p:cBhvr>
                                        <p:cTn id="14" dur="500"/>
                                        <p:tgtEl>
                                          <p:spTgt spid="144394"/>
                                        </p:tgtEl>
                                      </p:cBhvr>
                                    </p:animEffect>
                                  </p:childTnLst>
                                </p:cTn>
                              </p:par>
                              <p:par>
                                <p:cTn id="15" presetID="23" presetClass="entr" presetSubtype="272" repeatCount="indefinite" fill="hold" nodeType="withEffect">
                                  <p:stCondLst>
                                    <p:cond delay="0"/>
                                  </p:stCondLst>
                                  <p:childTnLst>
                                    <p:set>
                                      <p:cBhvr>
                                        <p:cTn id="16" dur="1" fill="hold">
                                          <p:stCondLst>
                                            <p:cond delay="0"/>
                                          </p:stCondLst>
                                        </p:cTn>
                                        <p:tgtEl>
                                          <p:spTgt spid="144397"/>
                                        </p:tgtEl>
                                        <p:attrNameLst>
                                          <p:attrName>style.visibility</p:attrName>
                                        </p:attrNameLst>
                                      </p:cBhvr>
                                      <p:to>
                                        <p:strVal val="visible"/>
                                      </p:to>
                                    </p:set>
                                    <p:anim calcmode="lin" valueType="num">
                                      <p:cBhvr>
                                        <p:cTn id="17" dur="500" fill="hold"/>
                                        <p:tgtEl>
                                          <p:spTgt spid="144397"/>
                                        </p:tgtEl>
                                        <p:attrNameLst>
                                          <p:attrName>ppt_w</p:attrName>
                                        </p:attrNameLst>
                                      </p:cBhvr>
                                      <p:tavLst>
                                        <p:tav tm="0">
                                          <p:val>
                                            <p:strVal val="2/3*#ppt_w"/>
                                          </p:val>
                                        </p:tav>
                                        <p:tav tm="100000">
                                          <p:val>
                                            <p:strVal val="#ppt_w"/>
                                          </p:val>
                                        </p:tav>
                                      </p:tavLst>
                                    </p:anim>
                                    <p:anim calcmode="lin" valueType="num">
                                      <p:cBhvr>
                                        <p:cTn id="18" dur="500" fill="hold"/>
                                        <p:tgtEl>
                                          <p:spTgt spid="144397"/>
                                        </p:tgtEl>
                                        <p:attrNameLst>
                                          <p:attrName>ppt_h</p:attrName>
                                        </p:attrNameLst>
                                      </p:cBhvr>
                                      <p:tavLst>
                                        <p:tav tm="0">
                                          <p:val>
                                            <p:strVal val="2/3*#ppt_h"/>
                                          </p:val>
                                        </p:tav>
                                        <p:tav tm="100000">
                                          <p:val>
                                            <p:strVal val="#ppt_h"/>
                                          </p:val>
                                        </p:tav>
                                      </p:tavLst>
                                    </p:anim>
                                  </p:childTnLst>
                                </p:cTn>
                              </p:par>
                              <p:par>
                                <p:cTn id="19" presetID="23" presetClass="exit" presetSubtype="272" repeatCount="indefinite" fill="hold" nodeType="withEffect">
                                  <p:stCondLst>
                                    <p:cond delay="0"/>
                                  </p:stCondLst>
                                  <p:childTnLst>
                                    <p:anim calcmode="lin" valueType="num">
                                      <p:cBhvr>
                                        <p:cTn id="20" dur="500"/>
                                        <p:tgtEl>
                                          <p:spTgt spid="144397"/>
                                        </p:tgtEl>
                                        <p:attrNameLst>
                                          <p:attrName>ppt_w</p:attrName>
                                        </p:attrNameLst>
                                      </p:cBhvr>
                                      <p:tavLst>
                                        <p:tav tm="0">
                                          <p:val>
                                            <p:strVal val="ppt_w"/>
                                          </p:val>
                                        </p:tav>
                                        <p:tav tm="100000">
                                          <p:val>
                                            <p:strVal val="4/3*ppt_w"/>
                                          </p:val>
                                        </p:tav>
                                      </p:tavLst>
                                    </p:anim>
                                    <p:anim calcmode="lin" valueType="num">
                                      <p:cBhvr>
                                        <p:cTn id="21" dur="500"/>
                                        <p:tgtEl>
                                          <p:spTgt spid="144397"/>
                                        </p:tgtEl>
                                        <p:attrNameLst>
                                          <p:attrName>ppt_h</p:attrName>
                                        </p:attrNameLst>
                                      </p:cBhvr>
                                      <p:tavLst>
                                        <p:tav tm="0">
                                          <p:val>
                                            <p:strVal val="ppt_h"/>
                                          </p:val>
                                        </p:tav>
                                        <p:tav tm="100000">
                                          <p:val>
                                            <p:strVal val="4/3*ppt_h"/>
                                          </p:val>
                                        </p:tav>
                                      </p:tavLst>
                                    </p:anim>
                                    <p:set>
                                      <p:cBhvr>
                                        <p:cTn id="22" dur="1" fill="hold">
                                          <p:stCondLst>
                                            <p:cond delay="499"/>
                                          </p:stCondLst>
                                        </p:cTn>
                                        <p:tgtEl>
                                          <p:spTgt spid="144397"/>
                                        </p:tgtEl>
                                        <p:attrNameLst>
                                          <p:attrName>style.visibility</p:attrName>
                                        </p:attrNameLst>
                                      </p:cBhvr>
                                      <p:to>
                                        <p:strVal val="hidden"/>
                                      </p:to>
                                    </p:set>
                                  </p:childTnLst>
                                </p:cTn>
                              </p:par>
                              <p:par>
                                <p:cTn id="23" presetID="23" presetClass="entr" presetSubtype="272" repeatCount="indefinite" fill="hold" nodeType="withEffect">
                                  <p:stCondLst>
                                    <p:cond delay="0"/>
                                  </p:stCondLst>
                                  <p:childTnLst>
                                    <p:set>
                                      <p:cBhvr>
                                        <p:cTn id="24" dur="1" fill="hold">
                                          <p:stCondLst>
                                            <p:cond delay="0"/>
                                          </p:stCondLst>
                                        </p:cTn>
                                        <p:tgtEl>
                                          <p:spTgt spid="144395"/>
                                        </p:tgtEl>
                                        <p:attrNameLst>
                                          <p:attrName>style.visibility</p:attrName>
                                        </p:attrNameLst>
                                      </p:cBhvr>
                                      <p:to>
                                        <p:strVal val="visible"/>
                                      </p:to>
                                    </p:set>
                                    <p:anim calcmode="lin" valueType="num">
                                      <p:cBhvr>
                                        <p:cTn id="25" dur="500" fill="hold"/>
                                        <p:tgtEl>
                                          <p:spTgt spid="144395"/>
                                        </p:tgtEl>
                                        <p:attrNameLst>
                                          <p:attrName>ppt_w</p:attrName>
                                        </p:attrNameLst>
                                      </p:cBhvr>
                                      <p:tavLst>
                                        <p:tav tm="0">
                                          <p:val>
                                            <p:strVal val="2/3*#ppt_w"/>
                                          </p:val>
                                        </p:tav>
                                        <p:tav tm="100000">
                                          <p:val>
                                            <p:strVal val="#ppt_w"/>
                                          </p:val>
                                        </p:tav>
                                      </p:tavLst>
                                    </p:anim>
                                    <p:anim calcmode="lin" valueType="num">
                                      <p:cBhvr>
                                        <p:cTn id="26" dur="500" fill="hold"/>
                                        <p:tgtEl>
                                          <p:spTgt spid="144395"/>
                                        </p:tgtEl>
                                        <p:attrNameLst>
                                          <p:attrName>ppt_h</p:attrName>
                                        </p:attrNameLst>
                                      </p:cBhvr>
                                      <p:tavLst>
                                        <p:tav tm="0">
                                          <p:val>
                                            <p:strVal val="2/3*#ppt_h"/>
                                          </p:val>
                                        </p:tav>
                                        <p:tav tm="100000">
                                          <p:val>
                                            <p:strVal val="#ppt_h"/>
                                          </p:val>
                                        </p:tav>
                                      </p:tavLst>
                                    </p:anim>
                                  </p:childTnLst>
                                </p:cTn>
                              </p:par>
                              <p:par>
                                <p:cTn id="27" presetID="23" presetClass="exit" presetSubtype="272" repeatCount="indefinite" fill="hold" nodeType="withEffect">
                                  <p:stCondLst>
                                    <p:cond delay="0"/>
                                  </p:stCondLst>
                                  <p:childTnLst>
                                    <p:anim calcmode="lin" valueType="num">
                                      <p:cBhvr>
                                        <p:cTn id="28" dur="500"/>
                                        <p:tgtEl>
                                          <p:spTgt spid="144395"/>
                                        </p:tgtEl>
                                        <p:attrNameLst>
                                          <p:attrName>ppt_w</p:attrName>
                                        </p:attrNameLst>
                                      </p:cBhvr>
                                      <p:tavLst>
                                        <p:tav tm="0">
                                          <p:val>
                                            <p:strVal val="ppt_w"/>
                                          </p:val>
                                        </p:tav>
                                        <p:tav tm="100000">
                                          <p:val>
                                            <p:strVal val="4/3*ppt_w"/>
                                          </p:val>
                                        </p:tav>
                                      </p:tavLst>
                                    </p:anim>
                                    <p:anim calcmode="lin" valueType="num">
                                      <p:cBhvr>
                                        <p:cTn id="29" dur="500"/>
                                        <p:tgtEl>
                                          <p:spTgt spid="144395"/>
                                        </p:tgtEl>
                                        <p:attrNameLst>
                                          <p:attrName>ppt_h</p:attrName>
                                        </p:attrNameLst>
                                      </p:cBhvr>
                                      <p:tavLst>
                                        <p:tav tm="0">
                                          <p:val>
                                            <p:strVal val="ppt_h"/>
                                          </p:val>
                                        </p:tav>
                                        <p:tav tm="100000">
                                          <p:val>
                                            <p:strVal val="4/3*ppt_h"/>
                                          </p:val>
                                        </p:tav>
                                      </p:tavLst>
                                    </p:anim>
                                    <p:set>
                                      <p:cBhvr>
                                        <p:cTn id="30" dur="1" fill="hold">
                                          <p:stCondLst>
                                            <p:cond delay="499"/>
                                          </p:stCondLst>
                                        </p:cTn>
                                        <p:tgtEl>
                                          <p:spTgt spid="144395"/>
                                        </p:tgtEl>
                                        <p:attrNameLst>
                                          <p:attrName>style.visibility</p:attrName>
                                        </p:attrNameLst>
                                      </p:cBhvr>
                                      <p:to>
                                        <p:strVal val="hidden"/>
                                      </p:to>
                                    </p:set>
                                  </p:childTnLst>
                                </p:cTn>
                              </p:par>
                              <p:par>
                                <p:cTn id="31" presetID="23" presetClass="entr" presetSubtype="272" repeatCount="indefinite" fill="hold" nodeType="withEffect">
                                  <p:stCondLst>
                                    <p:cond delay="0"/>
                                  </p:stCondLst>
                                  <p:childTnLst>
                                    <p:set>
                                      <p:cBhvr>
                                        <p:cTn id="32" dur="1" fill="hold">
                                          <p:stCondLst>
                                            <p:cond delay="0"/>
                                          </p:stCondLst>
                                        </p:cTn>
                                        <p:tgtEl>
                                          <p:spTgt spid="144396"/>
                                        </p:tgtEl>
                                        <p:attrNameLst>
                                          <p:attrName>style.visibility</p:attrName>
                                        </p:attrNameLst>
                                      </p:cBhvr>
                                      <p:to>
                                        <p:strVal val="visible"/>
                                      </p:to>
                                    </p:set>
                                    <p:anim calcmode="lin" valueType="num">
                                      <p:cBhvr>
                                        <p:cTn id="33" dur="500" fill="hold"/>
                                        <p:tgtEl>
                                          <p:spTgt spid="144396"/>
                                        </p:tgtEl>
                                        <p:attrNameLst>
                                          <p:attrName>ppt_w</p:attrName>
                                        </p:attrNameLst>
                                      </p:cBhvr>
                                      <p:tavLst>
                                        <p:tav tm="0">
                                          <p:val>
                                            <p:strVal val="2/3*#ppt_w"/>
                                          </p:val>
                                        </p:tav>
                                        <p:tav tm="100000">
                                          <p:val>
                                            <p:strVal val="#ppt_w"/>
                                          </p:val>
                                        </p:tav>
                                      </p:tavLst>
                                    </p:anim>
                                    <p:anim calcmode="lin" valueType="num">
                                      <p:cBhvr>
                                        <p:cTn id="34" dur="500" fill="hold"/>
                                        <p:tgtEl>
                                          <p:spTgt spid="144396"/>
                                        </p:tgtEl>
                                        <p:attrNameLst>
                                          <p:attrName>ppt_h</p:attrName>
                                        </p:attrNameLst>
                                      </p:cBhvr>
                                      <p:tavLst>
                                        <p:tav tm="0">
                                          <p:val>
                                            <p:strVal val="2/3*#ppt_h"/>
                                          </p:val>
                                        </p:tav>
                                        <p:tav tm="100000">
                                          <p:val>
                                            <p:strVal val="#ppt_h"/>
                                          </p:val>
                                        </p:tav>
                                      </p:tavLst>
                                    </p:anim>
                                  </p:childTnLst>
                                </p:cTn>
                              </p:par>
                              <p:par>
                                <p:cTn id="35" presetID="23" presetClass="exit" presetSubtype="272" repeatCount="indefinite" fill="hold" nodeType="withEffect">
                                  <p:stCondLst>
                                    <p:cond delay="0"/>
                                  </p:stCondLst>
                                  <p:childTnLst>
                                    <p:anim calcmode="lin" valueType="num">
                                      <p:cBhvr>
                                        <p:cTn id="36" dur="500"/>
                                        <p:tgtEl>
                                          <p:spTgt spid="144396"/>
                                        </p:tgtEl>
                                        <p:attrNameLst>
                                          <p:attrName>ppt_w</p:attrName>
                                        </p:attrNameLst>
                                      </p:cBhvr>
                                      <p:tavLst>
                                        <p:tav tm="0">
                                          <p:val>
                                            <p:strVal val="ppt_w"/>
                                          </p:val>
                                        </p:tav>
                                        <p:tav tm="100000">
                                          <p:val>
                                            <p:strVal val="4/3*ppt_w"/>
                                          </p:val>
                                        </p:tav>
                                      </p:tavLst>
                                    </p:anim>
                                    <p:anim calcmode="lin" valueType="num">
                                      <p:cBhvr>
                                        <p:cTn id="37" dur="500"/>
                                        <p:tgtEl>
                                          <p:spTgt spid="144396"/>
                                        </p:tgtEl>
                                        <p:attrNameLst>
                                          <p:attrName>ppt_h</p:attrName>
                                        </p:attrNameLst>
                                      </p:cBhvr>
                                      <p:tavLst>
                                        <p:tav tm="0">
                                          <p:val>
                                            <p:strVal val="ppt_h"/>
                                          </p:val>
                                        </p:tav>
                                        <p:tav tm="100000">
                                          <p:val>
                                            <p:strVal val="4/3*ppt_h"/>
                                          </p:val>
                                        </p:tav>
                                      </p:tavLst>
                                    </p:anim>
                                    <p:set>
                                      <p:cBhvr>
                                        <p:cTn id="38" dur="1" fill="hold">
                                          <p:stCondLst>
                                            <p:cond delay="499"/>
                                          </p:stCondLst>
                                        </p:cTn>
                                        <p:tgtEl>
                                          <p:spTgt spid="1443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39" fill="hold" display="0">
                  <p:stCondLst>
                    <p:cond delay="indefinite"/>
                  </p:stCondLst>
                  <p:endCondLst>
                    <p:cond evt="onNext" delay="0">
                      <p:tgtEl>
                        <p:sldTgt/>
                      </p:tgtEl>
                    </p:cond>
                    <p:cond evt="onPrev" delay="0">
                      <p:tgtEl>
                        <p:sldTgt/>
                      </p:tgtEl>
                    </p:cond>
                    <p:cond evt="onStopAudio" delay="0">
                      <p:tgtEl>
                        <p:sldTgt/>
                      </p:tgtEl>
                    </p:cond>
                  </p:endCondLst>
                </p:cTn>
                <p:tgtEl>
                  <p:spTgt spid="14438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1"/>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4" descr="EXIT">
            <a:hlinkClick r:id="" action="ppaction://hlinkshowjump?jump=endshow"/>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3000" y="6223000"/>
            <a:ext cx="3238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hlinkClick r:id="" action="ppaction://hlinkshowjump?jump=endshow"/>
            <a:hlinkHover r:id="" action="ppaction://noaction" highlightClick="1"/>
          </p:cNvPr>
          <p:cNvSpPr txBox="1">
            <a:spLocks noChangeArrowheads="1"/>
          </p:cNvSpPr>
          <p:nvPr/>
        </p:nvSpPr>
        <p:spPr bwMode="auto">
          <a:xfrm>
            <a:off x="2184400" y="6464300"/>
            <a:ext cx="854075" cy="304800"/>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993300"/>
                </a:solidFill>
                <a:effectLst>
                  <a:outerShdw blurRad="38100" dist="38100" dir="2700000" algn="tl">
                    <a:srgbClr val="C0C0C0"/>
                  </a:outerShdw>
                </a:effectLst>
              </a:rPr>
              <a:t>HẾT</a:t>
            </a:r>
          </a:p>
        </p:txBody>
      </p:sp>
      <p:grpSp>
        <p:nvGrpSpPr>
          <p:cNvPr id="7173" name="Group 3"/>
          <p:cNvGrpSpPr>
            <a:grpSpLocks/>
          </p:cNvGrpSpPr>
          <p:nvPr/>
        </p:nvGrpSpPr>
        <p:grpSpPr bwMode="auto">
          <a:xfrm>
            <a:off x="0" y="1524000"/>
            <a:ext cx="1295400" cy="762000"/>
            <a:chOff x="0" y="2286000"/>
            <a:chExt cx="1295400" cy="762000"/>
          </a:xfrm>
        </p:grpSpPr>
        <p:pic>
          <p:nvPicPr>
            <p:cNvPr id="7199" name="Picture 8" descr="D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286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00" name="Text Box 9"/>
            <p:cNvSpPr txBox="1">
              <a:spLocks noChangeArrowheads="1"/>
            </p:cNvSpPr>
            <p:nvPr/>
          </p:nvSpPr>
          <p:spPr bwMode="auto">
            <a:xfrm>
              <a:off x="61913" y="2438400"/>
              <a:ext cx="1081087" cy="36988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pPr>
              <a:r>
                <a:rPr lang="en-US" altLang="en-US" sz="2400" b="1">
                  <a:solidFill>
                    <a:srgbClr val="FFFF00"/>
                  </a:solidFill>
                </a:rPr>
                <a:t>Câu 1</a:t>
              </a:r>
            </a:p>
          </p:txBody>
        </p:sp>
      </p:grpSp>
      <p:sp>
        <p:nvSpPr>
          <p:cNvPr id="10285" name="AutoShape 45"/>
          <p:cNvSpPr>
            <a:spLocks noChangeArrowheads="1"/>
          </p:cNvSpPr>
          <p:nvPr/>
        </p:nvSpPr>
        <p:spPr bwMode="auto">
          <a:xfrm>
            <a:off x="3302000" y="6248400"/>
            <a:ext cx="14478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r>
              <a:rPr lang="en-US" altLang="en-US" sz="2000" b="1">
                <a:solidFill>
                  <a:srgbClr val="000000"/>
                </a:solidFill>
              </a:rPr>
              <a:t>Th</a:t>
            </a:r>
            <a:r>
              <a:rPr lang="en-US" altLang="en-US" b="1">
                <a:solidFill>
                  <a:srgbClr val="000000"/>
                </a:solidFill>
              </a:rPr>
              <a:t>ời</a:t>
            </a:r>
            <a:r>
              <a:rPr lang="en-US" altLang="en-US" sz="2000" b="1">
                <a:solidFill>
                  <a:srgbClr val="000000"/>
                </a:solidFill>
              </a:rPr>
              <a:t> gian</a:t>
            </a:r>
          </a:p>
        </p:txBody>
      </p:sp>
      <p:pic>
        <p:nvPicPr>
          <p:cNvPr id="7175" name="Picture 52" descr="Bµi ">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3600" y="6350000"/>
            <a:ext cx="1019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53" descr="Bµ¸u">
            <a:hlinkClick r:id="" action="ppaction://hlinkshowjump?jump=nextslid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0" y="6350000"/>
            <a:ext cx="904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0" name="AutoShape 90"/>
          <p:cNvSpPr>
            <a:spLocks noChangeArrowheads="1"/>
          </p:cNvSpPr>
          <p:nvPr/>
        </p:nvSpPr>
        <p:spPr bwMode="auto">
          <a:xfrm>
            <a:off x="4343400" y="609600"/>
            <a:ext cx="762000" cy="685800"/>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altLang="en-US" sz="2000" b="1">
                <a:solidFill>
                  <a:srgbClr val="000000"/>
                </a:solidFill>
                <a:latin typeface=".VnTimeH" pitchFamily="34" charset="0"/>
              </a:rPr>
              <a:t>HÕt giê</a:t>
            </a:r>
          </a:p>
        </p:txBody>
      </p:sp>
      <p:sp>
        <p:nvSpPr>
          <p:cNvPr id="10331" name="AutoShape 91"/>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a:t>
            </a:r>
          </a:p>
        </p:txBody>
      </p:sp>
      <p:sp>
        <p:nvSpPr>
          <p:cNvPr id="10332" name="AutoShape 92"/>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2</a:t>
            </a:r>
          </a:p>
        </p:txBody>
      </p:sp>
      <p:sp>
        <p:nvSpPr>
          <p:cNvPr id="10333" name="AutoShape 93"/>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3</a:t>
            </a:r>
          </a:p>
        </p:txBody>
      </p:sp>
      <p:sp>
        <p:nvSpPr>
          <p:cNvPr id="10334" name="AutoShape 94"/>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4</a:t>
            </a:r>
          </a:p>
        </p:txBody>
      </p:sp>
      <p:sp>
        <p:nvSpPr>
          <p:cNvPr id="10335" name="AutoShape 95"/>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5</a:t>
            </a:r>
          </a:p>
        </p:txBody>
      </p:sp>
      <p:sp>
        <p:nvSpPr>
          <p:cNvPr id="10336" name="AutoShape 96"/>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6</a:t>
            </a:r>
          </a:p>
        </p:txBody>
      </p:sp>
      <p:sp>
        <p:nvSpPr>
          <p:cNvPr id="10337" name="AutoShape 97"/>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7</a:t>
            </a:r>
          </a:p>
        </p:txBody>
      </p:sp>
      <p:sp>
        <p:nvSpPr>
          <p:cNvPr id="10338" name="AutoShape 98"/>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8</a:t>
            </a:r>
          </a:p>
        </p:txBody>
      </p:sp>
      <p:sp>
        <p:nvSpPr>
          <p:cNvPr id="10339" name="AutoShape 99"/>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9</a:t>
            </a:r>
          </a:p>
        </p:txBody>
      </p:sp>
      <p:sp>
        <p:nvSpPr>
          <p:cNvPr id="10340" name="AutoShape 100"/>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10</a:t>
            </a:r>
          </a:p>
        </p:txBody>
      </p:sp>
      <p:sp>
        <p:nvSpPr>
          <p:cNvPr id="72734" name="Text Box 121"/>
          <p:cNvSpPr txBox="1">
            <a:spLocks noChangeArrowheads="1"/>
          </p:cNvSpPr>
          <p:nvPr/>
        </p:nvSpPr>
        <p:spPr bwMode="auto">
          <a:xfrm>
            <a:off x="3124200" y="101600"/>
            <a:ext cx="3352800" cy="366713"/>
          </a:xfrm>
          <a:prstGeom prst="rect">
            <a:avLst/>
          </a:prstGeom>
          <a:solidFill>
            <a:srgbClr val="CC00FF"/>
          </a:solidFill>
          <a:ln>
            <a:noFill/>
          </a:ln>
        </p:spPr>
        <p:txBody>
          <a:bodyPr anchorCtr="1">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defRPr/>
            </a:pPr>
            <a:r>
              <a:rPr lang="en-US" b="1" smtClean="0">
                <a:solidFill>
                  <a:srgbClr val="FFFF00"/>
                </a:solidFill>
                <a:effectLst>
                  <a:outerShdw blurRad="38100" dist="38100" dir="2700000" algn="tl">
                    <a:srgbClr val="000000">
                      <a:alpha val="43137"/>
                    </a:srgbClr>
                  </a:outerShdw>
                </a:effectLst>
                <a:latin typeface="Arial"/>
              </a:rPr>
              <a:t>RUNG CHUÔNG VÀNG</a:t>
            </a:r>
          </a:p>
        </p:txBody>
      </p:sp>
      <p:sp>
        <p:nvSpPr>
          <p:cNvPr id="32800" name="Text Box 195"/>
          <p:cNvSpPr txBox="1">
            <a:spLocks noChangeArrowheads="1"/>
          </p:cNvSpPr>
          <p:nvPr/>
        </p:nvSpPr>
        <p:spPr bwMode="auto">
          <a:xfrm>
            <a:off x="1295400" y="1566863"/>
            <a:ext cx="7475538" cy="4248150"/>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fontAlgn="base">
              <a:spcBef>
                <a:spcPct val="50000"/>
              </a:spcBef>
              <a:spcAft>
                <a:spcPct val="0"/>
              </a:spcAft>
              <a:defRPr/>
            </a:pPr>
            <a:r>
              <a:rPr lang="en-US" sz="36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Xi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măng</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được</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làm</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từ</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vật</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liệu</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p>
          <a:p>
            <a:pPr marL="742950" indent="-742950" algn="just" fontAlgn="base">
              <a:spcBef>
                <a:spcPct val="50000"/>
              </a:spcBef>
              <a:spcAft>
                <a:spcPct val="0"/>
              </a:spcAft>
              <a:buFontTx/>
              <a:buAutoNum type="alphaUcPeriod"/>
              <a:defRPr/>
            </a:pP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Đất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sét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sạn</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sỏi</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fontAlgn="base">
              <a:spcBef>
                <a:spcPct val="50000"/>
              </a:spcBef>
              <a:spcAft>
                <a:spcPct val="0"/>
              </a:spcAft>
              <a:buFontTx/>
              <a:buAutoNum type="alphaUcPeriod"/>
              <a:defRPr/>
            </a:pP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Đất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sét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đá</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vôi</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số</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khác</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xi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măng</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cát</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 name="Group 197"/>
          <p:cNvGrpSpPr>
            <a:grpSpLocks/>
          </p:cNvGrpSpPr>
          <p:nvPr/>
        </p:nvGrpSpPr>
        <p:grpSpPr bwMode="auto">
          <a:xfrm>
            <a:off x="1143000" y="6096000"/>
            <a:ext cx="1041400" cy="765175"/>
            <a:chOff x="720" y="3840"/>
            <a:chExt cx="656" cy="482"/>
          </a:xfrm>
        </p:grpSpPr>
        <p:sp>
          <p:nvSpPr>
            <p:cNvPr id="7197" name="AutoShape 51">
              <a:hlinkClick r:id="rId12" action="ppaction://hlinksldjump" highlightClick="1"/>
            </p:cNvPr>
            <p:cNvSpPr>
              <a:spLocks noChangeArrowheads="1"/>
            </p:cNvSpPr>
            <p:nvPr/>
          </p:nvSpPr>
          <p:spPr bwMode="auto">
            <a:xfrm>
              <a:off x="816" y="3840"/>
              <a:ext cx="288" cy="2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sz="2800">
                <a:solidFill>
                  <a:srgbClr val="000000"/>
                </a:solidFill>
              </a:endParaRPr>
            </a:p>
          </p:txBody>
        </p:sp>
        <p:sp>
          <p:nvSpPr>
            <p:cNvPr id="10436" name="Text Box 196">
              <a:hlinkClick r:id="" action="ppaction://hlinkshowjump?jump=endshow"/>
              <a:hlinkHover r:id="" action="ppaction://noaction" highlightClick="1"/>
            </p:cNvPr>
            <p:cNvSpPr txBox="1">
              <a:spLocks noChangeArrowheads="1"/>
            </p:cNvSpPr>
            <p:nvPr/>
          </p:nvSpPr>
          <p:spPr bwMode="auto">
            <a:xfrm>
              <a:off x="720" y="4128"/>
              <a:ext cx="656" cy="194"/>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FF0000"/>
                  </a:solidFill>
                  <a:effectLst>
                    <a:outerShdw blurRad="38100" dist="38100" dir="2700000" algn="tl">
                      <a:srgbClr val="C0C0C0"/>
                    </a:outerShdw>
                  </a:effectLst>
                </a:rPr>
                <a:t>VỀ NHÀ</a:t>
              </a:r>
            </a:p>
          </p:txBody>
        </p:sp>
      </p:grpSp>
      <p:pic>
        <p:nvPicPr>
          <p:cNvPr id="45" name="Picture 14" descr="!bell_0l"/>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01600"/>
            <a:ext cx="219392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2"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84900" y="4733925"/>
            <a:ext cx="18002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3"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27875" y="4549775"/>
            <a:ext cx="20574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4"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62775" y="5380038"/>
            <a:ext cx="17811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49363" y="3767138"/>
            <a:ext cx="685800" cy="612775"/>
          </a:xfrm>
          <a:prstGeom prst="ellips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FFFF"/>
                </a:solidFill>
                <a:effectLst>
                  <a:outerShdw blurRad="38100" dist="38100" dir="2700000" algn="tl">
                    <a:srgbClr val="000000">
                      <a:alpha val="43137"/>
                    </a:srgbClr>
                  </a:outerShdw>
                </a:effectLst>
              </a:rPr>
              <a:t>Đ</a:t>
            </a:r>
          </a:p>
        </p:txBody>
      </p:sp>
      <p:sp>
        <p:nvSpPr>
          <p:cNvPr id="71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fld id="{C5DBDE95-9E59-4679-A986-2EEA385BF453}" type="slidenum">
              <a:rPr lang="en-US" altLang="en-US" sz="1400">
                <a:solidFill>
                  <a:srgbClr val="000000"/>
                </a:solidFill>
              </a:rPr>
              <a:pPr/>
              <a:t>4</a:t>
            </a:fld>
            <a:endParaRPr lang="en-US" altLang="en-US" sz="1400">
              <a:solidFill>
                <a:srgbClr val="000000"/>
              </a:solidFill>
            </a:endParaRPr>
          </a:p>
        </p:txBody>
      </p:sp>
    </p:spTree>
    <p:extLst>
      <p:ext uri="{BB962C8B-B14F-4D97-AF65-F5344CB8AC3E}">
        <p14:creationId xmlns:p14="http://schemas.microsoft.com/office/powerpoint/2010/main" val="371580321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28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4" presetClass="exit" presetSubtype="16" fill="hold" grpId="0" nodeType="afterEffect">
                                  <p:stCondLst>
                                    <p:cond delay="900"/>
                                  </p:stCondLst>
                                  <p:childTnLst>
                                    <p:animEffect transition="out" filter="box(in)">
                                      <p:cBhvr>
                                        <p:cTn id="25" dur="50"/>
                                        <p:tgtEl>
                                          <p:spTgt spid="10340"/>
                                        </p:tgtEl>
                                      </p:cBhvr>
                                    </p:animEffect>
                                    <p:set>
                                      <p:cBhvr>
                                        <p:cTn id="26" dur="1" fill="hold">
                                          <p:stCondLst>
                                            <p:cond delay="49"/>
                                          </p:stCondLst>
                                        </p:cTn>
                                        <p:tgtEl>
                                          <p:spTgt spid="1034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950"/>
                            </p:stCondLst>
                            <p:childTnLst>
                              <p:par>
                                <p:cTn id="28" presetID="4" presetClass="exit" presetSubtype="16" fill="hold" grpId="0" nodeType="afterEffect">
                                  <p:stCondLst>
                                    <p:cond delay="900"/>
                                  </p:stCondLst>
                                  <p:childTnLst>
                                    <p:animEffect transition="out" filter="box(in)">
                                      <p:cBhvr>
                                        <p:cTn id="29" dur="50"/>
                                        <p:tgtEl>
                                          <p:spTgt spid="10339"/>
                                        </p:tgtEl>
                                      </p:cBhvr>
                                    </p:animEffect>
                                    <p:set>
                                      <p:cBhvr>
                                        <p:cTn id="30" dur="1" fill="hold">
                                          <p:stCondLst>
                                            <p:cond delay="49"/>
                                          </p:stCondLst>
                                        </p:cTn>
                                        <p:tgtEl>
                                          <p:spTgt spid="1033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nodeType="afterGroup">
                            <p:stCondLst>
                              <p:cond delay="1900"/>
                            </p:stCondLst>
                            <p:childTnLst>
                              <p:par>
                                <p:cTn id="32" presetID="4" presetClass="exit" presetSubtype="16" fill="hold" grpId="0" nodeType="afterEffect">
                                  <p:stCondLst>
                                    <p:cond delay="900"/>
                                  </p:stCondLst>
                                  <p:childTnLst>
                                    <p:animEffect transition="out" filter="box(in)">
                                      <p:cBhvr>
                                        <p:cTn id="33" dur="50"/>
                                        <p:tgtEl>
                                          <p:spTgt spid="10338"/>
                                        </p:tgtEl>
                                      </p:cBhvr>
                                    </p:animEffect>
                                    <p:set>
                                      <p:cBhvr>
                                        <p:cTn id="34" dur="1" fill="hold">
                                          <p:stCondLst>
                                            <p:cond delay="49"/>
                                          </p:stCondLst>
                                        </p:cTn>
                                        <p:tgtEl>
                                          <p:spTgt spid="1033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2850"/>
                            </p:stCondLst>
                            <p:childTnLst>
                              <p:par>
                                <p:cTn id="36" presetID="4" presetClass="exit" presetSubtype="16" fill="hold" grpId="0" nodeType="afterEffect">
                                  <p:stCondLst>
                                    <p:cond delay="900"/>
                                  </p:stCondLst>
                                  <p:childTnLst>
                                    <p:animEffect transition="out" filter="box(in)">
                                      <p:cBhvr>
                                        <p:cTn id="37" dur="50"/>
                                        <p:tgtEl>
                                          <p:spTgt spid="10337"/>
                                        </p:tgtEl>
                                      </p:cBhvr>
                                    </p:animEffect>
                                    <p:set>
                                      <p:cBhvr>
                                        <p:cTn id="38" dur="1" fill="hold">
                                          <p:stCondLst>
                                            <p:cond delay="49"/>
                                          </p:stCondLst>
                                        </p:cTn>
                                        <p:tgtEl>
                                          <p:spTgt spid="10337"/>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nodeType="afterGroup">
                            <p:stCondLst>
                              <p:cond delay="3800"/>
                            </p:stCondLst>
                            <p:childTnLst>
                              <p:par>
                                <p:cTn id="40" presetID="4" presetClass="exit" presetSubtype="16" fill="hold" grpId="0" nodeType="afterEffect">
                                  <p:stCondLst>
                                    <p:cond delay="900"/>
                                  </p:stCondLst>
                                  <p:childTnLst>
                                    <p:animEffect transition="out" filter="box(in)">
                                      <p:cBhvr>
                                        <p:cTn id="41" dur="50"/>
                                        <p:tgtEl>
                                          <p:spTgt spid="10336"/>
                                        </p:tgtEl>
                                      </p:cBhvr>
                                    </p:animEffect>
                                    <p:set>
                                      <p:cBhvr>
                                        <p:cTn id="42" dur="1" fill="hold">
                                          <p:stCondLst>
                                            <p:cond delay="49"/>
                                          </p:stCondLst>
                                        </p:cTn>
                                        <p:tgtEl>
                                          <p:spTgt spid="1033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4750"/>
                            </p:stCondLst>
                            <p:childTnLst>
                              <p:par>
                                <p:cTn id="44" presetID="4" presetClass="exit" presetSubtype="16" fill="hold" grpId="0" nodeType="afterEffect">
                                  <p:stCondLst>
                                    <p:cond delay="900"/>
                                  </p:stCondLst>
                                  <p:childTnLst>
                                    <p:animEffect transition="out" filter="box(in)">
                                      <p:cBhvr>
                                        <p:cTn id="45" dur="50"/>
                                        <p:tgtEl>
                                          <p:spTgt spid="10335"/>
                                        </p:tgtEl>
                                      </p:cBhvr>
                                    </p:animEffect>
                                    <p:set>
                                      <p:cBhvr>
                                        <p:cTn id="46" dur="1" fill="hold">
                                          <p:stCondLst>
                                            <p:cond delay="49"/>
                                          </p:stCondLst>
                                        </p:cTn>
                                        <p:tgtEl>
                                          <p:spTgt spid="1033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nodeType="afterGroup">
                            <p:stCondLst>
                              <p:cond delay="5700"/>
                            </p:stCondLst>
                            <p:childTnLst>
                              <p:par>
                                <p:cTn id="48" presetID="4" presetClass="exit" presetSubtype="16" fill="hold" grpId="0" nodeType="afterEffect">
                                  <p:stCondLst>
                                    <p:cond delay="900"/>
                                  </p:stCondLst>
                                  <p:childTnLst>
                                    <p:animEffect transition="out" filter="box(in)">
                                      <p:cBhvr>
                                        <p:cTn id="49" dur="50"/>
                                        <p:tgtEl>
                                          <p:spTgt spid="10334"/>
                                        </p:tgtEl>
                                      </p:cBhvr>
                                    </p:animEffect>
                                    <p:set>
                                      <p:cBhvr>
                                        <p:cTn id="50" dur="1" fill="hold">
                                          <p:stCondLst>
                                            <p:cond delay="49"/>
                                          </p:stCondLst>
                                        </p:cTn>
                                        <p:tgtEl>
                                          <p:spTgt spid="1033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6650"/>
                            </p:stCondLst>
                            <p:childTnLst>
                              <p:par>
                                <p:cTn id="52" presetID="4" presetClass="exit" presetSubtype="16" fill="hold" grpId="0" nodeType="afterEffect">
                                  <p:stCondLst>
                                    <p:cond delay="900"/>
                                  </p:stCondLst>
                                  <p:childTnLst>
                                    <p:animEffect transition="out" filter="box(in)">
                                      <p:cBhvr>
                                        <p:cTn id="53" dur="50"/>
                                        <p:tgtEl>
                                          <p:spTgt spid="10333"/>
                                        </p:tgtEl>
                                      </p:cBhvr>
                                    </p:animEffect>
                                    <p:set>
                                      <p:cBhvr>
                                        <p:cTn id="54" dur="1" fill="hold">
                                          <p:stCondLst>
                                            <p:cond delay="49"/>
                                          </p:stCondLst>
                                        </p:cTn>
                                        <p:tgtEl>
                                          <p:spTgt spid="1033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nodeType="afterGroup">
                            <p:stCondLst>
                              <p:cond delay="7600"/>
                            </p:stCondLst>
                            <p:childTnLst>
                              <p:par>
                                <p:cTn id="56" presetID="4" presetClass="exit" presetSubtype="16" fill="hold" grpId="0" nodeType="afterEffect">
                                  <p:stCondLst>
                                    <p:cond delay="900"/>
                                  </p:stCondLst>
                                  <p:childTnLst>
                                    <p:animEffect transition="out" filter="box(in)">
                                      <p:cBhvr>
                                        <p:cTn id="57" dur="50"/>
                                        <p:tgtEl>
                                          <p:spTgt spid="10332"/>
                                        </p:tgtEl>
                                      </p:cBhvr>
                                    </p:animEffect>
                                    <p:set>
                                      <p:cBhvr>
                                        <p:cTn id="58" dur="1" fill="hold">
                                          <p:stCondLst>
                                            <p:cond delay="49"/>
                                          </p:stCondLst>
                                        </p:cTn>
                                        <p:tgtEl>
                                          <p:spTgt spid="1033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8550"/>
                            </p:stCondLst>
                            <p:childTnLst>
                              <p:par>
                                <p:cTn id="60" presetID="4" presetClass="exit" presetSubtype="16" fill="hold" nodeType="afterEffect">
                                  <p:stCondLst>
                                    <p:cond delay="900"/>
                                  </p:stCondLst>
                                  <p:childTnLst>
                                    <p:animEffect transition="out" filter="box(in)">
                                      <p:cBhvr>
                                        <p:cTn id="61" dur="50"/>
                                        <p:tgtEl>
                                          <p:spTgt spid="10331"/>
                                        </p:tgtEl>
                                      </p:cBhvr>
                                    </p:animEffect>
                                    <p:set>
                                      <p:cBhvr>
                                        <p:cTn id="62" dur="1" fill="hold">
                                          <p:stCondLst>
                                            <p:cond delay="49"/>
                                          </p:stCondLst>
                                        </p:cTn>
                                        <p:tgtEl>
                                          <p:spTgt spid="10331"/>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clap.wav"/>
                                        </p:tgtEl>
                                      </p:cMediaNode>
                                    </p:audio>
                                  </p:subTnLst>
                                </p:cTn>
                              </p:par>
                              <p:par>
                                <p:cTn id="68" presetID="4" presetClass="entr" presetSubtype="16"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ox(in)">
                                      <p:cBhvr>
                                        <p:cTn id="70" dur="500"/>
                                        <p:tgtEl>
                                          <p:spTgt spid="3"/>
                                        </p:tgtEl>
                                      </p:cBhvr>
                                    </p:animEffect>
                                  </p:childTnLst>
                                  <p:subTnLst>
                                    <p:audio>
                                      <p:cMediaNode>
                                        <p:cTn display="0" masterRel="sameClick">
                                          <p:stCondLst>
                                            <p:cond evt="begin" delay="0">
                                              <p:tn val="68"/>
                                            </p:cond>
                                          </p:stCondLst>
                                          <p:endCondLst>
                                            <p:cond evt="onStopAudio" delay="0">
                                              <p:tgtEl>
                                                <p:sldTgt/>
                                              </p:tgtEl>
                                            </p:cond>
                                          </p:endCondLst>
                                        </p:cTn>
                                        <p:tgtEl>
                                          <p:sndTgt r:embed="rId5" name="Chuong Dong Ho=convert.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0330"/>
                                        </p:tgtEl>
                                        <p:attrNameLst>
                                          <p:attrName>style.visibility</p:attrName>
                                        </p:attrNameLst>
                                      </p:cBhvr>
                                      <p:to>
                                        <p:strVal val="visible"/>
                                      </p:to>
                                    </p:set>
                                    <p:animEffect transition="in" filter="box(in)">
                                      <p:cBhvr>
                                        <p:cTn id="75" dur="50"/>
                                        <p:tgtEl>
                                          <p:spTgt spid="10330"/>
                                        </p:tgtEl>
                                      </p:cBhvr>
                                    </p:animEffect>
                                  </p:childTnLst>
                                  <p:subTnLst>
                                    <p:audio>
                                      <p:cMediaNode>
                                        <p:cTn display="0" masterRel="sameClick">
                                          <p:stCondLst>
                                            <p:cond evt="begin" delay="0">
                                              <p:tn val="73"/>
                                            </p:cond>
                                          </p:stCondLst>
                                          <p:endCondLst>
                                            <p:cond evt="onStopAudio" delay="0">
                                              <p:tgtEl>
                                                <p:sldTgt/>
                                              </p:tgtEl>
                                            </p:cond>
                                          </p:endCondLst>
                                        </p:cTn>
                                        <p:tgtEl>
                                          <p:sndTgt r:embed="rId5" name="Chuong Dong Ho=convert.wav"/>
                                        </p:tgtEl>
                                      </p:cMediaNode>
                                    </p:audio>
                                  </p:subTnLst>
                                </p:cTn>
                              </p:par>
                            </p:childTnLst>
                          </p:cTn>
                        </p:par>
                      </p:childTnLst>
                    </p:cTn>
                  </p:par>
                </p:childTnLst>
              </p:cTn>
              <p:nextCondLst>
                <p:cond evt="onClick" delay="0">
                  <p:tgtEl>
                    <p:spTgt spid="10285"/>
                  </p:tgtEl>
                </p:cond>
              </p:nextCondLst>
            </p:seq>
          </p:childTnLst>
        </p:cTn>
      </p:par>
    </p:tnLst>
    <p:bldLst>
      <p:bldP spid="10330" grpId="0"/>
      <p:bldP spid="10332" grpId="0" animBg="1"/>
      <p:bldP spid="10333" grpId="0" animBg="1"/>
      <p:bldP spid="10334" grpId="0" animBg="1"/>
      <p:bldP spid="10335" grpId="0" animBg="1"/>
      <p:bldP spid="10336" grpId="0" animBg="1"/>
      <p:bldP spid="10337" grpId="0" animBg="1"/>
      <p:bldP spid="10338" grpId="0" animBg="1"/>
      <p:bldP spid="10339" grpId="0" animBg="1"/>
      <p:bldP spid="10340"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1"/>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4" descr="EXIT">
            <a:hlinkClick r:id="" action="ppaction://hlinkshowjump?jump=endshow"/>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3000" y="6223000"/>
            <a:ext cx="3238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hlinkClick r:id="" action="ppaction://hlinkshowjump?jump=endshow"/>
            <a:hlinkHover r:id="" action="ppaction://noaction" highlightClick="1"/>
          </p:cNvPr>
          <p:cNvSpPr txBox="1">
            <a:spLocks noChangeArrowheads="1"/>
          </p:cNvSpPr>
          <p:nvPr/>
        </p:nvSpPr>
        <p:spPr bwMode="auto">
          <a:xfrm>
            <a:off x="2184400" y="6464300"/>
            <a:ext cx="854075" cy="304800"/>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993300"/>
                </a:solidFill>
                <a:effectLst>
                  <a:outerShdw blurRad="38100" dist="38100" dir="2700000" algn="tl">
                    <a:srgbClr val="C0C0C0"/>
                  </a:outerShdw>
                </a:effectLst>
              </a:rPr>
              <a:t>HẾT</a:t>
            </a:r>
          </a:p>
        </p:txBody>
      </p:sp>
      <p:grpSp>
        <p:nvGrpSpPr>
          <p:cNvPr id="8197" name="Group 3"/>
          <p:cNvGrpSpPr>
            <a:grpSpLocks/>
          </p:cNvGrpSpPr>
          <p:nvPr/>
        </p:nvGrpSpPr>
        <p:grpSpPr bwMode="auto">
          <a:xfrm>
            <a:off x="0" y="1524000"/>
            <a:ext cx="1295400" cy="762000"/>
            <a:chOff x="0" y="2286000"/>
            <a:chExt cx="1295400" cy="762000"/>
          </a:xfrm>
        </p:grpSpPr>
        <p:pic>
          <p:nvPicPr>
            <p:cNvPr id="8224" name="Picture 8" descr="D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286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5" name="Text Box 9"/>
            <p:cNvSpPr txBox="1">
              <a:spLocks noChangeArrowheads="1"/>
            </p:cNvSpPr>
            <p:nvPr/>
          </p:nvSpPr>
          <p:spPr bwMode="auto">
            <a:xfrm>
              <a:off x="61913" y="2438400"/>
              <a:ext cx="1081087" cy="36988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pPr>
              <a:r>
                <a:rPr lang="en-US" altLang="en-US" sz="2400" b="1">
                  <a:solidFill>
                    <a:srgbClr val="FFFF00"/>
                  </a:solidFill>
                </a:rPr>
                <a:t>Câu 2</a:t>
              </a:r>
            </a:p>
          </p:txBody>
        </p:sp>
      </p:grpSp>
      <p:sp>
        <p:nvSpPr>
          <p:cNvPr id="10285" name="AutoShape 45"/>
          <p:cNvSpPr>
            <a:spLocks noChangeArrowheads="1"/>
          </p:cNvSpPr>
          <p:nvPr/>
        </p:nvSpPr>
        <p:spPr bwMode="auto">
          <a:xfrm>
            <a:off x="3302000" y="6248400"/>
            <a:ext cx="14478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r>
              <a:rPr lang="en-US" altLang="en-US" sz="2000" b="1">
                <a:solidFill>
                  <a:srgbClr val="000000"/>
                </a:solidFill>
              </a:rPr>
              <a:t>Th</a:t>
            </a:r>
            <a:r>
              <a:rPr lang="en-US" altLang="en-US" b="1">
                <a:solidFill>
                  <a:srgbClr val="000000"/>
                </a:solidFill>
              </a:rPr>
              <a:t>ời</a:t>
            </a:r>
            <a:r>
              <a:rPr lang="en-US" altLang="en-US" sz="2000" b="1">
                <a:solidFill>
                  <a:srgbClr val="000000"/>
                </a:solidFill>
              </a:rPr>
              <a:t> gian</a:t>
            </a:r>
          </a:p>
        </p:txBody>
      </p:sp>
      <p:pic>
        <p:nvPicPr>
          <p:cNvPr id="8199" name="Picture 52" descr="Bµi ">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3600" y="6350000"/>
            <a:ext cx="1019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53" descr="Bµ¸u">
            <a:hlinkClick r:id="" action="ppaction://hlinkshowjump?jump=nextslid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0" y="6350000"/>
            <a:ext cx="904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0" name="AutoShape 90"/>
          <p:cNvSpPr>
            <a:spLocks noChangeArrowheads="1"/>
          </p:cNvSpPr>
          <p:nvPr/>
        </p:nvSpPr>
        <p:spPr bwMode="auto">
          <a:xfrm>
            <a:off x="4343400" y="609600"/>
            <a:ext cx="762000" cy="685800"/>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altLang="en-US" sz="2000" b="1">
                <a:solidFill>
                  <a:srgbClr val="000000"/>
                </a:solidFill>
                <a:latin typeface=".VnTimeH" pitchFamily="34" charset="0"/>
              </a:rPr>
              <a:t>HÕt giê</a:t>
            </a:r>
          </a:p>
        </p:txBody>
      </p:sp>
      <p:sp>
        <p:nvSpPr>
          <p:cNvPr id="10331" name="AutoShape 91"/>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a:t>
            </a:r>
          </a:p>
        </p:txBody>
      </p:sp>
      <p:sp>
        <p:nvSpPr>
          <p:cNvPr id="10332" name="AutoShape 92"/>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2</a:t>
            </a:r>
          </a:p>
        </p:txBody>
      </p:sp>
      <p:sp>
        <p:nvSpPr>
          <p:cNvPr id="10333" name="AutoShape 93"/>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3</a:t>
            </a:r>
          </a:p>
        </p:txBody>
      </p:sp>
      <p:sp>
        <p:nvSpPr>
          <p:cNvPr id="10334" name="AutoShape 94"/>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4</a:t>
            </a:r>
          </a:p>
        </p:txBody>
      </p:sp>
      <p:sp>
        <p:nvSpPr>
          <p:cNvPr id="10335" name="AutoShape 95"/>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5</a:t>
            </a:r>
          </a:p>
        </p:txBody>
      </p:sp>
      <p:sp>
        <p:nvSpPr>
          <p:cNvPr id="10336" name="AutoShape 96"/>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6</a:t>
            </a:r>
          </a:p>
        </p:txBody>
      </p:sp>
      <p:sp>
        <p:nvSpPr>
          <p:cNvPr id="10337" name="AutoShape 97"/>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7</a:t>
            </a:r>
          </a:p>
        </p:txBody>
      </p:sp>
      <p:sp>
        <p:nvSpPr>
          <p:cNvPr id="10338" name="AutoShape 98"/>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8</a:t>
            </a:r>
          </a:p>
        </p:txBody>
      </p:sp>
      <p:sp>
        <p:nvSpPr>
          <p:cNvPr id="10339" name="AutoShape 99"/>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9</a:t>
            </a:r>
          </a:p>
        </p:txBody>
      </p:sp>
      <p:sp>
        <p:nvSpPr>
          <p:cNvPr id="10340" name="AutoShape 100"/>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10</a:t>
            </a:r>
          </a:p>
        </p:txBody>
      </p:sp>
      <p:sp>
        <p:nvSpPr>
          <p:cNvPr id="72734" name="Text Box 121"/>
          <p:cNvSpPr txBox="1">
            <a:spLocks noChangeArrowheads="1"/>
          </p:cNvSpPr>
          <p:nvPr/>
        </p:nvSpPr>
        <p:spPr bwMode="auto">
          <a:xfrm>
            <a:off x="3124200" y="101600"/>
            <a:ext cx="3352800" cy="366713"/>
          </a:xfrm>
          <a:prstGeom prst="rect">
            <a:avLst/>
          </a:prstGeom>
          <a:solidFill>
            <a:srgbClr val="CC00FF"/>
          </a:solidFill>
          <a:ln>
            <a:noFill/>
          </a:ln>
        </p:spPr>
        <p:txBody>
          <a:bodyPr anchorCtr="1">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defRPr/>
            </a:pPr>
            <a:r>
              <a:rPr lang="en-US" b="1" smtClean="0">
                <a:solidFill>
                  <a:srgbClr val="FFFF00"/>
                </a:solidFill>
                <a:effectLst>
                  <a:outerShdw blurRad="38100" dist="38100" dir="2700000" algn="tl">
                    <a:srgbClr val="000000">
                      <a:alpha val="43137"/>
                    </a:srgbClr>
                  </a:outerShdw>
                </a:effectLst>
                <a:latin typeface="Arial"/>
              </a:rPr>
              <a:t>RUNG CHUÔNG VÀNG</a:t>
            </a:r>
          </a:p>
        </p:txBody>
      </p:sp>
      <p:sp>
        <p:nvSpPr>
          <p:cNvPr id="32800" name="Text Box 195"/>
          <p:cNvSpPr txBox="1">
            <a:spLocks noChangeArrowheads="1"/>
          </p:cNvSpPr>
          <p:nvPr/>
        </p:nvSpPr>
        <p:spPr bwMode="auto">
          <a:xfrm>
            <a:off x="1295400" y="1566863"/>
            <a:ext cx="7475538" cy="3694112"/>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fontAlgn="base">
              <a:spcBef>
                <a:spcPct val="50000"/>
              </a:spcBef>
              <a:spcAft>
                <a:spcPct val="0"/>
              </a:spcAft>
              <a:defRPr/>
            </a:pP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Vữa xi măng do các vật liệu nào tạo thành?</a:t>
            </a:r>
          </a:p>
          <a:p>
            <a:pPr marL="742950" indent="-742950" algn="just" fontAlgn="base">
              <a:spcBef>
                <a:spcPct val="50000"/>
              </a:spcBef>
              <a:spcAft>
                <a:spcPct val="0"/>
              </a:spcAft>
              <a:buFontTx/>
              <a:buAutoNum type="alphaUcPeriod"/>
              <a:defRPr/>
            </a:pP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Xi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măng</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cát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trộn</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đều</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Xi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măng</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cát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đá</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trộn</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đều</a:t>
            </a:r>
            <a:endPar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Đất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sét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đá</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vôi</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nước</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 name="Group 197"/>
          <p:cNvGrpSpPr>
            <a:grpSpLocks/>
          </p:cNvGrpSpPr>
          <p:nvPr/>
        </p:nvGrpSpPr>
        <p:grpSpPr bwMode="auto">
          <a:xfrm>
            <a:off x="1143000" y="6096000"/>
            <a:ext cx="1041400" cy="765175"/>
            <a:chOff x="720" y="3840"/>
            <a:chExt cx="656" cy="482"/>
          </a:xfrm>
        </p:grpSpPr>
        <p:sp>
          <p:nvSpPr>
            <p:cNvPr id="8222" name="AutoShape 51">
              <a:hlinkClick r:id="rId12" action="ppaction://hlinksldjump" highlightClick="1"/>
            </p:cNvPr>
            <p:cNvSpPr>
              <a:spLocks noChangeArrowheads="1"/>
            </p:cNvSpPr>
            <p:nvPr/>
          </p:nvSpPr>
          <p:spPr bwMode="auto">
            <a:xfrm>
              <a:off x="816" y="3840"/>
              <a:ext cx="288" cy="2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sz="2800">
                <a:solidFill>
                  <a:srgbClr val="000000"/>
                </a:solidFill>
              </a:endParaRPr>
            </a:p>
          </p:txBody>
        </p:sp>
        <p:sp>
          <p:nvSpPr>
            <p:cNvPr id="10436" name="Text Box 196">
              <a:hlinkClick r:id="" action="ppaction://hlinkshowjump?jump=endshow"/>
              <a:hlinkHover r:id="" action="ppaction://noaction" highlightClick="1"/>
            </p:cNvPr>
            <p:cNvSpPr txBox="1">
              <a:spLocks noChangeArrowheads="1"/>
            </p:cNvSpPr>
            <p:nvPr/>
          </p:nvSpPr>
          <p:spPr bwMode="auto">
            <a:xfrm>
              <a:off x="720" y="4128"/>
              <a:ext cx="656" cy="194"/>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FF0000"/>
                  </a:solidFill>
                  <a:effectLst>
                    <a:outerShdw blurRad="38100" dist="38100" dir="2700000" algn="tl">
                      <a:srgbClr val="C0C0C0"/>
                    </a:outerShdw>
                  </a:effectLst>
                </a:rPr>
                <a:t>VỀ NHÀ</a:t>
              </a:r>
            </a:p>
          </p:txBody>
        </p:sp>
      </p:grpSp>
      <p:pic>
        <p:nvPicPr>
          <p:cNvPr id="45" name="Picture 14" descr="!bell_0l"/>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01600"/>
            <a:ext cx="219392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6"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27763" y="4076700"/>
            <a:ext cx="18002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7"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26275" y="3805238"/>
            <a:ext cx="20574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89763" y="4778375"/>
            <a:ext cx="17811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95400" y="3055938"/>
            <a:ext cx="685800" cy="612775"/>
          </a:xfrm>
          <a:prstGeom prst="ellips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FFFF"/>
                </a:solidFill>
                <a:effectLst>
                  <a:outerShdw blurRad="38100" dist="38100" dir="2700000" algn="tl">
                    <a:srgbClr val="000000">
                      <a:alpha val="43137"/>
                    </a:srgbClr>
                  </a:outerShdw>
                </a:effectLst>
              </a:rPr>
              <a:t>Đ</a:t>
            </a:r>
          </a:p>
        </p:txBody>
      </p:sp>
      <p:sp>
        <p:nvSpPr>
          <p:cNvPr id="8220"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r>
              <a:rPr lang="vi-VN" altLang="en-US" sz="1400" smtClean="0">
                <a:solidFill>
                  <a:srgbClr val="000000"/>
                </a:solidFill>
              </a:rPr>
              <a:t>Thứ 6, 28/11/2014</a:t>
            </a:r>
            <a:endParaRPr lang="en-US" altLang="en-US" sz="1400" smtClean="0">
              <a:solidFill>
                <a:srgbClr val="000000"/>
              </a:solidFill>
            </a:endParaRPr>
          </a:p>
        </p:txBody>
      </p:sp>
      <p:sp>
        <p:nvSpPr>
          <p:cNvPr id="822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fld id="{B7ACE3C5-3733-4A6B-8344-38235CA23564}" type="slidenum">
              <a:rPr lang="en-US" altLang="en-US" sz="1400">
                <a:solidFill>
                  <a:srgbClr val="000000"/>
                </a:solidFill>
              </a:rPr>
              <a:pPr/>
              <a:t>5</a:t>
            </a:fld>
            <a:endParaRPr lang="en-US" altLang="en-US" sz="1400">
              <a:solidFill>
                <a:srgbClr val="000000"/>
              </a:solidFill>
            </a:endParaRPr>
          </a:p>
        </p:txBody>
      </p:sp>
    </p:spTree>
    <p:extLst>
      <p:ext uri="{BB962C8B-B14F-4D97-AF65-F5344CB8AC3E}">
        <p14:creationId xmlns:p14="http://schemas.microsoft.com/office/powerpoint/2010/main" val="3150882587"/>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28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4" presetClass="exit" presetSubtype="16" fill="hold" grpId="0" nodeType="afterEffect">
                                  <p:stCondLst>
                                    <p:cond delay="900"/>
                                  </p:stCondLst>
                                  <p:childTnLst>
                                    <p:animEffect transition="out" filter="box(in)">
                                      <p:cBhvr>
                                        <p:cTn id="25" dur="50"/>
                                        <p:tgtEl>
                                          <p:spTgt spid="10340"/>
                                        </p:tgtEl>
                                      </p:cBhvr>
                                    </p:animEffect>
                                    <p:set>
                                      <p:cBhvr>
                                        <p:cTn id="26" dur="1" fill="hold">
                                          <p:stCondLst>
                                            <p:cond delay="49"/>
                                          </p:stCondLst>
                                        </p:cTn>
                                        <p:tgtEl>
                                          <p:spTgt spid="1034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950"/>
                            </p:stCondLst>
                            <p:childTnLst>
                              <p:par>
                                <p:cTn id="28" presetID="4" presetClass="exit" presetSubtype="16" fill="hold" grpId="0" nodeType="afterEffect">
                                  <p:stCondLst>
                                    <p:cond delay="900"/>
                                  </p:stCondLst>
                                  <p:childTnLst>
                                    <p:animEffect transition="out" filter="box(in)">
                                      <p:cBhvr>
                                        <p:cTn id="29" dur="50"/>
                                        <p:tgtEl>
                                          <p:spTgt spid="10339"/>
                                        </p:tgtEl>
                                      </p:cBhvr>
                                    </p:animEffect>
                                    <p:set>
                                      <p:cBhvr>
                                        <p:cTn id="30" dur="1" fill="hold">
                                          <p:stCondLst>
                                            <p:cond delay="49"/>
                                          </p:stCondLst>
                                        </p:cTn>
                                        <p:tgtEl>
                                          <p:spTgt spid="1033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nodeType="afterGroup">
                            <p:stCondLst>
                              <p:cond delay="1900"/>
                            </p:stCondLst>
                            <p:childTnLst>
                              <p:par>
                                <p:cTn id="32" presetID="4" presetClass="exit" presetSubtype="16" fill="hold" grpId="0" nodeType="afterEffect">
                                  <p:stCondLst>
                                    <p:cond delay="900"/>
                                  </p:stCondLst>
                                  <p:childTnLst>
                                    <p:animEffect transition="out" filter="box(in)">
                                      <p:cBhvr>
                                        <p:cTn id="33" dur="50"/>
                                        <p:tgtEl>
                                          <p:spTgt spid="10338"/>
                                        </p:tgtEl>
                                      </p:cBhvr>
                                    </p:animEffect>
                                    <p:set>
                                      <p:cBhvr>
                                        <p:cTn id="34" dur="1" fill="hold">
                                          <p:stCondLst>
                                            <p:cond delay="49"/>
                                          </p:stCondLst>
                                        </p:cTn>
                                        <p:tgtEl>
                                          <p:spTgt spid="1033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2850"/>
                            </p:stCondLst>
                            <p:childTnLst>
                              <p:par>
                                <p:cTn id="36" presetID="4" presetClass="exit" presetSubtype="16" fill="hold" grpId="0" nodeType="afterEffect">
                                  <p:stCondLst>
                                    <p:cond delay="900"/>
                                  </p:stCondLst>
                                  <p:childTnLst>
                                    <p:animEffect transition="out" filter="box(in)">
                                      <p:cBhvr>
                                        <p:cTn id="37" dur="50"/>
                                        <p:tgtEl>
                                          <p:spTgt spid="10337"/>
                                        </p:tgtEl>
                                      </p:cBhvr>
                                    </p:animEffect>
                                    <p:set>
                                      <p:cBhvr>
                                        <p:cTn id="38" dur="1" fill="hold">
                                          <p:stCondLst>
                                            <p:cond delay="49"/>
                                          </p:stCondLst>
                                        </p:cTn>
                                        <p:tgtEl>
                                          <p:spTgt spid="10337"/>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nodeType="afterGroup">
                            <p:stCondLst>
                              <p:cond delay="3800"/>
                            </p:stCondLst>
                            <p:childTnLst>
                              <p:par>
                                <p:cTn id="40" presetID="4" presetClass="exit" presetSubtype="16" fill="hold" grpId="0" nodeType="afterEffect">
                                  <p:stCondLst>
                                    <p:cond delay="900"/>
                                  </p:stCondLst>
                                  <p:childTnLst>
                                    <p:animEffect transition="out" filter="box(in)">
                                      <p:cBhvr>
                                        <p:cTn id="41" dur="50"/>
                                        <p:tgtEl>
                                          <p:spTgt spid="10336"/>
                                        </p:tgtEl>
                                      </p:cBhvr>
                                    </p:animEffect>
                                    <p:set>
                                      <p:cBhvr>
                                        <p:cTn id="42" dur="1" fill="hold">
                                          <p:stCondLst>
                                            <p:cond delay="49"/>
                                          </p:stCondLst>
                                        </p:cTn>
                                        <p:tgtEl>
                                          <p:spTgt spid="1033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4750"/>
                            </p:stCondLst>
                            <p:childTnLst>
                              <p:par>
                                <p:cTn id="44" presetID="4" presetClass="exit" presetSubtype="16" fill="hold" grpId="0" nodeType="afterEffect">
                                  <p:stCondLst>
                                    <p:cond delay="900"/>
                                  </p:stCondLst>
                                  <p:childTnLst>
                                    <p:animEffect transition="out" filter="box(in)">
                                      <p:cBhvr>
                                        <p:cTn id="45" dur="50"/>
                                        <p:tgtEl>
                                          <p:spTgt spid="10335"/>
                                        </p:tgtEl>
                                      </p:cBhvr>
                                    </p:animEffect>
                                    <p:set>
                                      <p:cBhvr>
                                        <p:cTn id="46" dur="1" fill="hold">
                                          <p:stCondLst>
                                            <p:cond delay="49"/>
                                          </p:stCondLst>
                                        </p:cTn>
                                        <p:tgtEl>
                                          <p:spTgt spid="1033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nodeType="afterGroup">
                            <p:stCondLst>
                              <p:cond delay="5700"/>
                            </p:stCondLst>
                            <p:childTnLst>
                              <p:par>
                                <p:cTn id="48" presetID="4" presetClass="exit" presetSubtype="16" fill="hold" grpId="0" nodeType="afterEffect">
                                  <p:stCondLst>
                                    <p:cond delay="900"/>
                                  </p:stCondLst>
                                  <p:childTnLst>
                                    <p:animEffect transition="out" filter="box(in)">
                                      <p:cBhvr>
                                        <p:cTn id="49" dur="50"/>
                                        <p:tgtEl>
                                          <p:spTgt spid="10334"/>
                                        </p:tgtEl>
                                      </p:cBhvr>
                                    </p:animEffect>
                                    <p:set>
                                      <p:cBhvr>
                                        <p:cTn id="50" dur="1" fill="hold">
                                          <p:stCondLst>
                                            <p:cond delay="49"/>
                                          </p:stCondLst>
                                        </p:cTn>
                                        <p:tgtEl>
                                          <p:spTgt spid="1033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6650"/>
                            </p:stCondLst>
                            <p:childTnLst>
                              <p:par>
                                <p:cTn id="52" presetID="4" presetClass="exit" presetSubtype="16" fill="hold" grpId="0" nodeType="afterEffect">
                                  <p:stCondLst>
                                    <p:cond delay="900"/>
                                  </p:stCondLst>
                                  <p:childTnLst>
                                    <p:animEffect transition="out" filter="box(in)">
                                      <p:cBhvr>
                                        <p:cTn id="53" dur="50"/>
                                        <p:tgtEl>
                                          <p:spTgt spid="10333"/>
                                        </p:tgtEl>
                                      </p:cBhvr>
                                    </p:animEffect>
                                    <p:set>
                                      <p:cBhvr>
                                        <p:cTn id="54" dur="1" fill="hold">
                                          <p:stCondLst>
                                            <p:cond delay="49"/>
                                          </p:stCondLst>
                                        </p:cTn>
                                        <p:tgtEl>
                                          <p:spTgt spid="1033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nodeType="afterGroup">
                            <p:stCondLst>
                              <p:cond delay="7600"/>
                            </p:stCondLst>
                            <p:childTnLst>
                              <p:par>
                                <p:cTn id="56" presetID="4" presetClass="exit" presetSubtype="16" fill="hold" grpId="0" nodeType="afterEffect">
                                  <p:stCondLst>
                                    <p:cond delay="900"/>
                                  </p:stCondLst>
                                  <p:childTnLst>
                                    <p:animEffect transition="out" filter="box(in)">
                                      <p:cBhvr>
                                        <p:cTn id="57" dur="50"/>
                                        <p:tgtEl>
                                          <p:spTgt spid="10332"/>
                                        </p:tgtEl>
                                      </p:cBhvr>
                                    </p:animEffect>
                                    <p:set>
                                      <p:cBhvr>
                                        <p:cTn id="58" dur="1" fill="hold">
                                          <p:stCondLst>
                                            <p:cond delay="49"/>
                                          </p:stCondLst>
                                        </p:cTn>
                                        <p:tgtEl>
                                          <p:spTgt spid="1033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8550"/>
                            </p:stCondLst>
                            <p:childTnLst>
                              <p:par>
                                <p:cTn id="60" presetID="4" presetClass="exit" presetSubtype="16" fill="hold" nodeType="afterEffect">
                                  <p:stCondLst>
                                    <p:cond delay="900"/>
                                  </p:stCondLst>
                                  <p:childTnLst>
                                    <p:animEffect transition="out" filter="box(in)">
                                      <p:cBhvr>
                                        <p:cTn id="61" dur="50"/>
                                        <p:tgtEl>
                                          <p:spTgt spid="10331"/>
                                        </p:tgtEl>
                                      </p:cBhvr>
                                    </p:animEffect>
                                    <p:set>
                                      <p:cBhvr>
                                        <p:cTn id="62" dur="1" fill="hold">
                                          <p:stCondLst>
                                            <p:cond delay="49"/>
                                          </p:stCondLst>
                                        </p:cTn>
                                        <p:tgtEl>
                                          <p:spTgt spid="10331"/>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clap.wav"/>
                                        </p:tgtEl>
                                      </p:cMediaNode>
                                    </p:audio>
                                  </p:subTnLst>
                                </p:cTn>
                              </p:par>
                              <p:par>
                                <p:cTn id="68" presetID="4" presetClass="entr" presetSubtype="16"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ox(in)">
                                      <p:cBhvr>
                                        <p:cTn id="70" dur="500"/>
                                        <p:tgtEl>
                                          <p:spTgt spid="3"/>
                                        </p:tgtEl>
                                      </p:cBhvr>
                                    </p:animEffect>
                                  </p:childTnLst>
                                  <p:subTnLst>
                                    <p:audio>
                                      <p:cMediaNode>
                                        <p:cTn display="0" masterRel="sameClick">
                                          <p:stCondLst>
                                            <p:cond evt="begin" delay="0">
                                              <p:tn val="68"/>
                                            </p:cond>
                                          </p:stCondLst>
                                          <p:endCondLst>
                                            <p:cond evt="onStopAudio" delay="0">
                                              <p:tgtEl>
                                                <p:sldTgt/>
                                              </p:tgtEl>
                                            </p:cond>
                                          </p:endCondLst>
                                        </p:cTn>
                                        <p:tgtEl>
                                          <p:sndTgt r:embed="rId5" name="Chuong Dong Ho=convert.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0330"/>
                                        </p:tgtEl>
                                        <p:attrNameLst>
                                          <p:attrName>style.visibility</p:attrName>
                                        </p:attrNameLst>
                                      </p:cBhvr>
                                      <p:to>
                                        <p:strVal val="visible"/>
                                      </p:to>
                                    </p:set>
                                    <p:animEffect transition="in" filter="box(in)">
                                      <p:cBhvr>
                                        <p:cTn id="75" dur="50"/>
                                        <p:tgtEl>
                                          <p:spTgt spid="10330"/>
                                        </p:tgtEl>
                                      </p:cBhvr>
                                    </p:animEffect>
                                  </p:childTnLst>
                                  <p:subTnLst>
                                    <p:audio>
                                      <p:cMediaNode>
                                        <p:cTn display="0" masterRel="sameClick">
                                          <p:stCondLst>
                                            <p:cond evt="begin" delay="0">
                                              <p:tn val="73"/>
                                            </p:cond>
                                          </p:stCondLst>
                                          <p:endCondLst>
                                            <p:cond evt="onStopAudio" delay="0">
                                              <p:tgtEl>
                                                <p:sldTgt/>
                                              </p:tgtEl>
                                            </p:cond>
                                          </p:endCondLst>
                                        </p:cTn>
                                        <p:tgtEl>
                                          <p:sndTgt r:embed="rId5" name="Chuong Dong Ho=convert.wav"/>
                                        </p:tgtEl>
                                      </p:cMediaNode>
                                    </p:audio>
                                  </p:subTnLst>
                                </p:cTn>
                              </p:par>
                            </p:childTnLst>
                          </p:cTn>
                        </p:par>
                      </p:childTnLst>
                    </p:cTn>
                  </p:par>
                </p:childTnLst>
              </p:cTn>
              <p:nextCondLst>
                <p:cond evt="onClick" delay="0">
                  <p:tgtEl>
                    <p:spTgt spid="10285"/>
                  </p:tgtEl>
                </p:cond>
              </p:nextCondLst>
            </p:seq>
          </p:childTnLst>
        </p:cTn>
      </p:par>
    </p:tnLst>
    <p:bldLst>
      <p:bldP spid="10330" grpId="0"/>
      <p:bldP spid="10332" grpId="0" animBg="1"/>
      <p:bldP spid="10333" grpId="0" animBg="1"/>
      <p:bldP spid="10334" grpId="0" animBg="1"/>
      <p:bldP spid="10335" grpId="0" animBg="1"/>
      <p:bldP spid="10336" grpId="0" animBg="1"/>
      <p:bldP spid="10337" grpId="0" animBg="1"/>
      <p:bldP spid="10338" grpId="0" animBg="1"/>
      <p:bldP spid="10339" grpId="0" animBg="1"/>
      <p:bldP spid="10340"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1"/>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4" descr="EXIT">
            <a:hlinkClick r:id="" action="ppaction://hlinkshowjump?jump=endshow"/>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3000" y="6223000"/>
            <a:ext cx="3238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hlinkClick r:id="" action="ppaction://hlinkshowjump?jump=endshow"/>
            <a:hlinkHover r:id="" action="ppaction://noaction" highlightClick="1"/>
          </p:cNvPr>
          <p:cNvSpPr txBox="1">
            <a:spLocks noChangeArrowheads="1"/>
          </p:cNvSpPr>
          <p:nvPr/>
        </p:nvSpPr>
        <p:spPr bwMode="auto">
          <a:xfrm>
            <a:off x="2184400" y="6464300"/>
            <a:ext cx="854075" cy="304800"/>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993300"/>
                </a:solidFill>
                <a:effectLst>
                  <a:outerShdw blurRad="38100" dist="38100" dir="2700000" algn="tl">
                    <a:srgbClr val="C0C0C0"/>
                  </a:outerShdw>
                </a:effectLst>
              </a:rPr>
              <a:t>HẾT</a:t>
            </a:r>
          </a:p>
        </p:txBody>
      </p:sp>
      <p:grpSp>
        <p:nvGrpSpPr>
          <p:cNvPr id="9221" name="Group 3"/>
          <p:cNvGrpSpPr>
            <a:grpSpLocks/>
          </p:cNvGrpSpPr>
          <p:nvPr/>
        </p:nvGrpSpPr>
        <p:grpSpPr bwMode="auto">
          <a:xfrm>
            <a:off x="0" y="1524000"/>
            <a:ext cx="1295400" cy="762000"/>
            <a:chOff x="0" y="2286000"/>
            <a:chExt cx="1295400" cy="762000"/>
          </a:xfrm>
        </p:grpSpPr>
        <p:pic>
          <p:nvPicPr>
            <p:cNvPr id="9246" name="Picture 8" descr="D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286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47" name="Text Box 9"/>
            <p:cNvSpPr txBox="1">
              <a:spLocks noChangeArrowheads="1"/>
            </p:cNvSpPr>
            <p:nvPr/>
          </p:nvSpPr>
          <p:spPr bwMode="auto">
            <a:xfrm>
              <a:off x="61913" y="2438400"/>
              <a:ext cx="1081087" cy="36988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pPr>
              <a:r>
                <a:rPr lang="en-US" altLang="en-US" sz="2400" b="1">
                  <a:solidFill>
                    <a:srgbClr val="FFFF00"/>
                  </a:solidFill>
                </a:rPr>
                <a:t>Câu 3</a:t>
              </a:r>
            </a:p>
          </p:txBody>
        </p:sp>
      </p:grpSp>
      <p:sp>
        <p:nvSpPr>
          <p:cNvPr id="10285" name="AutoShape 45"/>
          <p:cNvSpPr>
            <a:spLocks noChangeArrowheads="1"/>
          </p:cNvSpPr>
          <p:nvPr/>
        </p:nvSpPr>
        <p:spPr bwMode="auto">
          <a:xfrm>
            <a:off x="3302000" y="6248400"/>
            <a:ext cx="14478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r>
              <a:rPr lang="en-US" altLang="en-US" sz="2000" b="1">
                <a:solidFill>
                  <a:srgbClr val="000000"/>
                </a:solidFill>
              </a:rPr>
              <a:t>Th</a:t>
            </a:r>
            <a:r>
              <a:rPr lang="en-US" altLang="en-US" b="1">
                <a:solidFill>
                  <a:srgbClr val="000000"/>
                </a:solidFill>
              </a:rPr>
              <a:t>ời</a:t>
            </a:r>
            <a:r>
              <a:rPr lang="en-US" altLang="en-US" sz="2000" b="1">
                <a:solidFill>
                  <a:srgbClr val="000000"/>
                </a:solidFill>
              </a:rPr>
              <a:t> gian</a:t>
            </a:r>
          </a:p>
        </p:txBody>
      </p:sp>
      <p:pic>
        <p:nvPicPr>
          <p:cNvPr id="9223" name="Picture 52" descr="Bµi ">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3600" y="6350000"/>
            <a:ext cx="1019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53" descr="Bµ¸u">
            <a:hlinkClick r:id="" action="ppaction://hlinkshowjump?jump=nextslid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0" y="6350000"/>
            <a:ext cx="904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0" name="AutoShape 90"/>
          <p:cNvSpPr>
            <a:spLocks noChangeArrowheads="1"/>
          </p:cNvSpPr>
          <p:nvPr/>
        </p:nvSpPr>
        <p:spPr bwMode="auto">
          <a:xfrm>
            <a:off x="4343400" y="609600"/>
            <a:ext cx="762000" cy="685800"/>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altLang="en-US" sz="2000" b="1">
                <a:solidFill>
                  <a:srgbClr val="000000"/>
                </a:solidFill>
                <a:latin typeface=".VnTimeH" pitchFamily="34" charset="0"/>
              </a:rPr>
              <a:t>HÕt giê</a:t>
            </a:r>
          </a:p>
        </p:txBody>
      </p:sp>
      <p:sp>
        <p:nvSpPr>
          <p:cNvPr id="10331" name="AutoShape 91"/>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a:t>
            </a:r>
          </a:p>
        </p:txBody>
      </p:sp>
      <p:sp>
        <p:nvSpPr>
          <p:cNvPr id="10332" name="AutoShape 92"/>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2</a:t>
            </a:r>
          </a:p>
        </p:txBody>
      </p:sp>
      <p:sp>
        <p:nvSpPr>
          <p:cNvPr id="10333" name="AutoShape 93"/>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3</a:t>
            </a:r>
          </a:p>
        </p:txBody>
      </p:sp>
      <p:sp>
        <p:nvSpPr>
          <p:cNvPr id="10334" name="AutoShape 94"/>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4</a:t>
            </a:r>
          </a:p>
        </p:txBody>
      </p:sp>
      <p:sp>
        <p:nvSpPr>
          <p:cNvPr id="10335" name="AutoShape 95"/>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5</a:t>
            </a:r>
          </a:p>
        </p:txBody>
      </p:sp>
      <p:sp>
        <p:nvSpPr>
          <p:cNvPr id="10336" name="AutoShape 96"/>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6</a:t>
            </a:r>
          </a:p>
        </p:txBody>
      </p:sp>
      <p:sp>
        <p:nvSpPr>
          <p:cNvPr id="10337" name="AutoShape 97"/>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7</a:t>
            </a:r>
          </a:p>
        </p:txBody>
      </p:sp>
      <p:sp>
        <p:nvSpPr>
          <p:cNvPr id="10338" name="AutoShape 98"/>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8</a:t>
            </a:r>
          </a:p>
        </p:txBody>
      </p:sp>
      <p:sp>
        <p:nvSpPr>
          <p:cNvPr id="10339" name="AutoShape 99"/>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9</a:t>
            </a:r>
          </a:p>
        </p:txBody>
      </p:sp>
      <p:sp>
        <p:nvSpPr>
          <p:cNvPr id="10340" name="AutoShape 100"/>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10</a:t>
            </a:r>
          </a:p>
        </p:txBody>
      </p:sp>
      <p:sp>
        <p:nvSpPr>
          <p:cNvPr id="72734" name="Text Box 121"/>
          <p:cNvSpPr txBox="1">
            <a:spLocks noChangeArrowheads="1"/>
          </p:cNvSpPr>
          <p:nvPr/>
        </p:nvSpPr>
        <p:spPr bwMode="auto">
          <a:xfrm>
            <a:off x="3124200" y="101600"/>
            <a:ext cx="3352800" cy="366713"/>
          </a:xfrm>
          <a:prstGeom prst="rect">
            <a:avLst/>
          </a:prstGeom>
          <a:solidFill>
            <a:srgbClr val="CC00FF"/>
          </a:solidFill>
          <a:ln>
            <a:noFill/>
          </a:ln>
        </p:spPr>
        <p:txBody>
          <a:bodyPr anchorCtr="1">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defRPr/>
            </a:pPr>
            <a:r>
              <a:rPr lang="en-US" b="1" smtClean="0">
                <a:solidFill>
                  <a:srgbClr val="FFFF00"/>
                </a:solidFill>
                <a:effectLst>
                  <a:outerShdw blurRad="38100" dist="38100" dir="2700000" algn="tl">
                    <a:srgbClr val="000000">
                      <a:alpha val="43137"/>
                    </a:srgbClr>
                  </a:outerShdw>
                </a:effectLst>
                <a:latin typeface="Arial"/>
              </a:rPr>
              <a:t>RUNG CHUÔNG VÀNG</a:t>
            </a:r>
          </a:p>
        </p:txBody>
      </p:sp>
      <p:sp>
        <p:nvSpPr>
          <p:cNvPr id="32800" name="Text Box 195"/>
          <p:cNvSpPr txBox="1">
            <a:spLocks noChangeArrowheads="1"/>
          </p:cNvSpPr>
          <p:nvPr/>
        </p:nvSpPr>
        <p:spPr bwMode="auto">
          <a:xfrm>
            <a:off x="1295400" y="1566863"/>
            <a:ext cx="7475538" cy="3694112"/>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fontAlgn="base">
              <a:spcBef>
                <a:spcPct val="50000"/>
              </a:spcBef>
              <a:spcAft>
                <a:spcPct val="0"/>
              </a:spcAft>
              <a:defRPr/>
            </a:pPr>
            <a:r>
              <a:rPr lang="en-US" sz="36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Bê</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tông</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khác</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với</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bê</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tông</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cốt</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thép</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điểm</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p>
          <a:p>
            <a:pPr marL="742950" indent="-742950" algn="just" fontAlgn="base">
              <a:spcBef>
                <a:spcPct val="50000"/>
              </a:spcBef>
              <a:spcAft>
                <a:spcPct val="0"/>
              </a:spcAft>
              <a:buFontTx/>
              <a:buAutoNum type="alphaUcPeriod"/>
              <a:defRPr/>
            </a:pP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Không</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cốt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thép</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cốt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thép</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Có</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cốt</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bằng</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sợi</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thủy</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tinh</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 name="Group 197"/>
          <p:cNvGrpSpPr>
            <a:grpSpLocks/>
          </p:cNvGrpSpPr>
          <p:nvPr/>
        </p:nvGrpSpPr>
        <p:grpSpPr bwMode="auto">
          <a:xfrm>
            <a:off x="1143000" y="6096000"/>
            <a:ext cx="1041400" cy="765175"/>
            <a:chOff x="720" y="3840"/>
            <a:chExt cx="656" cy="482"/>
          </a:xfrm>
        </p:grpSpPr>
        <p:sp>
          <p:nvSpPr>
            <p:cNvPr id="9244" name="AutoShape 51">
              <a:hlinkClick r:id="rId12" action="ppaction://hlinksldjump" highlightClick="1"/>
            </p:cNvPr>
            <p:cNvSpPr>
              <a:spLocks noChangeArrowheads="1"/>
            </p:cNvSpPr>
            <p:nvPr/>
          </p:nvSpPr>
          <p:spPr bwMode="auto">
            <a:xfrm>
              <a:off x="816" y="3840"/>
              <a:ext cx="288" cy="2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sz="2800">
                <a:solidFill>
                  <a:srgbClr val="000000"/>
                </a:solidFill>
              </a:endParaRPr>
            </a:p>
          </p:txBody>
        </p:sp>
        <p:sp>
          <p:nvSpPr>
            <p:cNvPr id="10436" name="Text Box 196">
              <a:hlinkClick r:id="" action="ppaction://hlinkshowjump?jump=endshow"/>
              <a:hlinkHover r:id="" action="ppaction://noaction" highlightClick="1"/>
            </p:cNvPr>
            <p:cNvSpPr txBox="1">
              <a:spLocks noChangeArrowheads="1"/>
            </p:cNvSpPr>
            <p:nvPr/>
          </p:nvSpPr>
          <p:spPr bwMode="auto">
            <a:xfrm>
              <a:off x="720" y="4128"/>
              <a:ext cx="656" cy="194"/>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FF0000"/>
                  </a:solidFill>
                  <a:effectLst>
                    <a:outerShdw blurRad="38100" dist="38100" dir="2700000" algn="tl">
                      <a:srgbClr val="C0C0C0"/>
                    </a:outerShdw>
                  </a:effectLst>
                </a:rPr>
                <a:t>VỀ NHÀ</a:t>
              </a:r>
            </a:p>
          </p:txBody>
        </p:sp>
      </p:grpSp>
      <p:pic>
        <p:nvPicPr>
          <p:cNvPr id="45" name="Picture 14" descr="!bell_0l"/>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01600"/>
            <a:ext cx="219392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0"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043738" y="4359275"/>
            <a:ext cx="205740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1"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86538" y="5207000"/>
            <a:ext cx="17811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36663" y="3048000"/>
            <a:ext cx="685800" cy="612775"/>
          </a:xfrm>
          <a:prstGeom prst="ellips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FFFF"/>
                </a:solidFill>
                <a:effectLst>
                  <a:outerShdw blurRad="38100" dist="38100" dir="2700000" algn="tl">
                    <a:srgbClr val="000000">
                      <a:alpha val="43137"/>
                    </a:srgbClr>
                  </a:outerShdw>
                </a:effectLst>
              </a:rPr>
              <a:t>Đ</a:t>
            </a:r>
          </a:p>
        </p:txBody>
      </p:sp>
      <p:sp>
        <p:nvSpPr>
          <p:cNvPr id="9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fld id="{2BC1B07E-AE48-4FD8-B812-319BF3BF198D}" type="slidenum">
              <a:rPr lang="en-US" altLang="en-US" sz="1400">
                <a:solidFill>
                  <a:srgbClr val="000000"/>
                </a:solidFill>
              </a:rPr>
              <a:pPr/>
              <a:t>6</a:t>
            </a:fld>
            <a:endParaRPr lang="en-US" altLang="en-US" sz="1400">
              <a:solidFill>
                <a:srgbClr val="000000"/>
              </a:solidFill>
            </a:endParaRPr>
          </a:p>
        </p:txBody>
      </p:sp>
    </p:spTree>
    <p:extLst>
      <p:ext uri="{BB962C8B-B14F-4D97-AF65-F5344CB8AC3E}">
        <p14:creationId xmlns:p14="http://schemas.microsoft.com/office/powerpoint/2010/main" val="1744294483"/>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28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4" presetClass="exit" presetSubtype="16" fill="hold" grpId="0" nodeType="afterEffect">
                                  <p:stCondLst>
                                    <p:cond delay="900"/>
                                  </p:stCondLst>
                                  <p:childTnLst>
                                    <p:animEffect transition="out" filter="box(in)">
                                      <p:cBhvr>
                                        <p:cTn id="25" dur="50"/>
                                        <p:tgtEl>
                                          <p:spTgt spid="10340"/>
                                        </p:tgtEl>
                                      </p:cBhvr>
                                    </p:animEffect>
                                    <p:set>
                                      <p:cBhvr>
                                        <p:cTn id="26" dur="1" fill="hold">
                                          <p:stCondLst>
                                            <p:cond delay="49"/>
                                          </p:stCondLst>
                                        </p:cTn>
                                        <p:tgtEl>
                                          <p:spTgt spid="1034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950"/>
                            </p:stCondLst>
                            <p:childTnLst>
                              <p:par>
                                <p:cTn id="28" presetID="4" presetClass="exit" presetSubtype="16" fill="hold" grpId="0" nodeType="afterEffect">
                                  <p:stCondLst>
                                    <p:cond delay="900"/>
                                  </p:stCondLst>
                                  <p:childTnLst>
                                    <p:animEffect transition="out" filter="box(in)">
                                      <p:cBhvr>
                                        <p:cTn id="29" dur="50"/>
                                        <p:tgtEl>
                                          <p:spTgt spid="10339"/>
                                        </p:tgtEl>
                                      </p:cBhvr>
                                    </p:animEffect>
                                    <p:set>
                                      <p:cBhvr>
                                        <p:cTn id="30" dur="1" fill="hold">
                                          <p:stCondLst>
                                            <p:cond delay="49"/>
                                          </p:stCondLst>
                                        </p:cTn>
                                        <p:tgtEl>
                                          <p:spTgt spid="1033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nodeType="afterGroup">
                            <p:stCondLst>
                              <p:cond delay="1900"/>
                            </p:stCondLst>
                            <p:childTnLst>
                              <p:par>
                                <p:cTn id="32" presetID="4" presetClass="exit" presetSubtype="16" fill="hold" grpId="0" nodeType="afterEffect">
                                  <p:stCondLst>
                                    <p:cond delay="900"/>
                                  </p:stCondLst>
                                  <p:childTnLst>
                                    <p:animEffect transition="out" filter="box(in)">
                                      <p:cBhvr>
                                        <p:cTn id="33" dur="50"/>
                                        <p:tgtEl>
                                          <p:spTgt spid="10338"/>
                                        </p:tgtEl>
                                      </p:cBhvr>
                                    </p:animEffect>
                                    <p:set>
                                      <p:cBhvr>
                                        <p:cTn id="34" dur="1" fill="hold">
                                          <p:stCondLst>
                                            <p:cond delay="49"/>
                                          </p:stCondLst>
                                        </p:cTn>
                                        <p:tgtEl>
                                          <p:spTgt spid="1033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2850"/>
                            </p:stCondLst>
                            <p:childTnLst>
                              <p:par>
                                <p:cTn id="36" presetID="4" presetClass="exit" presetSubtype="16" fill="hold" grpId="0" nodeType="afterEffect">
                                  <p:stCondLst>
                                    <p:cond delay="900"/>
                                  </p:stCondLst>
                                  <p:childTnLst>
                                    <p:animEffect transition="out" filter="box(in)">
                                      <p:cBhvr>
                                        <p:cTn id="37" dur="50"/>
                                        <p:tgtEl>
                                          <p:spTgt spid="10337"/>
                                        </p:tgtEl>
                                      </p:cBhvr>
                                    </p:animEffect>
                                    <p:set>
                                      <p:cBhvr>
                                        <p:cTn id="38" dur="1" fill="hold">
                                          <p:stCondLst>
                                            <p:cond delay="49"/>
                                          </p:stCondLst>
                                        </p:cTn>
                                        <p:tgtEl>
                                          <p:spTgt spid="10337"/>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nodeType="afterGroup">
                            <p:stCondLst>
                              <p:cond delay="3800"/>
                            </p:stCondLst>
                            <p:childTnLst>
                              <p:par>
                                <p:cTn id="40" presetID="4" presetClass="exit" presetSubtype="16" fill="hold" grpId="0" nodeType="afterEffect">
                                  <p:stCondLst>
                                    <p:cond delay="900"/>
                                  </p:stCondLst>
                                  <p:childTnLst>
                                    <p:animEffect transition="out" filter="box(in)">
                                      <p:cBhvr>
                                        <p:cTn id="41" dur="50"/>
                                        <p:tgtEl>
                                          <p:spTgt spid="10336"/>
                                        </p:tgtEl>
                                      </p:cBhvr>
                                    </p:animEffect>
                                    <p:set>
                                      <p:cBhvr>
                                        <p:cTn id="42" dur="1" fill="hold">
                                          <p:stCondLst>
                                            <p:cond delay="49"/>
                                          </p:stCondLst>
                                        </p:cTn>
                                        <p:tgtEl>
                                          <p:spTgt spid="1033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4750"/>
                            </p:stCondLst>
                            <p:childTnLst>
                              <p:par>
                                <p:cTn id="44" presetID="4" presetClass="exit" presetSubtype="16" fill="hold" grpId="0" nodeType="afterEffect">
                                  <p:stCondLst>
                                    <p:cond delay="900"/>
                                  </p:stCondLst>
                                  <p:childTnLst>
                                    <p:animEffect transition="out" filter="box(in)">
                                      <p:cBhvr>
                                        <p:cTn id="45" dur="50"/>
                                        <p:tgtEl>
                                          <p:spTgt spid="10335"/>
                                        </p:tgtEl>
                                      </p:cBhvr>
                                    </p:animEffect>
                                    <p:set>
                                      <p:cBhvr>
                                        <p:cTn id="46" dur="1" fill="hold">
                                          <p:stCondLst>
                                            <p:cond delay="49"/>
                                          </p:stCondLst>
                                        </p:cTn>
                                        <p:tgtEl>
                                          <p:spTgt spid="1033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nodeType="afterGroup">
                            <p:stCondLst>
                              <p:cond delay="5700"/>
                            </p:stCondLst>
                            <p:childTnLst>
                              <p:par>
                                <p:cTn id="48" presetID="4" presetClass="exit" presetSubtype="16" fill="hold" grpId="0" nodeType="afterEffect">
                                  <p:stCondLst>
                                    <p:cond delay="900"/>
                                  </p:stCondLst>
                                  <p:childTnLst>
                                    <p:animEffect transition="out" filter="box(in)">
                                      <p:cBhvr>
                                        <p:cTn id="49" dur="50"/>
                                        <p:tgtEl>
                                          <p:spTgt spid="10334"/>
                                        </p:tgtEl>
                                      </p:cBhvr>
                                    </p:animEffect>
                                    <p:set>
                                      <p:cBhvr>
                                        <p:cTn id="50" dur="1" fill="hold">
                                          <p:stCondLst>
                                            <p:cond delay="49"/>
                                          </p:stCondLst>
                                        </p:cTn>
                                        <p:tgtEl>
                                          <p:spTgt spid="1033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6650"/>
                            </p:stCondLst>
                            <p:childTnLst>
                              <p:par>
                                <p:cTn id="52" presetID="4" presetClass="exit" presetSubtype="16" fill="hold" grpId="0" nodeType="afterEffect">
                                  <p:stCondLst>
                                    <p:cond delay="900"/>
                                  </p:stCondLst>
                                  <p:childTnLst>
                                    <p:animEffect transition="out" filter="box(in)">
                                      <p:cBhvr>
                                        <p:cTn id="53" dur="50"/>
                                        <p:tgtEl>
                                          <p:spTgt spid="10333"/>
                                        </p:tgtEl>
                                      </p:cBhvr>
                                    </p:animEffect>
                                    <p:set>
                                      <p:cBhvr>
                                        <p:cTn id="54" dur="1" fill="hold">
                                          <p:stCondLst>
                                            <p:cond delay="49"/>
                                          </p:stCondLst>
                                        </p:cTn>
                                        <p:tgtEl>
                                          <p:spTgt spid="1033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nodeType="afterGroup">
                            <p:stCondLst>
                              <p:cond delay="7600"/>
                            </p:stCondLst>
                            <p:childTnLst>
                              <p:par>
                                <p:cTn id="56" presetID="4" presetClass="exit" presetSubtype="16" fill="hold" grpId="0" nodeType="afterEffect">
                                  <p:stCondLst>
                                    <p:cond delay="900"/>
                                  </p:stCondLst>
                                  <p:childTnLst>
                                    <p:animEffect transition="out" filter="box(in)">
                                      <p:cBhvr>
                                        <p:cTn id="57" dur="50"/>
                                        <p:tgtEl>
                                          <p:spTgt spid="10332"/>
                                        </p:tgtEl>
                                      </p:cBhvr>
                                    </p:animEffect>
                                    <p:set>
                                      <p:cBhvr>
                                        <p:cTn id="58" dur="1" fill="hold">
                                          <p:stCondLst>
                                            <p:cond delay="49"/>
                                          </p:stCondLst>
                                        </p:cTn>
                                        <p:tgtEl>
                                          <p:spTgt spid="1033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8550"/>
                            </p:stCondLst>
                            <p:childTnLst>
                              <p:par>
                                <p:cTn id="60" presetID="4" presetClass="exit" presetSubtype="16" fill="hold" nodeType="afterEffect">
                                  <p:stCondLst>
                                    <p:cond delay="900"/>
                                  </p:stCondLst>
                                  <p:childTnLst>
                                    <p:animEffect transition="out" filter="box(in)">
                                      <p:cBhvr>
                                        <p:cTn id="61" dur="50"/>
                                        <p:tgtEl>
                                          <p:spTgt spid="10331"/>
                                        </p:tgtEl>
                                      </p:cBhvr>
                                    </p:animEffect>
                                    <p:set>
                                      <p:cBhvr>
                                        <p:cTn id="62" dur="1" fill="hold">
                                          <p:stCondLst>
                                            <p:cond delay="49"/>
                                          </p:stCondLst>
                                        </p:cTn>
                                        <p:tgtEl>
                                          <p:spTgt spid="10331"/>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clap.wav"/>
                                        </p:tgtEl>
                                      </p:cMediaNode>
                                    </p:audio>
                                  </p:subTnLst>
                                </p:cTn>
                              </p:par>
                              <p:par>
                                <p:cTn id="68" presetID="4" presetClass="entr" presetSubtype="16"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ox(in)">
                                      <p:cBhvr>
                                        <p:cTn id="70" dur="500"/>
                                        <p:tgtEl>
                                          <p:spTgt spid="3"/>
                                        </p:tgtEl>
                                      </p:cBhvr>
                                    </p:animEffect>
                                  </p:childTnLst>
                                  <p:subTnLst>
                                    <p:audio>
                                      <p:cMediaNode>
                                        <p:cTn display="0" masterRel="sameClick">
                                          <p:stCondLst>
                                            <p:cond evt="begin" delay="0">
                                              <p:tn val="68"/>
                                            </p:cond>
                                          </p:stCondLst>
                                          <p:endCondLst>
                                            <p:cond evt="onStopAudio" delay="0">
                                              <p:tgtEl>
                                                <p:sldTgt/>
                                              </p:tgtEl>
                                            </p:cond>
                                          </p:endCondLst>
                                        </p:cTn>
                                        <p:tgtEl>
                                          <p:sndTgt r:embed="rId5" name="Chuong Dong Ho=convert.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0330"/>
                                        </p:tgtEl>
                                        <p:attrNameLst>
                                          <p:attrName>style.visibility</p:attrName>
                                        </p:attrNameLst>
                                      </p:cBhvr>
                                      <p:to>
                                        <p:strVal val="visible"/>
                                      </p:to>
                                    </p:set>
                                    <p:animEffect transition="in" filter="box(in)">
                                      <p:cBhvr>
                                        <p:cTn id="75" dur="50"/>
                                        <p:tgtEl>
                                          <p:spTgt spid="10330"/>
                                        </p:tgtEl>
                                      </p:cBhvr>
                                    </p:animEffect>
                                  </p:childTnLst>
                                  <p:subTnLst>
                                    <p:audio>
                                      <p:cMediaNode>
                                        <p:cTn display="0" masterRel="sameClick">
                                          <p:stCondLst>
                                            <p:cond evt="begin" delay="0">
                                              <p:tn val="73"/>
                                            </p:cond>
                                          </p:stCondLst>
                                          <p:endCondLst>
                                            <p:cond evt="onStopAudio" delay="0">
                                              <p:tgtEl>
                                                <p:sldTgt/>
                                              </p:tgtEl>
                                            </p:cond>
                                          </p:endCondLst>
                                        </p:cTn>
                                        <p:tgtEl>
                                          <p:sndTgt r:embed="rId5" name="Chuong Dong Ho=convert.wav"/>
                                        </p:tgtEl>
                                      </p:cMediaNode>
                                    </p:audio>
                                  </p:subTnLst>
                                </p:cTn>
                              </p:par>
                            </p:childTnLst>
                          </p:cTn>
                        </p:par>
                      </p:childTnLst>
                    </p:cTn>
                  </p:par>
                </p:childTnLst>
              </p:cTn>
              <p:nextCondLst>
                <p:cond evt="onClick" delay="0">
                  <p:tgtEl>
                    <p:spTgt spid="10285"/>
                  </p:tgtEl>
                </p:cond>
              </p:nextCondLst>
            </p:seq>
          </p:childTnLst>
        </p:cTn>
      </p:par>
    </p:tnLst>
    <p:bldLst>
      <p:bldP spid="10330" grpId="0"/>
      <p:bldP spid="10332" grpId="0" animBg="1"/>
      <p:bldP spid="10333" grpId="0" animBg="1"/>
      <p:bldP spid="10334" grpId="0" animBg="1"/>
      <p:bldP spid="10335" grpId="0" animBg="1"/>
      <p:bldP spid="10336" grpId="0" animBg="1"/>
      <p:bldP spid="10337" grpId="0" animBg="1"/>
      <p:bldP spid="10338" grpId="0" animBg="1"/>
      <p:bldP spid="10339" grpId="0" animBg="1"/>
      <p:bldP spid="10340"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1"/>
          <p:cNvPicPr>
            <a:picLocks noChangeAspect="1"/>
          </p:cNvPicPr>
          <p:nvPr/>
        </p:nvPicPr>
        <p:blipFill>
          <a:blip r:embed="rId6" cstate="print">
            <a:lum bright="70000" contrast="-70000"/>
            <a:extLst>
              <a:ext uri="{28A0092B-C50C-407E-A947-70E740481C1C}">
                <a14:useLocalDpi xmlns:a14="http://schemas.microsoft.com/office/drawing/2010/main" val="0"/>
              </a:ext>
            </a:extLst>
          </a:blip>
          <a:srcRect/>
          <a:stretch>
            <a:fillRect/>
          </a:stretch>
        </p:blipFill>
        <p:spPr bwMode="auto">
          <a:xfrm>
            <a:off x="0" y="0"/>
            <a:ext cx="91440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4" descr="EXIT">
            <a:hlinkClick r:id="" action="ppaction://hlinkshowjump?jump=endshow"/>
          </p:cNvPr>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13000" y="6223000"/>
            <a:ext cx="3238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a:hlinkClick r:id="" action="ppaction://hlinkshowjump?jump=endshow"/>
            <a:hlinkHover r:id="" action="ppaction://noaction" highlightClick="1"/>
          </p:cNvPr>
          <p:cNvSpPr txBox="1">
            <a:spLocks noChangeArrowheads="1"/>
          </p:cNvSpPr>
          <p:nvPr/>
        </p:nvSpPr>
        <p:spPr bwMode="auto">
          <a:xfrm>
            <a:off x="2184400" y="6464300"/>
            <a:ext cx="854075" cy="304800"/>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993300"/>
                </a:solidFill>
                <a:effectLst>
                  <a:outerShdw blurRad="38100" dist="38100" dir="2700000" algn="tl">
                    <a:srgbClr val="C0C0C0"/>
                  </a:outerShdw>
                </a:effectLst>
              </a:rPr>
              <a:t>HẾT</a:t>
            </a:r>
          </a:p>
        </p:txBody>
      </p:sp>
      <p:grpSp>
        <p:nvGrpSpPr>
          <p:cNvPr id="2" name="Group 3"/>
          <p:cNvGrpSpPr>
            <a:grpSpLocks/>
          </p:cNvGrpSpPr>
          <p:nvPr/>
        </p:nvGrpSpPr>
        <p:grpSpPr bwMode="auto">
          <a:xfrm>
            <a:off x="0" y="1524000"/>
            <a:ext cx="1295400" cy="762000"/>
            <a:chOff x="0" y="2286000"/>
            <a:chExt cx="1295400" cy="762000"/>
          </a:xfrm>
        </p:grpSpPr>
        <p:pic>
          <p:nvPicPr>
            <p:cNvPr id="10270" name="Picture 8" descr="D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286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1" name="Text Box 9"/>
            <p:cNvSpPr txBox="1">
              <a:spLocks noChangeArrowheads="1"/>
            </p:cNvSpPr>
            <p:nvPr/>
          </p:nvSpPr>
          <p:spPr bwMode="auto">
            <a:xfrm>
              <a:off x="61913" y="2438400"/>
              <a:ext cx="1081087" cy="36988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pPr algn="ctr" fontAlgn="base">
                <a:spcBef>
                  <a:spcPct val="50000"/>
                </a:spcBef>
                <a:spcAft>
                  <a:spcPct val="0"/>
                </a:spcAft>
              </a:pPr>
              <a:r>
                <a:rPr lang="en-US" altLang="en-US" sz="2400" b="1">
                  <a:solidFill>
                    <a:srgbClr val="FFFF00"/>
                  </a:solidFill>
                </a:rPr>
                <a:t>Câu 4</a:t>
              </a:r>
            </a:p>
          </p:txBody>
        </p:sp>
      </p:grpSp>
      <p:sp>
        <p:nvSpPr>
          <p:cNvPr id="10285" name="AutoShape 45"/>
          <p:cNvSpPr>
            <a:spLocks noChangeArrowheads="1"/>
          </p:cNvSpPr>
          <p:nvPr/>
        </p:nvSpPr>
        <p:spPr bwMode="auto">
          <a:xfrm>
            <a:off x="3302000" y="6248400"/>
            <a:ext cx="1447800" cy="381000"/>
          </a:xfrm>
          <a:prstGeom prst="roundRect">
            <a:avLst>
              <a:gd name="adj" fmla="val 16667"/>
            </a:avLst>
          </a:prstGeom>
          <a:solidFill>
            <a:schemeClr val="accent1"/>
          </a:solidFill>
          <a:ln w="9525">
            <a:solidFill>
              <a:schemeClr val="tx1"/>
            </a:solidFill>
            <a:round/>
            <a:headEnd/>
            <a:tailEnd/>
          </a:ln>
        </p:spPr>
        <p:txBody>
          <a:bodyPr wrap="none" anchor="ctr"/>
          <a:lstStyle/>
          <a:p>
            <a:pPr algn="ctr" fontAlgn="base">
              <a:spcBef>
                <a:spcPct val="0"/>
              </a:spcBef>
              <a:spcAft>
                <a:spcPct val="0"/>
              </a:spcAft>
            </a:pPr>
            <a:r>
              <a:rPr lang="en-US" altLang="en-US" sz="2000" b="1">
                <a:solidFill>
                  <a:srgbClr val="000000"/>
                </a:solidFill>
              </a:rPr>
              <a:t>Th</a:t>
            </a:r>
            <a:r>
              <a:rPr lang="en-US" altLang="en-US" b="1">
                <a:solidFill>
                  <a:srgbClr val="000000"/>
                </a:solidFill>
              </a:rPr>
              <a:t>ời</a:t>
            </a:r>
            <a:r>
              <a:rPr lang="en-US" altLang="en-US" sz="2000" b="1">
                <a:solidFill>
                  <a:srgbClr val="000000"/>
                </a:solidFill>
              </a:rPr>
              <a:t> gian</a:t>
            </a:r>
          </a:p>
        </p:txBody>
      </p:sp>
      <p:pic>
        <p:nvPicPr>
          <p:cNvPr id="10247" name="Picture 52" descr="Bµi ">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43600" y="6350000"/>
            <a:ext cx="1019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53" descr="Bµ¸u">
            <a:hlinkClick r:id="" action="ppaction://hlinkshowjump?jump=nextslide"/>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00" y="6350000"/>
            <a:ext cx="904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0" name="AutoShape 90"/>
          <p:cNvSpPr>
            <a:spLocks noChangeArrowheads="1"/>
          </p:cNvSpPr>
          <p:nvPr/>
        </p:nvSpPr>
        <p:spPr bwMode="auto">
          <a:xfrm>
            <a:off x="4343400" y="609600"/>
            <a:ext cx="762000" cy="685800"/>
          </a:xfrm>
          <a:prstGeom prst="octagon">
            <a:avLst>
              <a:gd name="adj" fmla="val 2928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r>
              <a:rPr lang="en-US" altLang="en-US" sz="2000" b="1">
                <a:solidFill>
                  <a:srgbClr val="000000"/>
                </a:solidFill>
                <a:latin typeface=".VnTimeH" pitchFamily="34" charset="0"/>
              </a:rPr>
              <a:t>HÕt giê</a:t>
            </a:r>
          </a:p>
        </p:txBody>
      </p:sp>
      <p:sp>
        <p:nvSpPr>
          <p:cNvPr id="10331" name="AutoShape 91"/>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a:t>
            </a:r>
          </a:p>
        </p:txBody>
      </p:sp>
      <p:sp>
        <p:nvSpPr>
          <p:cNvPr id="10332" name="AutoShape 92"/>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2</a:t>
            </a:r>
          </a:p>
        </p:txBody>
      </p:sp>
      <p:sp>
        <p:nvSpPr>
          <p:cNvPr id="10333" name="AutoShape 93"/>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3</a:t>
            </a:r>
          </a:p>
        </p:txBody>
      </p:sp>
      <p:sp>
        <p:nvSpPr>
          <p:cNvPr id="10334" name="AutoShape 94"/>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4</a:t>
            </a:r>
          </a:p>
        </p:txBody>
      </p:sp>
      <p:sp>
        <p:nvSpPr>
          <p:cNvPr id="10335" name="AutoShape 95"/>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5</a:t>
            </a:r>
          </a:p>
        </p:txBody>
      </p:sp>
      <p:sp>
        <p:nvSpPr>
          <p:cNvPr id="10336" name="AutoShape 96"/>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6</a:t>
            </a:r>
          </a:p>
        </p:txBody>
      </p:sp>
      <p:sp>
        <p:nvSpPr>
          <p:cNvPr id="10337" name="AutoShape 97"/>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7</a:t>
            </a:r>
          </a:p>
        </p:txBody>
      </p:sp>
      <p:sp>
        <p:nvSpPr>
          <p:cNvPr id="10338" name="AutoShape 98"/>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8</a:t>
            </a:r>
          </a:p>
        </p:txBody>
      </p:sp>
      <p:sp>
        <p:nvSpPr>
          <p:cNvPr id="10339" name="AutoShape 99"/>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9</a:t>
            </a:r>
          </a:p>
        </p:txBody>
      </p:sp>
      <p:sp>
        <p:nvSpPr>
          <p:cNvPr id="10340" name="AutoShape 100"/>
          <p:cNvSpPr>
            <a:spLocks noChangeArrowheads="1"/>
          </p:cNvSpPr>
          <p:nvPr/>
        </p:nvSpPr>
        <p:spPr bwMode="auto">
          <a:xfrm>
            <a:off x="4343400" y="609600"/>
            <a:ext cx="762000" cy="685800"/>
          </a:xfrm>
          <a:prstGeom prst="octagon">
            <a:avLst>
              <a:gd name="adj" fmla="val 29287"/>
            </a:avLst>
          </a:prstGeom>
          <a:solidFill>
            <a:schemeClr val="accent1"/>
          </a:solidFill>
          <a:ln w="9525">
            <a:solidFill>
              <a:schemeClr val="tx1"/>
            </a:solidFill>
            <a:miter lim="800000"/>
            <a:headEnd/>
            <a:tailEnd/>
          </a:ln>
        </p:spPr>
        <p:txBody>
          <a:bodyPr wrap="none" anchor="ctr"/>
          <a:lstStyle/>
          <a:p>
            <a:pPr algn="ctr" fontAlgn="base">
              <a:spcBef>
                <a:spcPct val="0"/>
              </a:spcBef>
              <a:spcAft>
                <a:spcPct val="0"/>
              </a:spcAft>
            </a:pPr>
            <a:r>
              <a:rPr lang="en-US" altLang="en-US" sz="4400" b="1">
                <a:solidFill>
                  <a:srgbClr val="000000"/>
                </a:solidFill>
              </a:rPr>
              <a:t>10</a:t>
            </a:r>
          </a:p>
        </p:txBody>
      </p:sp>
      <p:sp>
        <p:nvSpPr>
          <p:cNvPr id="72734" name="Text Box 121"/>
          <p:cNvSpPr txBox="1">
            <a:spLocks noChangeArrowheads="1"/>
          </p:cNvSpPr>
          <p:nvPr/>
        </p:nvSpPr>
        <p:spPr bwMode="auto">
          <a:xfrm>
            <a:off x="3124200" y="101600"/>
            <a:ext cx="3352800" cy="366713"/>
          </a:xfrm>
          <a:prstGeom prst="rect">
            <a:avLst/>
          </a:prstGeom>
          <a:solidFill>
            <a:srgbClr val="CC00FF"/>
          </a:solidFill>
          <a:ln>
            <a:noFill/>
          </a:ln>
        </p:spPr>
        <p:txBody>
          <a:bodyPr anchorCtr="1">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fontAlgn="base" hangingPunct="1">
              <a:spcBef>
                <a:spcPct val="50000"/>
              </a:spcBef>
              <a:spcAft>
                <a:spcPct val="0"/>
              </a:spcAft>
              <a:defRPr/>
            </a:pPr>
            <a:r>
              <a:rPr lang="en-US" b="1" dirty="0" smtClean="0">
                <a:solidFill>
                  <a:srgbClr val="FFFF00"/>
                </a:solidFill>
                <a:effectLst>
                  <a:outerShdw blurRad="38100" dist="38100" dir="2700000" algn="tl">
                    <a:srgbClr val="000000">
                      <a:alpha val="43137"/>
                    </a:srgbClr>
                  </a:outerShdw>
                </a:effectLst>
                <a:latin typeface="Arial"/>
              </a:rPr>
              <a:t>RUNG CHUÔNG VÀNG</a:t>
            </a:r>
          </a:p>
        </p:txBody>
      </p:sp>
      <p:sp>
        <p:nvSpPr>
          <p:cNvPr id="32800" name="Text Box 195"/>
          <p:cNvSpPr txBox="1">
            <a:spLocks noChangeArrowheads="1"/>
          </p:cNvSpPr>
          <p:nvPr/>
        </p:nvSpPr>
        <p:spPr bwMode="auto">
          <a:xfrm>
            <a:off x="1295400" y="1965325"/>
            <a:ext cx="7475538" cy="3140075"/>
          </a:xfrm>
          <a:prstGeom prst="rect">
            <a:avLst/>
          </a:prstGeom>
          <a:ln/>
          <a:extLst/>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just" fontAlgn="base">
              <a:spcBef>
                <a:spcPct val="50000"/>
              </a:spcBef>
              <a:spcAft>
                <a:spcPct val="0"/>
              </a:spcAft>
              <a:defRPr/>
            </a:pPr>
            <a:r>
              <a:rPr lang="en-US" sz="36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Cần</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bảo</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quản</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xi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măng</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i="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r>
          </a:p>
          <a:p>
            <a:pPr marL="742950" indent="-742950" algn="just" fontAlgn="base">
              <a:spcBef>
                <a:spcPct val="50000"/>
              </a:spcBef>
              <a:spcAft>
                <a:spcPct val="0"/>
              </a:spcAft>
              <a:buFontTx/>
              <a:buAutoNum type="alphaUcPeriod"/>
              <a:defRPr/>
            </a:pP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Phơi</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nắng</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Chỗ</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cũng</a:t>
            </a:r>
            <a:r>
              <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được</a:t>
            </a:r>
            <a:endPar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a:p>
            <a:pPr marL="742950" indent="-742950" algn="just" fontAlgn="base">
              <a:spcBef>
                <a:spcPct val="50000"/>
              </a:spcBef>
              <a:spcAft>
                <a:spcPct val="0"/>
              </a:spcAft>
              <a:buFontTx/>
              <a:buAutoNum type="alphaUcPeriod"/>
              <a:defRPr/>
            </a:pP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Chỗ</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khô</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ráo</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thoáng</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khí</a:t>
            </a:r>
            <a:r>
              <a:rPr lang="en-US" sz="3600" b="1" dirty="0">
                <a:solidFill>
                  <a:srgbClr val="FF33CC"/>
                </a:solidFill>
                <a:effectLst>
                  <a:outerShdw blurRad="38100" dist="38100" dir="2700000" algn="tl">
                    <a:srgbClr val="000000">
                      <a:alpha val="43137"/>
                    </a:srgbClr>
                  </a:outerShdw>
                </a:effectLst>
                <a:latin typeface="Times New Roman" pitchFamily="18" charset="0"/>
                <a:cs typeface="Times New Roman" pitchFamily="18" charset="0"/>
              </a:rPr>
              <a:t> </a:t>
            </a:r>
            <a:endParaRPr lang="en-US" sz="3600" b="1" dirty="0" smtClean="0">
              <a:solidFill>
                <a:srgbClr val="FF33CC"/>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3" name="Group 197"/>
          <p:cNvGrpSpPr>
            <a:grpSpLocks/>
          </p:cNvGrpSpPr>
          <p:nvPr/>
        </p:nvGrpSpPr>
        <p:grpSpPr bwMode="auto">
          <a:xfrm>
            <a:off x="1143000" y="6096000"/>
            <a:ext cx="1041400" cy="765175"/>
            <a:chOff x="720" y="3840"/>
            <a:chExt cx="656" cy="482"/>
          </a:xfrm>
        </p:grpSpPr>
        <p:sp>
          <p:nvSpPr>
            <p:cNvPr id="10268" name="AutoShape 51">
              <a:hlinkClick r:id="rId12" action="ppaction://hlinksldjump" highlightClick="1"/>
            </p:cNvPr>
            <p:cNvSpPr>
              <a:spLocks noChangeArrowheads="1"/>
            </p:cNvSpPr>
            <p:nvPr/>
          </p:nvSpPr>
          <p:spPr bwMode="auto">
            <a:xfrm>
              <a:off x="816" y="3840"/>
              <a:ext cx="288" cy="288"/>
            </a:xfrm>
            <a:prstGeom prst="actionButtonHom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ltLang="en-US" sz="2800">
                <a:solidFill>
                  <a:srgbClr val="000000"/>
                </a:solidFill>
              </a:endParaRPr>
            </a:p>
          </p:txBody>
        </p:sp>
        <p:sp>
          <p:nvSpPr>
            <p:cNvPr id="10436" name="Text Box 196">
              <a:hlinkClick r:id="" action="ppaction://hlinkshowjump?jump=endshow"/>
              <a:hlinkHover r:id="" action="ppaction://noaction" highlightClick="1"/>
            </p:cNvPr>
            <p:cNvSpPr txBox="1">
              <a:spLocks noChangeArrowheads="1"/>
            </p:cNvSpPr>
            <p:nvPr/>
          </p:nvSpPr>
          <p:spPr bwMode="auto">
            <a:xfrm>
              <a:off x="720" y="4128"/>
              <a:ext cx="656" cy="194"/>
            </a:xfrm>
            <a:prstGeom prst="rect">
              <a:avLst/>
            </a:prstGeom>
            <a:noFill/>
            <a:ln>
              <a:noFill/>
            </a:ln>
            <a:effectLst/>
            <a:extLst/>
          </p:spPr>
          <p:txBody>
            <a:bodyPr>
              <a:spAutoFit/>
            </a:bodyPr>
            <a:lstStyle/>
            <a:p>
              <a:pPr fontAlgn="base">
                <a:spcBef>
                  <a:spcPct val="50000"/>
                </a:spcBef>
                <a:spcAft>
                  <a:spcPct val="0"/>
                </a:spcAft>
                <a:defRPr/>
              </a:pPr>
              <a:r>
                <a:rPr lang="en-US" sz="1400" b="1">
                  <a:solidFill>
                    <a:srgbClr val="FF0000"/>
                  </a:solidFill>
                  <a:effectLst>
                    <a:outerShdw blurRad="38100" dist="38100" dir="2700000" algn="tl">
                      <a:srgbClr val="C0C0C0"/>
                    </a:outerShdw>
                  </a:effectLst>
                </a:rPr>
                <a:t>VỀ NHÀ</a:t>
              </a:r>
            </a:p>
          </p:txBody>
        </p:sp>
      </p:grpSp>
      <p:pic>
        <p:nvPicPr>
          <p:cNvPr id="45" name="Picture 14" descr="!bell_0l"/>
          <p:cNvPicPr>
            <a:picLocks noChangeAspect="1" noChangeArrowheads="1" noCrop="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01600"/>
            <a:ext cx="2193925"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4"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53300" y="4295775"/>
            <a:ext cx="1800225"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5" name="Picture 7" descr="0035"/>
          <p:cNvPicPr>
            <a:picLocks noChangeAspect="1" noChangeArrowheads="1" noCrop="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62775" y="5249863"/>
            <a:ext cx="2057400" cy="194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95400" y="4492625"/>
            <a:ext cx="685800" cy="612775"/>
          </a:xfrm>
          <a:prstGeom prst="ellipse">
            <a:avLst/>
          </a:prstGeom>
          <a:solidFill>
            <a:srgbClr val="CC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FFFF"/>
                </a:solidFill>
                <a:effectLst>
                  <a:outerShdw blurRad="38100" dist="38100" dir="2700000" algn="tl">
                    <a:srgbClr val="000000">
                      <a:alpha val="43137"/>
                    </a:srgbClr>
                  </a:outerShdw>
                </a:effectLst>
              </a:rPr>
              <a:t>Đ</a:t>
            </a:r>
          </a:p>
        </p:txBody>
      </p:sp>
      <p:sp>
        <p:nvSpPr>
          <p:cNvPr id="10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fontAlgn="base" hangingPunct="0">
              <a:spcBef>
                <a:spcPct val="20000"/>
              </a:spcBef>
              <a:spcAft>
                <a:spcPct val="0"/>
              </a:spcAft>
              <a:buChar char="»"/>
              <a:defRPr sz="2000">
                <a:solidFill>
                  <a:schemeClr val="tx1"/>
                </a:solidFill>
                <a:latin typeface="Arial" charset="0"/>
                <a:cs typeface="Arial" charset="0"/>
              </a:defRPr>
            </a:lvl6pPr>
            <a:lvl7pPr eaLnBrk="0" fontAlgn="base" hangingPunct="0">
              <a:spcBef>
                <a:spcPct val="20000"/>
              </a:spcBef>
              <a:spcAft>
                <a:spcPct val="0"/>
              </a:spcAft>
              <a:buChar char="»"/>
              <a:defRPr sz="2000">
                <a:solidFill>
                  <a:schemeClr val="tx1"/>
                </a:solidFill>
                <a:latin typeface="Arial" charset="0"/>
                <a:cs typeface="Arial" charset="0"/>
              </a:defRPr>
            </a:lvl7pPr>
            <a:lvl8pPr eaLnBrk="0" fontAlgn="base" hangingPunct="0">
              <a:spcBef>
                <a:spcPct val="20000"/>
              </a:spcBef>
              <a:spcAft>
                <a:spcPct val="0"/>
              </a:spcAft>
              <a:buChar char="»"/>
              <a:defRPr sz="2000">
                <a:solidFill>
                  <a:schemeClr val="tx1"/>
                </a:solidFill>
                <a:latin typeface="Arial" charset="0"/>
                <a:cs typeface="Arial" charset="0"/>
              </a:defRPr>
            </a:lvl8pPr>
            <a:lvl9pPr eaLnBrk="0" fontAlgn="base" hangingPunct="0">
              <a:spcBef>
                <a:spcPct val="20000"/>
              </a:spcBef>
              <a:spcAft>
                <a:spcPct val="0"/>
              </a:spcAft>
              <a:buChar char="»"/>
              <a:defRPr sz="2000">
                <a:solidFill>
                  <a:schemeClr val="tx1"/>
                </a:solidFill>
                <a:latin typeface="Arial" charset="0"/>
                <a:cs typeface="Arial" charset="0"/>
              </a:defRPr>
            </a:lvl9pPr>
          </a:lstStyle>
          <a:p>
            <a:fld id="{BF42CB6B-3959-456C-B9C2-E8ED62F2BEE6}" type="slidenum">
              <a:rPr lang="en-US" altLang="en-US" sz="1400">
                <a:solidFill>
                  <a:srgbClr val="000000"/>
                </a:solidFill>
              </a:rPr>
              <a:pPr/>
              <a:t>7</a:t>
            </a:fld>
            <a:endParaRPr lang="en-US" altLang="en-US" sz="1400">
              <a:solidFill>
                <a:srgbClr val="000000"/>
              </a:solidFill>
            </a:endParaRPr>
          </a:p>
        </p:txBody>
      </p:sp>
    </p:spTree>
    <p:extLst>
      <p:ext uri="{BB962C8B-B14F-4D97-AF65-F5344CB8AC3E}">
        <p14:creationId xmlns:p14="http://schemas.microsoft.com/office/powerpoint/2010/main" val="858255356"/>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028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4" presetClass="exit" presetSubtype="16" fill="hold" grpId="0" nodeType="afterEffect">
                                  <p:stCondLst>
                                    <p:cond delay="900"/>
                                  </p:stCondLst>
                                  <p:childTnLst>
                                    <p:animEffect transition="out" filter="box(in)">
                                      <p:cBhvr>
                                        <p:cTn id="25" dur="50"/>
                                        <p:tgtEl>
                                          <p:spTgt spid="10340"/>
                                        </p:tgtEl>
                                      </p:cBhvr>
                                    </p:animEffect>
                                    <p:set>
                                      <p:cBhvr>
                                        <p:cTn id="26" dur="1" fill="hold">
                                          <p:stCondLst>
                                            <p:cond delay="49"/>
                                          </p:stCondLst>
                                        </p:cTn>
                                        <p:tgtEl>
                                          <p:spTgt spid="1034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click.wav"/>
                                        </p:tgtEl>
                                      </p:cMediaNode>
                                    </p:audio>
                                  </p:subTnLst>
                                </p:cTn>
                              </p:par>
                            </p:childTnLst>
                          </p:cTn>
                        </p:par>
                        <p:par>
                          <p:cTn id="27" fill="hold" nodeType="afterGroup">
                            <p:stCondLst>
                              <p:cond delay="950"/>
                            </p:stCondLst>
                            <p:childTnLst>
                              <p:par>
                                <p:cTn id="28" presetID="4" presetClass="exit" presetSubtype="16" fill="hold" grpId="0" nodeType="afterEffect">
                                  <p:stCondLst>
                                    <p:cond delay="900"/>
                                  </p:stCondLst>
                                  <p:childTnLst>
                                    <p:animEffect transition="out" filter="box(in)">
                                      <p:cBhvr>
                                        <p:cTn id="29" dur="50"/>
                                        <p:tgtEl>
                                          <p:spTgt spid="10339"/>
                                        </p:tgtEl>
                                      </p:cBhvr>
                                    </p:animEffect>
                                    <p:set>
                                      <p:cBhvr>
                                        <p:cTn id="30" dur="1" fill="hold">
                                          <p:stCondLst>
                                            <p:cond delay="49"/>
                                          </p:stCondLst>
                                        </p:cTn>
                                        <p:tgtEl>
                                          <p:spTgt spid="10339"/>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childTnLst>
                          </p:cTn>
                        </p:par>
                        <p:par>
                          <p:cTn id="31" fill="hold" nodeType="afterGroup">
                            <p:stCondLst>
                              <p:cond delay="1900"/>
                            </p:stCondLst>
                            <p:childTnLst>
                              <p:par>
                                <p:cTn id="32" presetID="4" presetClass="exit" presetSubtype="16" fill="hold" grpId="0" nodeType="afterEffect">
                                  <p:stCondLst>
                                    <p:cond delay="900"/>
                                  </p:stCondLst>
                                  <p:childTnLst>
                                    <p:animEffect transition="out" filter="box(in)">
                                      <p:cBhvr>
                                        <p:cTn id="33" dur="50"/>
                                        <p:tgtEl>
                                          <p:spTgt spid="10338"/>
                                        </p:tgtEl>
                                      </p:cBhvr>
                                    </p:animEffect>
                                    <p:set>
                                      <p:cBhvr>
                                        <p:cTn id="34" dur="1" fill="hold">
                                          <p:stCondLst>
                                            <p:cond delay="49"/>
                                          </p:stCondLst>
                                        </p:cTn>
                                        <p:tgtEl>
                                          <p:spTgt spid="10338"/>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3" name="click.wav"/>
                                        </p:tgtEl>
                                      </p:cMediaNode>
                                    </p:audio>
                                  </p:subTnLst>
                                </p:cTn>
                              </p:par>
                            </p:childTnLst>
                          </p:cTn>
                        </p:par>
                        <p:par>
                          <p:cTn id="35" fill="hold" nodeType="afterGroup">
                            <p:stCondLst>
                              <p:cond delay="2850"/>
                            </p:stCondLst>
                            <p:childTnLst>
                              <p:par>
                                <p:cTn id="36" presetID="4" presetClass="exit" presetSubtype="16" fill="hold" grpId="0" nodeType="afterEffect">
                                  <p:stCondLst>
                                    <p:cond delay="900"/>
                                  </p:stCondLst>
                                  <p:childTnLst>
                                    <p:animEffect transition="out" filter="box(in)">
                                      <p:cBhvr>
                                        <p:cTn id="37" dur="50"/>
                                        <p:tgtEl>
                                          <p:spTgt spid="10337"/>
                                        </p:tgtEl>
                                      </p:cBhvr>
                                    </p:animEffect>
                                    <p:set>
                                      <p:cBhvr>
                                        <p:cTn id="38" dur="1" fill="hold">
                                          <p:stCondLst>
                                            <p:cond delay="49"/>
                                          </p:stCondLst>
                                        </p:cTn>
                                        <p:tgtEl>
                                          <p:spTgt spid="10337"/>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3" name="click.wav"/>
                                        </p:tgtEl>
                                      </p:cMediaNode>
                                    </p:audio>
                                  </p:subTnLst>
                                </p:cTn>
                              </p:par>
                            </p:childTnLst>
                          </p:cTn>
                        </p:par>
                        <p:par>
                          <p:cTn id="39" fill="hold" nodeType="afterGroup">
                            <p:stCondLst>
                              <p:cond delay="3800"/>
                            </p:stCondLst>
                            <p:childTnLst>
                              <p:par>
                                <p:cTn id="40" presetID="4" presetClass="exit" presetSubtype="16" fill="hold" grpId="0" nodeType="afterEffect">
                                  <p:stCondLst>
                                    <p:cond delay="900"/>
                                  </p:stCondLst>
                                  <p:childTnLst>
                                    <p:animEffect transition="out" filter="box(in)">
                                      <p:cBhvr>
                                        <p:cTn id="41" dur="50"/>
                                        <p:tgtEl>
                                          <p:spTgt spid="10336"/>
                                        </p:tgtEl>
                                      </p:cBhvr>
                                    </p:animEffect>
                                    <p:set>
                                      <p:cBhvr>
                                        <p:cTn id="42" dur="1" fill="hold">
                                          <p:stCondLst>
                                            <p:cond delay="49"/>
                                          </p:stCondLst>
                                        </p:cTn>
                                        <p:tgtEl>
                                          <p:spTgt spid="10336"/>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childTnLst>
                          </p:cTn>
                        </p:par>
                        <p:par>
                          <p:cTn id="43" fill="hold" nodeType="afterGroup">
                            <p:stCondLst>
                              <p:cond delay="4750"/>
                            </p:stCondLst>
                            <p:childTnLst>
                              <p:par>
                                <p:cTn id="44" presetID="4" presetClass="exit" presetSubtype="16" fill="hold" grpId="0" nodeType="afterEffect">
                                  <p:stCondLst>
                                    <p:cond delay="900"/>
                                  </p:stCondLst>
                                  <p:childTnLst>
                                    <p:animEffect transition="out" filter="box(in)">
                                      <p:cBhvr>
                                        <p:cTn id="45" dur="50"/>
                                        <p:tgtEl>
                                          <p:spTgt spid="10335"/>
                                        </p:tgtEl>
                                      </p:cBhvr>
                                    </p:animEffect>
                                    <p:set>
                                      <p:cBhvr>
                                        <p:cTn id="46" dur="1" fill="hold">
                                          <p:stCondLst>
                                            <p:cond delay="49"/>
                                          </p:stCondLst>
                                        </p:cTn>
                                        <p:tgtEl>
                                          <p:spTgt spid="10335"/>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7" fill="hold" nodeType="afterGroup">
                            <p:stCondLst>
                              <p:cond delay="5700"/>
                            </p:stCondLst>
                            <p:childTnLst>
                              <p:par>
                                <p:cTn id="48" presetID="4" presetClass="exit" presetSubtype="16" fill="hold" grpId="0" nodeType="afterEffect">
                                  <p:stCondLst>
                                    <p:cond delay="900"/>
                                  </p:stCondLst>
                                  <p:childTnLst>
                                    <p:animEffect transition="out" filter="box(in)">
                                      <p:cBhvr>
                                        <p:cTn id="49" dur="50"/>
                                        <p:tgtEl>
                                          <p:spTgt spid="10334"/>
                                        </p:tgtEl>
                                      </p:cBhvr>
                                    </p:animEffect>
                                    <p:set>
                                      <p:cBhvr>
                                        <p:cTn id="50" dur="1" fill="hold">
                                          <p:stCondLst>
                                            <p:cond delay="49"/>
                                          </p:stCondLst>
                                        </p:cTn>
                                        <p:tgtEl>
                                          <p:spTgt spid="10334"/>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par>
                          <p:cTn id="51" fill="hold" nodeType="afterGroup">
                            <p:stCondLst>
                              <p:cond delay="6650"/>
                            </p:stCondLst>
                            <p:childTnLst>
                              <p:par>
                                <p:cTn id="52" presetID="4" presetClass="exit" presetSubtype="16" fill="hold" grpId="0" nodeType="afterEffect">
                                  <p:stCondLst>
                                    <p:cond delay="900"/>
                                  </p:stCondLst>
                                  <p:childTnLst>
                                    <p:animEffect transition="out" filter="box(in)">
                                      <p:cBhvr>
                                        <p:cTn id="53" dur="50"/>
                                        <p:tgtEl>
                                          <p:spTgt spid="10333"/>
                                        </p:tgtEl>
                                      </p:cBhvr>
                                    </p:animEffect>
                                    <p:set>
                                      <p:cBhvr>
                                        <p:cTn id="54" dur="1" fill="hold">
                                          <p:stCondLst>
                                            <p:cond delay="49"/>
                                          </p:stCondLst>
                                        </p:cTn>
                                        <p:tgtEl>
                                          <p:spTgt spid="10333"/>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3" name="click.wav"/>
                                        </p:tgtEl>
                                      </p:cMediaNode>
                                    </p:audio>
                                  </p:subTnLst>
                                </p:cTn>
                              </p:par>
                            </p:childTnLst>
                          </p:cTn>
                        </p:par>
                        <p:par>
                          <p:cTn id="55" fill="hold" nodeType="afterGroup">
                            <p:stCondLst>
                              <p:cond delay="7600"/>
                            </p:stCondLst>
                            <p:childTnLst>
                              <p:par>
                                <p:cTn id="56" presetID="4" presetClass="exit" presetSubtype="16" fill="hold" grpId="0" nodeType="afterEffect">
                                  <p:stCondLst>
                                    <p:cond delay="900"/>
                                  </p:stCondLst>
                                  <p:childTnLst>
                                    <p:animEffect transition="out" filter="box(in)">
                                      <p:cBhvr>
                                        <p:cTn id="57" dur="50"/>
                                        <p:tgtEl>
                                          <p:spTgt spid="10332"/>
                                        </p:tgtEl>
                                      </p:cBhvr>
                                    </p:animEffect>
                                    <p:set>
                                      <p:cBhvr>
                                        <p:cTn id="58" dur="1" fill="hold">
                                          <p:stCondLst>
                                            <p:cond delay="49"/>
                                          </p:stCondLst>
                                        </p:cTn>
                                        <p:tgtEl>
                                          <p:spTgt spid="10332"/>
                                        </p:tgtEl>
                                        <p:attrNameLst>
                                          <p:attrName>style.visibility</p:attrName>
                                        </p:attrNameLst>
                                      </p:cBhvr>
                                      <p:to>
                                        <p:strVal val="hidden"/>
                                      </p:to>
                                    </p:set>
                                  </p:childTnLst>
                                  <p:subTnLs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9" fill="hold" nodeType="afterGroup">
                            <p:stCondLst>
                              <p:cond delay="8550"/>
                            </p:stCondLst>
                            <p:childTnLst>
                              <p:par>
                                <p:cTn id="60" presetID="4" presetClass="exit" presetSubtype="16" fill="hold" nodeType="afterEffect">
                                  <p:stCondLst>
                                    <p:cond delay="900"/>
                                  </p:stCondLst>
                                  <p:childTnLst>
                                    <p:animEffect transition="out" filter="box(in)">
                                      <p:cBhvr>
                                        <p:cTn id="61" dur="50"/>
                                        <p:tgtEl>
                                          <p:spTgt spid="10331"/>
                                        </p:tgtEl>
                                      </p:cBhvr>
                                    </p:animEffect>
                                    <p:set>
                                      <p:cBhvr>
                                        <p:cTn id="62" dur="1" fill="hold">
                                          <p:stCondLst>
                                            <p:cond delay="49"/>
                                          </p:stCondLst>
                                        </p:cTn>
                                        <p:tgtEl>
                                          <p:spTgt spid="10331"/>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3" name="click.wav"/>
                                        </p:tgtEl>
                                      </p:cMediaNode>
                                    </p:audio>
                                  </p:subTnLst>
                                </p:cTn>
                              </p:par>
                            </p:childTnLst>
                          </p:cTn>
                        </p:par>
                        <p:par>
                          <p:cTn id="63" fill="hold" nodeType="afterGroup">
                            <p:stCondLst>
                              <p:cond delay="9500"/>
                            </p:stCondLst>
                            <p:childTnLst>
                              <p:par>
                                <p:cTn id="64" presetID="23" presetClass="entr" presetSubtype="16" fill="hold" nodeType="after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p:cTn id="66" dur="500" fill="hold"/>
                                        <p:tgtEl>
                                          <p:spTgt spid="45"/>
                                        </p:tgtEl>
                                        <p:attrNameLst>
                                          <p:attrName>ppt_w</p:attrName>
                                        </p:attrNameLst>
                                      </p:cBhvr>
                                      <p:tavLst>
                                        <p:tav tm="0">
                                          <p:val>
                                            <p:fltVal val="0"/>
                                          </p:val>
                                        </p:tav>
                                        <p:tav tm="100000">
                                          <p:val>
                                            <p:strVal val="#ppt_w"/>
                                          </p:val>
                                        </p:tav>
                                      </p:tavLst>
                                    </p:anim>
                                    <p:anim calcmode="lin" valueType="num">
                                      <p:cBhvr>
                                        <p:cTn id="67" dur="500" fill="hold"/>
                                        <p:tgtEl>
                                          <p:spTgt spid="4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64"/>
                                            </p:cond>
                                          </p:stCondLst>
                                          <p:endCondLst>
                                            <p:cond evt="onStopAudio" delay="0">
                                              <p:tgtEl>
                                                <p:sldTgt/>
                                              </p:tgtEl>
                                            </p:cond>
                                          </p:endCondLst>
                                        </p:cTn>
                                        <p:tgtEl>
                                          <p:sndTgt r:embed="rId4" name="clap.wav"/>
                                        </p:tgtEl>
                                      </p:cMediaNode>
                                    </p:audio>
                                  </p:subTnLst>
                                </p:cTn>
                              </p:par>
                              <p:par>
                                <p:cTn id="68" presetID="4" presetClass="entr" presetSubtype="16" fill="hold" nodeType="with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box(in)">
                                      <p:cBhvr>
                                        <p:cTn id="70" dur="500"/>
                                        <p:tgtEl>
                                          <p:spTgt spid="3"/>
                                        </p:tgtEl>
                                      </p:cBhvr>
                                    </p:animEffect>
                                  </p:childTnLst>
                                  <p:subTnLst>
                                    <p:audio>
                                      <p:cMediaNode>
                                        <p:cTn display="0" masterRel="sameClick">
                                          <p:stCondLst>
                                            <p:cond evt="begin" delay="0">
                                              <p:tn val="68"/>
                                            </p:cond>
                                          </p:stCondLst>
                                          <p:endCondLst>
                                            <p:cond evt="onStopAudio" delay="0">
                                              <p:tgtEl>
                                                <p:sldTgt/>
                                              </p:tgtEl>
                                            </p:cond>
                                          </p:endCondLst>
                                        </p:cTn>
                                        <p:tgtEl>
                                          <p:sndTgt r:embed="rId5" name="Chuong Dong Ho=convert.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0330"/>
                                        </p:tgtEl>
                                        <p:attrNameLst>
                                          <p:attrName>style.visibility</p:attrName>
                                        </p:attrNameLst>
                                      </p:cBhvr>
                                      <p:to>
                                        <p:strVal val="visible"/>
                                      </p:to>
                                    </p:set>
                                    <p:animEffect transition="in" filter="box(in)">
                                      <p:cBhvr>
                                        <p:cTn id="75" dur="50"/>
                                        <p:tgtEl>
                                          <p:spTgt spid="10330"/>
                                        </p:tgtEl>
                                      </p:cBhvr>
                                    </p:animEffect>
                                  </p:childTnLst>
                                  <p:subTnLst>
                                    <p:audio>
                                      <p:cMediaNode>
                                        <p:cTn display="0" masterRel="sameClick">
                                          <p:stCondLst>
                                            <p:cond evt="begin" delay="0">
                                              <p:tn val="73"/>
                                            </p:cond>
                                          </p:stCondLst>
                                          <p:endCondLst>
                                            <p:cond evt="onStopAudio" delay="0">
                                              <p:tgtEl>
                                                <p:sldTgt/>
                                              </p:tgtEl>
                                            </p:cond>
                                          </p:endCondLst>
                                        </p:cTn>
                                        <p:tgtEl>
                                          <p:sndTgt r:embed="rId5" name="Chuong Dong Ho=convert.wav"/>
                                        </p:tgtEl>
                                      </p:cMediaNode>
                                    </p:audio>
                                  </p:subTnLst>
                                </p:cTn>
                              </p:par>
                            </p:childTnLst>
                          </p:cTn>
                        </p:par>
                      </p:childTnLst>
                    </p:cTn>
                  </p:par>
                </p:childTnLst>
              </p:cTn>
              <p:nextCondLst>
                <p:cond evt="onClick" delay="0">
                  <p:tgtEl>
                    <p:spTgt spid="10285"/>
                  </p:tgtEl>
                </p:cond>
              </p:nextCondLst>
            </p:seq>
          </p:childTnLst>
        </p:cTn>
      </p:par>
    </p:tnLst>
    <p:bldLst>
      <p:bldP spid="10330" grpId="0"/>
      <p:bldP spid="10332" grpId="0" animBg="1"/>
      <p:bldP spid="10333" grpId="0" animBg="1"/>
      <p:bldP spid="10334" grpId="0" animBg="1"/>
      <p:bldP spid="10335" grpId="0" animBg="1"/>
      <p:bldP spid="10336" grpId="0" animBg="1"/>
      <p:bldP spid="10337" grpId="0" animBg="1"/>
      <p:bldP spid="10338" grpId="0" animBg="1"/>
      <p:bldP spid="10339" grpId="0" animBg="1"/>
      <p:bldP spid="10340"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537868" y="2036564"/>
            <a:ext cx="2307042" cy="707886"/>
          </a:xfrm>
          <a:prstGeom prst="rect">
            <a:avLst/>
          </a:prstGeom>
          <a:noFill/>
        </p:spPr>
        <p:txBody>
          <a:bodyPr wrap="none" rtlCol="0">
            <a:spAutoFit/>
          </a:bodyPr>
          <a:lstStyle/>
          <a:p>
            <a:pPr algn="ctr"/>
            <a:r>
              <a:rPr lang="en-GB" sz="4000" dirty="0" err="1" smtClean="0">
                <a:latin typeface="Times New Roman" pitchFamily="18" charset="0"/>
                <a:cs typeface="Times New Roman" pitchFamily="18" charset="0"/>
              </a:rPr>
              <a:t>Khoa</a:t>
            </a:r>
            <a:r>
              <a:rPr lang="en-GB" sz="4000" dirty="0" smtClean="0">
                <a:latin typeface="Times New Roman" pitchFamily="18" charset="0"/>
                <a:cs typeface="Times New Roman" pitchFamily="18" charset="0"/>
              </a:rPr>
              <a:t> </a:t>
            </a:r>
            <a:r>
              <a:rPr lang="en-GB" sz="4000" dirty="0" err="1" smtClean="0">
                <a:latin typeface="Times New Roman" pitchFamily="18" charset="0"/>
                <a:cs typeface="Times New Roman" pitchFamily="18" charset="0"/>
              </a:rPr>
              <a:t>học</a:t>
            </a:r>
            <a:r>
              <a:rPr lang="en-GB"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
        <p:nvSpPr>
          <p:cNvPr id="3" name="TextBox 2"/>
          <p:cNvSpPr txBox="1"/>
          <p:nvPr/>
        </p:nvSpPr>
        <p:spPr>
          <a:xfrm>
            <a:off x="3290424" y="3436203"/>
            <a:ext cx="2805576" cy="830997"/>
          </a:xfrm>
          <a:prstGeom prst="rect">
            <a:avLst/>
          </a:prstGeom>
          <a:noFill/>
        </p:spPr>
        <p:txBody>
          <a:bodyPr wrap="none" rtlCol="0">
            <a:spAutoFit/>
          </a:bodyPr>
          <a:lstStyle/>
          <a:p>
            <a:r>
              <a:rPr lang="en-GB" sz="4800" b="1" smtClean="0">
                <a:solidFill>
                  <a:srgbClr val="FF0000"/>
                </a:solidFill>
                <a:latin typeface="Times New Roman" pitchFamily="18" charset="0"/>
                <a:cs typeface="Times New Roman" pitchFamily="18" charset="0"/>
              </a:rPr>
              <a:t>Thủy tinh</a:t>
            </a:r>
            <a:endParaRPr lang="en-US" sz="48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1733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34319" y="914400"/>
            <a:ext cx="8733481" cy="584775"/>
          </a:xfrm>
          <a:prstGeom prst="rect">
            <a:avLst/>
          </a:prstGeom>
          <a:noFill/>
        </p:spPr>
        <p:txBody>
          <a:bodyPr wrap="none" rtlCol="0">
            <a:spAutoFit/>
          </a:bodyPr>
          <a:lstStyle/>
          <a:p>
            <a:r>
              <a:rPr lang="en-GB" sz="3200" b="1" smtClean="0">
                <a:latin typeface="Times New Roman" pitchFamily="18" charset="0"/>
                <a:cs typeface="Times New Roman" pitchFamily="18" charset="0"/>
              </a:rPr>
              <a:t>Hoạt động 1: Những đồ dùng làm bằng thủy tinh</a:t>
            </a:r>
            <a:endParaRPr lang="en-US" sz="3200" b="1">
              <a:latin typeface="Times New Roman" pitchFamily="18" charset="0"/>
              <a:cs typeface="Times New Roman" pitchFamily="18" charset="0"/>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16004" r="81511"/>
                    </a14:imgEffect>
                  </a14:imgLayer>
                </a14:imgProps>
              </a:ext>
              <a:ext uri="{28A0092B-C50C-407E-A947-70E740481C1C}">
                <a14:useLocalDpi xmlns:a14="http://schemas.microsoft.com/office/drawing/2010/main" val="0"/>
              </a:ext>
            </a:extLst>
          </a:blip>
          <a:stretch>
            <a:fillRect/>
          </a:stretch>
        </p:blipFill>
        <p:spPr>
          <a:xfrm>
            <a:off x="6359236" y="2743200"/>
            <a:ext cx="2362200" cy="2971800"/>
          </a:xfrm>
          <a:prstGeom prst="rect">
            <a:avLst/>
          </a:prstGeom>
        </p:spPr>
      </p:pic>
      <p:sp>
        <p:nvSpPr>
          <p:cNvPr id="4" name="Cloud Callout 3"/>
          <p:cNvSpPr/>
          <p:nvPr/>
        </p:nvSpPr>
        <p:spPr bwMode="auto">
          <a:xfrm>
            <a:off x="533400" y="1828800"/>
            <a:ext cx="4343400" cy="2667000"/>
          </a:xfrm>
          <a:prstGeom prst="cloudCallout">
            <a:avLst>
              <a:gd name="adj1" fmla="val 94790"/>
              <a:gd name="adj2" fmla="val 13377"/>
            </a:avLst>
          </a:prstGeom>
          <a:blipFill>
            <a:blip r:embed="rId5" cstate="print"/>
            <a:tile tx="0" ty="0" sx="100000" sy="100000" flip="none" algn="tl"/>
          </a:blip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r>
              <a:rPr lang="fr-FR" sz="3200" smtClean="0">
                <a:solidFill>
                  <a:schemeClr val="accent6"/>
                </a:solidFill>
                <a:effectLst/>
                <a:latin typeface="Times New Roman"/>
                <a:ea typeface="Times New Roman"/>
              </a:rPr>
              <a:t>Hãy kể tên các đồ dùng bằng thủy tinh mà em biết.</a:t>
            </a:r>
            <a:endParaRPr kumimoji="0" lang="en-US" sz="3200" b="0" i="0" u="none" strike="noStrike" cap="none" normalizeH="0" baseline="0" smtClean="0">
              <a:ln>
                <a:noFill/>
              </a:ln>
              <a:solidFill>
                <a:schemeClr val="accent6"/>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351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806</Words>
  <Application>Microsoft Office PowerPoint</Application>
  <PresentationFormat>On-screen Show (4:3)</PresentationFormat>
  <Paragraphs>164</Paragraphs>
  <Slides>31</Slides>
  <Notes>2</Notes>
  <HiddenSlides>0</HiddenSlides>
  <MMClips>2</MMClips>
  <ScaleCrop>false</ScaleCrop>
  <HeadingPairs>
    <vt:vector size="4" baseType="variant">
      <vt:variant>
        <vt:lpstr>Theme</vt:lpstr>
      </vt:variant>
      <vt:variant>
        <vt:i4>18</vt:i4>
      </vt:variant>
      <vt:variant>
        <vt:lpstr>Slide Titles</vt:lpstr>
      </vt:variant>
      <vt:variant>
        <vt:i4>31</vt:i4>
      </vt:variant>
    </vt:vector>
  </HeadingPairs>
  <TitlesOfParts>
    <vt:vector size="49" baseType="lpstr">
      <vt:lpstr>Office Theme</vt:lpstr>
      <vt:lpstr>1_Office Theme</vt:lpstr>
      <vt:lpstr>Default Design</vt:lpstr>
      <vt:lpstr>1_Default Design</vt:lpstr>
      <vt:lpstr>2_Default Design</vt:lpstr>
      <vt:lpstr>3_Default Design</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4_Default Design</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KTC</dc:creator>
  <cp:lastModifiedBy>PC</cp:lastModifiedBy>
  <cp:revision>36</cp:revision>
  <dcterms:created xsi:type="dcterms:W3CDTF">2021-11-20T09:29:05Z</dcterms:created>
  <dcterms:modified xsi:type="dcterms:W3CDTF">2024-11-06T08:41:53Z</dcterms:modified>
</cp:coreProperties>
</file>