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729B81-1B64-4C31-A413-4EA68C6953CF}">
          <p14:sldIdLst>
            <p14:sldId id="257"/>
            <p14:sldId id="258"/>
          </p14:sldIdLst>
        </p14:section>
        <p14:section name="Untitled Section" id="{F0C73F9F-644C-4022-9923-E241E8E5D8C0}">
          <p14:sldIdLst>
            <p14:sldId id="259"/>
            <p14:sldId id="260"/>
            <p14:sldId id="261"/>
            <p14:sldId id="262"/>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7" autoAdjust="0"/>
    <p:restoredTop sz="94660"/>
  </p:normalViewPr>
  <p:slideViewPr>
    <p:cSldViewPr snapToGrid="0">
      <p:cViewPr varScale="1">
        <p:scale>
          <a:sx n="45" d="100"/>
          <a:sy n="45" d="100"/>
        </p:scale>
        <p:origin x="48" y="15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8EDFB7-C309-4F86-8B9A-2A41A76CAEBC}"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51297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EDFB7-C309-4F86-8B9A-2A41A76CAEBC}"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302593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EDFB7-C309-4F86-8B9A-2A41A76CAEBC}"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390801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EDFB7-C309-4F86-8B9A-2A41A76CAEBC}"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398280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8EDFB7-C309-4F86-8B9A-2A41A76CAEBC}" type="datetimeFigureOut">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119643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8EDFB7-C309-4F86-8B9A-2A41A76CAEBC}"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120408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8EDFB7-C309-4F86-8B9A-2A41A76CAEBC}" type="datetimeFigureOut">
              <a:rPr lang="en-US" smtClean="0"/>
              <a:t>9/24/2024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384006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8EDFB7-C309-4F86-8B9A-2A41A76CAEBC}" type="datetimeFigureOut">
              <a:rPr lang="en-US" smtClean="0"/>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352644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EDFB7-C309-4F86-8B9A-2A41A76CAEBC}" type="datetimeFigureOut">
              <a:rPr lang="en-US" smtClean="0"/>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385737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8EDFB7-C309-4F86-8B9A-2A41A76CAEBC}"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77375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8EDFB7-C309-4F86-8B9A-2A41A76CAEBC}" type="datetimeFigureOut">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4CB6C-F9D9-4CAD-804E-45D6FC0F1426}" type="slidenum">
              <a:rPr lang="en-US" smtClean="0"/>
              <a:t>‹#›</a:t>
            </a:fld>
            <a:endParaRPr lang="en-US"/>
          </a:p>
        </p:txBody>
      </p:sp>
    </p:spTree>
    <p:extLst>
      <p:ext uri="{BB962C8B-B14F-4D97-AF65-F5344CB8AC3E}">
        <p14:creationId xmlns:p14="http://schemas.microsoft.com/office/powerpoint/2010/main" val="192551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EDFB7-C309-4F86-8B9A-2A41A76CAEBC}" type="datetimeFigureOut">
              <a:rPr lang="en-US" smtClean="0"/>
              <a:t>9/24/2024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4CB6C-F9D9-4CAD-804E-45D6FC0F1426}" type="slidenum">
              <a:rPr lang="en-US" smtClean="0"/>
              <a:t>‹#›</a:t>
            </a:fld>
            <a:endParaRPr lang="en-US"/>
          </a:p>
        </p:txBody>
      </p:sp>
    </p:spTree>
    <p:extLst>
      <p:ext uri="{BB962C8B-B14F-4D97-AF65-F5344CB8AC3E}">
        <p14:creationId xmlns:p14="http://schemas.microsoft.com/office/powerpoint/2010/main" val="34164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1693"/>
            <a:ext cx="10515600" cy="1325563"/>
          </a:xfrm>
        </p:spPr>
        <p:txBody>
          <a:bodyPr>
            <a:normAutofit fontScale="90000"/>
          </a:bodyPr>
          <a:lstStyle/>
          <a:p>
            <a:r>
              <a:rPr lang="en-US" i="1" dirty="0" smtClean="0"/>
              <a:t>HĐ1 : KHỞI ĐỘNG</a:t>
            </a:r>
            <a:br>
              <a:rPr lang="en-US" i="1" dirty="0" smtClean="0"/>
            </a:br>
            <a:r>
              <a:rPr lang="vi-VN" i="1" dirty="0" smtClean="0"/>
              <a:t>Nêu </a:t>
            </a:r>
            <a:r>
              <a:rPr lang="vi-VN" i="1" dirty="0"/>
              <a:t>những </a:t>
            </a:r>
            <a:r>
              <a:rPr lang="en-US" i="1" dirty="0"/>
              <a:t>c</a:t>
            </a:r>
            <a:r>
              <a:rPr lang="vi-VN" i="1" dirty="0"/>
              <a:t>âu ca dao, thành ngữ, tục ngữ nói về công ơn của thầy cô. </a:t>
            </a:r>
            <a:r>
              <a:rPr lang="en-US" dirty="0" smtClean="0">
                <a:effectLst/>
              </a:rPr>
              <a:t/>
            </a:r>
            <a:br>
              <a:rPr lang="en-US" dirty="0" smtClean="0">
                <a:effectLst/>
              </a:rPr>
            </a:br>
            <a:endParaRPr lang="en-US" dirty="0"/>
          </a:p>
        </p:txBody>
      </p:sp>
      <p:sp>
        <p:nvSpPr>
          <p:cNvPr id="3" name="Content Placeholder 2"/>
          <p:cNvSpPr>
            <a:spLocks noGrp="1"/>
          </p:cNvSpPr>
          <p:nvPr>
            <p:ph idx="1"/>
          </p:nvPr>
        </p:nvSpPr>
        <p:spPr>
          <a:xfrm>
            <a:off x="838200" y="2506662"/>
            <a:ext cx="10515600" cy="4351338"/>
          </a:xfrm>
        </p:spPr>
        <p:txBody>
          <a:bodyPr/>
          <a:lstStyle/>
          <a:p>
            <a:r>
              <a:rPr lang="vi-VN" i="1" dirty="0" smtClean="0"/>
              <a:t>+ Cơm cha, áo mẹ, chữ thầy</a:t>
            </a:r>
            <a:r>
              <a:rPr lang="en-US" dirty="0" smtClean="0">
                <a:effectLst/>
              </a:rPr>
              <a:t/>
            </a:r>
            <a:br>
              <a:rPr lang="en-US" dirty="0" smtClean="0">
                <a:effectLst/>
              </a:rPr>
            </a:br>
            <a:r>
              <a:rPr lang="vi-VN" i="1" dirty="0" smtClean="0"/>
              <a:t>Nghĩ sao cho bõ những ngày ước mong.</a:t>
            </a:r>
            <a:r>
              <a:rPr lang="en-US" dirty="0" smtClean="0">
                <a:effectLst/>
              </a:rPr>
              <a:t/>
            </a:r>
            <a:br>
              <a:rPr lang="en-US" dirty="0" smtClean="0">
                <a:effectLst/>
              </a:rPr>
            </a:br>
            <a:r>
              <a:rPr lang="vi-VN" i="1" dirty="0" smtClean="0"/>
              <a:t>+ Thời gian dẫu bạc mái đầu</a:t>
            </a:r>
            <a:r>
              <a:rPr lang="en-US" dirty="0" smtClean="0">
                <a:effectLst/>
              </a:rPr>
              <a:t/>
            </a:r>
            <a:br>
              <a:rPr lang="en-US" dirty="0" smtClean="0">
                <a:effectLst/>
              </a:rPr>
            </a:br>
            <a:r>
              <a:rPr lang="vi-VN" i="1" dirty="0" smtClean="0"/>
              <a:t>Tim trò vẫn tạc đậm câu ơn thầy.</a:t>
            </a:r>
            <a:r>
              <a:rPr lang="en-US" dirty="0" smtClean="0">
                <a:effectLst/>
              </a:rPr>
              <a:t/>
            </a:r>
            <a:br>
              <a:rPr lang="en-US" dirty="0" smtClean="0">
                <a:effectLst/>
              </a:rPr>
            </a:br>
            <a:r>
              <a:rPr lang="vi-VN" i="1" dirty="0" smtClean="0"/>
              <a:t>+ Tiên học lễ, hậu học văn.</a:t>
            </a:r>
            <a:r>
              <a:rPr lang="en-US" dirty="0" smtClean="0">
                <a:effectLst/>
              </a:rPr>
              <a:t/>
            </a:r>
            <a:br>
              <a:rPr lang="en-US" dirty="0" smtClean="0">
                <a:effectLst/>
              </a:rPr>
            </a:br>
            <a:r>
              <a:rPr lang="vi-VN" i="1" dirty="0" smtClean="0"/>
              <a:t>+ Nhất tự vi sư, bán tự vi sư,...</a:t>
            </a:r>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300645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Câu 4:</a:t>
            </a:r>
            <a:r>
              <a:rPr lang="vi-VN" dirty="0"/>
              <a:t> Nguyên nhân dẫn đến khó khăn trong việc giữ gìn tình thầy trò?</a:t>
            </a: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r>
              <a:rPr lang="vi-VN" dirty="0"/>
              <a:t>A. Làm chủ được cảm xúc, hành động khi có hiểu lầm.</a:t>
            </a:r>
            <a:endParaRPr lang="en-US" dirty="0" smtClean="0">
              <a:effectLst/>
            </a:endParaRPr>
          </a:p>
          <a:p>
            <a:r>
              <a:rPr lang="vi-VN" dirty="0"/>
              <a:t>B. Chủ động giải thích, trình bày suy nghĩ một cách lễ phép.</a:t>
            </a:r>
            <a:endParaRPr lang="en-US" dirty="0" smtClean="0">
              <a:effectLst/>
            </a:endParaRPr>
          </a:p>
          <a:p>
            <a:r>
              <a:rPr lang="vi-VN" dirty="0"/>
              <a:t>C. Quan tâm đến cảm xúc của thầy cô.</a:t>
            </a:r>
            <a:endParaRPr lang="en-US" dirty="0" smtClean="0">
              <a:effectLst/>
            </a:endParaRPr>
          </a:p>
          <a:p>
            <a:r>
              <a:rPr lang="vi-VN" dirty="0"/>
              <a:t>D. Ngại ngùng khi phải tiếp xúc và trò chuyện với thầy cô.</a:t>
            </a:r>
            <a:endParaRPr lang="en-US" dirty="0" smtClean="0">
              <a:effectLst/>
            </a:endParaRPr>
          </a:p>
          <a:p>
            <a:endParaRPr lang="en-US" dirty="0"/>
          </a:p>
        </p:txBody>
      </p:sp>
    </p:spTree>
    <p:extLst>
      <p:ext uri="{BB962C8B-B14F-4D97-AF65-F5344CB8AC3E}">
        <p14:creationId xmlns:p14="http://schemas.microsoft.com/office/powerpoint/2010/main" val="78978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b="1" dirty="0"/>
              <a:t>Câu 5:</a:t>
            </a:r>
            <a:r>
              <a:rPr lang="vi-VN" dirty="0"/>
              <a:t> Đâu là cách để giải quyết vấn đề nảy sinh trong mối quan hệ thầy trò?</a:t>
            </a:r>
            <a:endParaRPr lang="en-US" dirty="0" smtClean="0">
              <a:effectLst/>
            </a:endParaRPr>
          </a:p>
          <a:p>
            <a:r>
              <a:rPr lang="vi-VN" dirty="0"/>
              <a:t>A. Đặt mình vào vị trí của thầy cô để thấu hiểu.</a:t>
            </a:r>
            <a:endParaRPr lang="en-US" dirty="0" smtClean="0">
              <a:effectLst/>
            </a:endParaRPr>
          </a:p>
          <a:p>
            <a:r>
              <a:rPr lang="vi-VN" dirty="0"/>
              <a:t>B. Nhanh chóng đưa ra lời giải thích cho sự hiểu lầm.</a:t>
            </a:r>
            <a:endParaRPr lang="en-US" dirty="0" smtClean="0">
              <a:effectLst/>
            </a:endParaRPr>
          </a:p>
          <a:p>
            <a:r>
              <a:rPr lang="vi-VN" dirty="0"/>
              <a:t>C. Giữ im lặng khi thầy cô hỏi han.</a:t>
            </a:r>
            <a:endParaRPr lang="en-US" dirty="0" smtClean="0">
              <a:effectLst/>
            </a:endParaRPr>
          </a:p>
          <a:p>
            <a:r>
              <a:rPr lang="vi-VN" dirty="0"/>
              <a:t>D. Kể chuyện cho bố mẹ để được an ủi.</a:t>
            </a:r>
            <a:endParaRPr lang="en-US" dirty="0" smtClean="0">
              <a:effectLst/>
            </a:endParaRPr>
          </a:p>
          <a:p>
            <a:pPr marL="0" indent="0">
              <a:buNone/>
            </a:pPr>
            <a:endParaRPr lang="en-US" dirty="0"/>
          </a:p>
        </p:txBody>
      </p:sp>
    </p:spTree>
    <p:extLst>
      <p:ext uri="{BB962C8B-B14F-4D97-AF65-F5344CB8AC3E}">
        <p14:creationId xmlns:p14="http://schemas.microsoft.com/office/powerpoint/2010/main" val="157125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HĐ2:</a:t>
            </a:r>
            <a:r>
              <a:rPr lang="vi-VN" b="1" dirty="0"/>
              <a:t>Chia sẻ về chủ đề Nuôi dưỡng, giữ gìn tình </a:t>
            </a:r>
            <a:r>
              <a:rPr lang="en-US" b="1" dirty="0" err="1"/>
              <a:t>thầy</a:t>
            </a:r>
            <a:r>
              <a:rPr lang="en-US" b="1" dirty="0"/>
              <a:t> </a:t>
            </a:r>
            <a:r>
              <a:rPr lang="en-US" b="1" dirty="0" err="1"/>
              <a:t>trò</a:t>
            </a: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r>
              <a:rPr lang="vi-VN" i="1" dirty="0"/>
              <a:t>+ Cách em ứng xử và giao tiếp với thầy cô.</a:t>
            </a:r>
            <a:endParaRPr lang="en-US" dirty="0" smtClean="0">
              <a:effectLst/>
            </a:endParaRPr>
          </a:p>
          <a:p>
            <a:r>
              <a:rPr lang="vi-VN" i="1" dirty="0"/>
              <a:t>+ Những việc em đã làm để nuôi dưỡng và giữ gìn tình thầy trò.</a:t>
            </a:r>
            <a:endParaRPr lang="en-US" dirty="0" smtClean="0">
              <a:effectLst/>
            </a:endParaRPr>
          </a:p>
          <a:p>
            <a:r>
              <a:rPr lang="vi-VN" i="1" dirty="0"/>
              <a:t>+ Cảm xúc của em khi thực hiện các việc làm đó. </a:t>
            </a:r>
            <a:endParaRPr lang="en-US" dirty="0" smtClean="0">
              <a:effectLst/>
            </a:endParaRPr>
          </a:p>
          <a:p>
            <a:r>
              <a:rPr lang="vi-VN" i="1" dirty="0"/>
              <a:t>+ Cách em ứng xử và giao tiếp với thầy cô: dùng kính ngữ, lễ phép, thể hiện sự tôn trọng, quan tâm thầy cô...</a:t>
            </a:r>
            <a:endParaRPr lang="en-US" dirty="0" smtClean="0">
              <a:effectLst/>
            </a:endParaRPr>
          </a:p>
          <a:p>
            <a:r>
              <a:rPr lang="vi-VN" i="1" dirty="0"/>
              <a:t>+ Những việc em đã làm để nuôi dưỡng và giữ gìn tình thầy trò: Hỏi thăm sức khỏe của thầy cô, giúp đỡ thầy cô khi </a:t>
            </a:r>
            <a:r>
              <a:rPr lang="vi-VN" i="1" dirty="0" smtClean="0"/>
              <a:t>cần</a:t>
            </a:r>
            <a:endParaRPr lang="en-US" i="1" dirty="0" smtClean="0"/>
          </a:p>
          <a:p>
            <a:r>
              <a:rPr lang="vi-VN" i="1" dirty="0"/>
              <a:t>+ Cảm xúc của em khi thực hiện các việc làm đó: vui, phấn khởi...</a:t>
            </a:r>
            <a:endParaRPr lang="en-US" dirty="0" smtClean="0">
              <a:effectLst/>
            </a:endParaRPr>
          </a:p>
          <a:p>
            <a:endParaRPr lang="en-US" dirty="0"/>
          </a:p>
        </p:txBody>
      </p:sp>
    </p:spTree>
    <p:extLst>
      <p:ext uri="{BB962C8B-B14F-4D97-AF65-F5344CB8AC3E}">
        <p14:creationId xmlns:p14="http://schemas.microsoft.com/office/powerpoint/2010/main" val="43749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547938"/>
            <a:ext cx="9960936" cy="3433762"/>
          </a:xfrm>
        </p:spPr>
        <p:txBody>
          <a:bodyPr/>
          <a:lstStyle/>
          <a:p>
            <a:r>
              <a:rPr lang="en-US" dirty="0" smtClean="0"/>
              <a:t>KẾT LUẬN</a:t>
            </a:r>
          </a:p>
          <a:p>
            <a:r>
              <a:rPr lang="en-US" i="1" dirty="0" err="1" smtClean="0"/>
              <a:t>Trong</a:t>
            </a:r>
            <a:r>
              <a:rPr lang="en-US" i="1" dirty="0" smtClean="0"/>
              <a:t> </a:t>
            </a:r>
            <a:r>
              <a:rPr lang="en-US" i="1" dirty="0" err="1"/>
              <a:t>hành</a:t>
            </a:r>
            <a:r>
              <a:rPr lang="en-US" i="1" dirty="0"/>
              <a:t> </a:t>
            </a:r>
            <a:r>
              <a:rPr lang="en-US" i="1" dirty="0" err="1"/>
              <a:t>trình</a:t>
            </a:r>
            <a:r>
              <a:rPr lang="en-US" i="1" dirty="0"/>
              <a:t> </a:t>
            </a:r>
            <a:r>
              <a:rPr lang="en-US" i="1" dirty="0" err="1"/>
              <a:t>trưởng</a:t>
            </a:r>
            <a:r>
              <a:rPr lang="en-US" i="1" dirty="0"/>
              <a:t> </a:t>
            </a:r>
            <a:r>
              <a:rPr lang="en-US" i="1" dirty="0" err="1"/>
              <a:t>thành</a:t>
            </a:r>
            <a:r>
              <a:rPr lang="en-US" i="1" dirty="0"/>
              <a:t> </a:t>
            </a:r>
            <a:r>
              <a:rPr lang="en-US" i="1" dirty="0" err="1"/>
              <a:t>của</a:t>
            </a:r>
            <a:r>
              <a:rPr lang="en-US" i="1" dirty="0"/>
              <a:t> </a:t>
            </a:r>
            <a:r>
              <a:rPr lang="en-US" i="1" dirty="0" err="1"/>
              <a:t>mình</a:t>
            </a:r>
            <a:r>
              <a:rPr lang="en-US" i="1" dirty="0"/>
              <a:t>, </a:t>
            </a:r>
            <a:r>
              <a:rPr lang="en-US" i="1" dirty="0" err="1"/>
              <a:t>các</a:t>
            </a:r>
            <a:r>
              <a:rPr lang="en-US" i="1" dirty="0"/>
              <a:t> </a:t>
            </a:r>
            <a:r>
              <a:rPr lang="en-US" i="1" dirty="0" err="1"/>
              <a:t>em</a:t>
            </a:r>
            <a:r>
              <a:rPr lang="en-US" i="1" dirty="0"/>
              <a:t> </a:t>
            </a:r>
            <a:r>
              <a:rPr lang="en-US" i="1" dirty="0" err="1"/>
              <a:t>luôn</a:t>
            </a:r>
            <a:r>
              <a:rPr lang="en-US" i="1" dirty="0"/>
              <a:t> </a:t>
            </a:r>
            <a:r>
              <a:rPr lang="en-US" i="1" dirty="0" err="1"/>
              <a:t>có</a:t>
            </a:r>
            <a:r>
              <a:rPr lang="en-US" i="1" dirty="0"/>
              <a:t> </a:t>
            </a:r>
            <a:r>
              <a:rPr lang="en-US" i="1" dirty="0" err="1"/>
              <a:t>thầy</a:t>
            </a:r>
            <a:r>
              <a:rPr lang="en-US" i="1" dirty="0"/>
              <a:t> </a:t>
            </a:r>
            <a:r>
              <a:rPr lang="en-US" i="1" dirty="0" err="1"/>
              <a:t>cô</a:t>
            </a:r>
            <a:r>
              <a:rPr lang="en-US" i="1" dirty="0"/>
              <a:t> </a:t>
            </a:r>
            <a:r>
              <a:rPr lang="en-US" i="1" dirty="0" err="1"/>
              <a:t>giáo</a:t>
            </a:r>
            <a:r>
              <a:rPr lang="en-US" i="1" dirty="0"/>
              <a:t> </a:t>
            </a:r>
            <a:r>
              <a:rPr lang="en-US" i="1" dirty="0" err="1"/>
              <a:t>dạy</a:t>
            </a:r>
            <a:r>
              <a:rPr lang="en-US" i="1" dirty="0"/>
              <a:t> </a:t>
            </a:r>
            <a:r>
              <a:rPr lang="en-US" i="1" dirty="0" err="1"/>
              <a:t>dỗ</a:t>
            </a:r>
            <a:r>
              <a:rPr lang="en-US" i="1" dirty="0"/>
              <a:t>, </a:t>
            </a:r>
            <a:r>
              <a:rPr lang="en-US" i="1" dirty="0" err="1"/>
              <a:t>bảo</a:t>
            </a:r>
            <a:r>
              <a:rPr lang="en-US" i="1" dirty="0"/>
              <a:t> ban, </a:t>
            </a:r>
            <a:r>
              <a:rPr lang="en-US" i="1" dirty="0" err="1"/>
              <a:t>quan</a:t>
            </a:r>
            <a:r>
              <a:rPr lang="en-US" i="1" dirty="0"/>
              <a:t> </a:t>
            </a:r>
            <a:r>
              <a:rPr lang="en-US" i="1" dirty="0" err="1"/>
              <a:t>tâm</a:t>
            </a:r>
            <a:r>
              <a:rPr lang="en-US" i="1" dirty="0"/>
              <a:t> </a:t>
            </a:r>
            <a:r>
              <a:rPr lang="en-US" i="1" dirty="0" err="1"/>
              <a:t>và</a:t>
            </a:r>
            <a:r>
              <a:rPr lang="en-US" i="1" dirty="0"/>
              <a:t> </a:t>
            </a:r>
            <a:r>
              <a:rPr lang="en-US" i="1" dirty="0" err="1"/>
              <a:t>giúp</a:t>
            </a:r>
            <a:r>
              <a:rPr lang="en-US" i="1" dirty="0"/>
              <a:t> </a:t>
            </a:r>
            <a:r>
              <a:rPr lang="en-US" i="1" dirty="0" err="1"/>
              <a:t>đỡ</a:t>
            </a:r>
            <a:r>
              <a:rPr lang="en-US" i="1" dirty="0"/>
              <a:t>. </a:t>
            </a:r>
            <a:r>
              <a:rPr lang="en-US" i="1" dirty="0" err="1"/>
              <a:t>Các</a:t>
            </a:r>
            <a:r>
              <a:rPr lang="en-US" i="1" dirty="0"/>
              <a:t> </a:t>
            </a:r>
            <a:r>
              <a:rPr lang="en-US" i="1" dirty="0" err="1"/>
              <a:t>em</a:t>
            </a:r>
            <a:r>
              <a:rPr lang="en-US" i="1" dirty="0"/>
              <a:t> </a:t>
            </a:r>
            <a:r>
              <a:rPr lang="en-US" i="1" dirty="0" err="1"/>
              <a:t>hãy</a:t>
            </a:r>
            <a:r>
              <a:rPr lang="en-US" i="1" dirty="0"/>
              <a:t> </a:t>
            </a:r>
            <a:r>
              <a:rPr lang="en-US" i="1" dirty="0" err="1"/>
              <a:t>luôn</a:t>
            </a:r>
            <a:r>
              <a:rPr lang="en-US" i="1" dirty="0"/>
              <a:t> </a:t>
            </a:r>
            <a:r>
              <a:rPr lang="en-US" i="1" dirty="0" err="1"/>
              <a:t>trân</a:t>
            </a:r>
            <a:r>
              <a:rPr lang="en-US" i="1" dirty="0"/>
              <a:t> </a:t>
            </a:r>
            <a:r>
              <a:rPr lang="en-US" i="1" dirty="0" err="1"/>
              <a:t>trọng</a:t>
            </a:r>
            <a:r>
              <a:rPr lang="en-US" i="1" dirty="0"/>
              <a:t> </a:t>
            </a:r>
            <a:r>
              <a:rPr lang="en-US" i="1" dirty="0" err="1"/>
              <a:t>và</a:t>
            </a:r>
            <a:r>
              <a:rPr lang="en-US" i="1" dirty="0"/>
              <a:t> </a:t>
            </a:r>
            <a:r>
              <a:rPr lang="en-US" i="1" dirty="0" err="1"/>
              <a:t>dành</a:t>
            </a:r>
            <a:r>
              <a:rPr lang="en-US" i="1" dirty="0"/>
              <a:t> </a:t>
            </a:r>
            <a:r>
              <a:rPr lang="en-US" i="1" dirty="0" err="1"/>
              <a:t>nhiều</a:t>
            </a:r>
            <a:r>
              <a:rPr lang="en-US" i="1" dirty="0"/>
              <a:t> </a:t>
            </a:r>
            <a:r>
              <a:rPr lang="en-US" i="1" dirty="0" err="1"/>
              <a:t>tình</a:t>
            </a:r>
            <a:r>
              <a:rPr lang="en-US" i="1" dirty="0"/>
              <a:t> </a:t>
            </a:r>
            <a:r>
              <a:rPr lang="en-US" i="1" dirty="0" err="1"/>
              <a:t>cảm</a:t>
            </a:r>
            <a:r>
              <a:rPr lang="en-US" i="1" dirty="0"/>
              <a:t> </a:t>
            </a:r>
            <a:r>
              <a:rPr lang="en-US" i="1" dirty="0" err="1"/>
              <a:t>để</a:t>
            </a:r>
            <a:r>
              <a:rPr lang="en-US" i="1" dirty="0"/>
              <a:t> tri </a:t>
            </a:r>
            <a:r>
              <a:rPr lang="en-US" i="1" dirty="0" err="1"/>
              <a:t>ân</a:t>
            </a:r>
            <a:r>
              <a:rPr lang="en-US" i="1" dirty="0"/>
              <a:t> </a:t>
            </a:r>
            <a:r>
              <a:rPr lang="en-US" i="1" dirty="0" err="1"/>
              <a:t>tới</a:t>
            </a:r>
            <a:r>
              <a:rPr lang="en-US" i="1" dirty="0"/>
              <a:t> </a:t>
            </a:r>
            <a:r>
              <a:rPr lang="en-US" i="1" dirty="0" err="1"/>
              <a:t>thầy</a:t>
            </a:r>
            <a:r>
              <a:rPr lang="en-US" i="1" dirty="0"/>
              <a:t> </a:t>
            </a:r>
            <a:r>
              <a:rPr lang="en-US" i="1" dirty="0" err="1"/>
              <a:t>cô</a:t>
            </a:r>
            <a:r>
              <a:rPr lang="en-US" i="1" dirty="0"/>
              <a:t> </a:t>
            </a:r>
            <a:r>
              <a:rPr lang="en-US" i="1" dirty="0" err="1"/>
              <a:t>của</a:t>
            </a:r>
            <a:r>
              <a:rPr lang="en-US" i="1" dirty="0"/>
              <a:t> </a:t>
            </a:r>
            <a:r>
              <a:rPr lang="en-US" i="1" dirty="0" err="1"/>
              <a:t>mình</a:t>
            </a:r>
            <a:r>
              <a:rPr lang="en-US" i="1" dirty="0"/>
              <a:t>, </a:t>
            </a:r>
            <a:r>
              <a:rPr lang="en-US" i="1" dirty="0" err="1"/>
              <a:t>ứng</a:t>
            </a:r>
            <a:r>
              <a:rPr lang="en-US" i="1" dirty="0"/>
              <a:t> </a:t>
            </a:r>
            <a:r>
              <a:rPr lang="en-US" i="1" dirty="0" err="1"/>
              <a:t>xử</a:t>
            </a:r>
            <a:r>
              <a:rPr lang="en-US" i="1" dirty="0"/>
              <a:t> </a:t>
            </a:r>
            <a:r>
              <a:rPr lang="en-US" i="1" dirty="0" err="1"/>
              <a:t>lễ</a:t>
            </a:r>
            <a:r>
              <a:rPr lang="en-US" i="1" dirty="0"/>
              <a:t> </a:t>
            </a:r>
            <a:r>
              <a:rPr lang="en-US" i="1" dirty="0" err="1"/>
              <a:t>phép</a:t>
            </a:r>
            <a:r>
              <a:rPr lang="en-US" i="1" dirty="0"/>
              <a:t> </a:t>
            </a:r>
            <a:r>
              <a:rPr lang="en-US" i="1" dirty="0" err="1"/>
              <a:t>với</a:t>
            </a:r>
            <a:r>
              <a:rPr lang="en-US" i="1" dirty="0"/>
              <a:t> </a:t>
            </a:r>
            <a:r>
              <a:rPr lang="en-US" i="1" dirty="0" err="1"/>
              <a:t>thầy</a:t>
            </a:r>
            <a:r>
              <a:rPr lang="en-US" i="1" dirty="0"/>
              <a:t> </a:t>
            </a:r>
            <a:r>
              <a:rPr lang="en-US" i="1" dirty="0" err="1"/>
              <a:t>cô</a:t>
            </a:r>
            <a:r>
              <a:rPr lang="en-US" i="1" dirty="0"/>
              <a:t>,...</a:t>
            </a:r>
            <a:r>
              <a:rPr lang="en-US" i="1" dirty="0" err="1"/>
              <a:t>để</a:t>
            </a:r>
            <a:r>
              <a:rPr lang="en-US" i="1" dirty="0"/>
              <a:t> </a:t>
            </a:r>
            <a:r>
              <a:rPr lang="en-US" i="1" dirty="0" err="1"/>
              <a:t>vun</a:t>
            </a:r>
            <a:r>
              <a:rPr lang="en-US" i="1" dirty="0"/>
              <a:t> </a:t>
            </a:r>
            <a:r>
              <a:rPr lang="en-US" i="1" dirty="0" err="1"/>
              <a:t>đắp</a:t>
            </a:r>
            <a:r>
              <a:rPr lang="en-US" i="1" dirty="0"/>
              <a:t>, </a:t>
            </a:r>
            <a:r>
              <a:rPr lang="en-US" i="1" dirty="0" err="1"/>
              <a:t>nuôi</a:t>
            </a:r>
            <a:r>
              <a:rPr lang="en-US" i="1" dirty="0"/>
              <a:t> </a:t>
            </a:r>
            <a:r>
              <a:rPr lang="en-US" i="1" dirty="0" err="1"/>
              <a:t>dưỡng</a:t>
            </a:r>
            <a:r>
              <a:rPr lang="en-US" i="1" dirty="0"/>
              <a:t> </a:t>
            </a:r>
            <a:r>
              <a:rPr lang="en-US" i="1" dirty="0" err="1"/>
              <a:t>tình</a:t>
            </a:r>
            <a:r>
              <a:rPr lang="en-US" i="1" dirty="0"/>
              <a:t> </a:t>
            </a:r>
            <a:r>
              <a:rPr lang="en-US" i="1" dirty="0" err="1"/>
              <a:t>thầy</a:t>
            </a:r>
            <a:r>
              <a:rPr lang="en-US" i="1" dirty="0"/>
              <a:t> </a:t>
            </a:r>
            <a:r>
              <a:rPr lang="en-US" i="1" dirty="0" err="1"/>
              <a:t>trò</a:t>
            </a:r>
            <a:r>
              <a:rPr lang="en-US" i="1" dirty="0"/>
              <a:t> </a:t>
            </a:r>
            <a:r>
              <a:rPr lang="en-US" i="1" dirty="0" err="1"/>
              <a:t>thêm</a:t>
            </a:r>
            <a:r>
              <a:rPr lang="en-US" i="1" dirty="0"/>
              <a:t> </a:t>
            </a:r>
            <a:r>
              <a:rPr lang="en-US" i="1" dirty="0" err="1"/>
              <a:t>khăng</a:t>
            </a:r>
            <a:r>
              <a:rPr lang="en-US" i="1" dirty="0"/>
              <a:t> </a:t>
            </a:r>
            <a:r>
              <a:rPr lang="en-US" i="1" dirty="0" err="1"/>
              <a:t>khít</a:t>
            </a:r>
            <a:r>
              <a:rPr lang="en-US" i="1" dirty="0"/>
              <a:t>, </a:t>
            </a:r>
            <a:r>
              <a:rPr lang="en-US" i="1" dirty="0" err="1"/>
              <a:t>gắn</a:t>
            </a:r>
            <a:r>
              <a:rPr lang="en-US" i="1" dirty="0"/>
              <a:t> </a:t>
            </a:r>
            <a:r>
              <a:rPr lang="en-US" i="1" dirty="0" err="1"/>
              <a:t>bó</a:t>
            </a:r>
            <a:r>
              <a:rPr lang="en-US" i="1" dirty="0"/>
              <a:t>. </a:t>
            </a:r>
            <a:endParaRPr lang="en-US" dirty="0" smtClean="0">
              <a:effectLst/>
            </a:endParaRPr>
          </a:p>
          <a:p>
            <a:endParaRPr lang="en-US" dirty="0"/>
          </a:p>
        </p:txBody>
      </p:sp>
      <p:sp>
        <p:nvSpPr>
          <p:cNvPr id="4" name="Rectangle 3"/>
          <p:cNvSpPr/>
          <p:nvPr/>
        </p:nvSpPr>
        <p:spPr>
          <a:xfrm>
            <a:off x="990600" y="576044"/>
            <a:ext cx="10248900" cy="954107"/>
          </a:xfrm>
          <a:prstGeom prst="rect">
            <a:avLst/>
          </a:prstGeom>
        </p:spPr>
        <p:txBody>
          <a:bodyPr wrap="square">
            <a:spAutoFit/>
          </a:bodyPr>
          <a:lstStyle/>
          <a:p>
            <a:pPr algn="just"/>
            <a:r>
              <a:rPr lang="en-US" sz="2800" b="1" i="1" dirty="0" err="1" smtClean="0">
                <a:solidFill>
                  <a:srgbClr val="000000"/>
                </a:solidFill>
              </a:rPr>
              <a:t>Câu</a:t>
            </a:r>
            <a:r>
              <a:rPr lang="en-US" sz="2800" b="1" i="1" dirty="0" smtClean="0">
                <a:solidFill>
                  <a:srgbClr val="000000"/>
                </a:solidFill>
              </a:rPr>
              <a:t> </a:t>
            </a:r>
            <a:r>
              <a:rPr lang="en-US" sz="2800" b="1" i="1" dirty="0" err="1" smtClean="0">
                <a:solidFill>
                  <a:srgbClr val="000000"/>
                </a:solidFill>
              </a:rPr>
              <a:t>hỏi</a:t>
            </a:r>
            <a:r>
              <a:rPr lang="en-US" sz="2800" b="1" i="1" dirty="0" smtClean="0">
                <a:solidFill>
                  <a:srgbClr val="000000"/>
                </a:solidFill>
              </a:rPr>
              <a:t> : </a:t>
            </a:r>
            <a:r>
              <a:rPr lang="vi-VN" sz="2800" b="1" i="1" dirty="0" smtClean="0">
                <a:solidFill>
                  <a:srgbClr val="000000"/>
                </a:solidFill>
              </a:rPr>
              <a:t>Đề </a:t>
            </a:r>
            <a:r>
              <a:rPr lang="vi-VN" sz="2800" b="1" i="1" dirty="0">
                <a:solidFill>
                  <a:srgbClr val="000000"/>
                </a:solidFill>
              </a:rPr>
              <a:t>xuất những việc cụ thể để nuôi dưỡng, giữ gìn tình thầy trò.</a:t>
            </a:r>
            <a:endParaRPr lang="en-US" sz="2800" dirty="0">
              <a:effectLst/>
            </a:endParaRPr>
          </a:p>
        </p:txBody>
      </p:sp>
    </p:spTree>
    <p:extLst>
      <p:ext uri="{BB962C8B-B14F-4D97-AF65-F5344CB8AC3E}">
        <p14:creationId xmlns:p14="http://schemas.microsoft.com/office/powerpoint/2010/main" val="410159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b="1" dirty="0"/>
              <a:t>Hoạt động </a:t>
            </a:r>
            <a:r>
              <a:rPr lang="en-US" sz="3200" b="1" dirty="0" smtClean="0"/>
              <a:t>3</a:t>
            </a:r>
            <a:r>
              <a:rPr lang="vi-VN" sz="3200" b="1" dirty="0" smtClean="0"/>
              <a:t>: </a:t>
            </a:r>
            <a:r>
              <a:rPr lang="en-US" sz="3200" b="1" dirty="0" err="1"/>
              <a:t>Thực</a:t>
            </a:r>
            <a:r>
              <a:rPr lang="en-US" sz="3200" b="1" dirty="0"/>
              <a:t> </a:t>
            </a:r>
            <a:r>
              <a:rPr lang="en-US" sz="3200" b="1" dirty="0" err="1"/>
              <a:t>hành</a:t>
            </a:r>
            <a:r>
              <a:rPr lang="en-US" sz="3200" b="1" dirty="0"/>
              <a:t> </a:t>
            </a:r>
            <a:r>
              <a:rPr lang="en-US" sz="3200" b="1" dirty="0" err="1"/>
              <a:t>những</a:t>
            </a:r>
            <a:r>
              <a:rPr lang="en-US" sz="3200" b="1" dirty="0"/>
              <a:t> </a:t>
            </a:r>
            <a:r>
              <a:rPr lang="en-US" sz="3200" b="1" dirty="0" err="1"/>
              <a:t>việc</a:t>
            </a:r>
            <a:r>
              <a:rPr lang="en-US" sz="3200" b="1" dirty="0"/>
              <a:t> </a:t>
            </a:r>
            <a:r>
              <a:rPr lang="en-US" sz="3200" b="1" dirty="0" err="1"/>
              <a:t>làm</a:t>
            </a:r>
            <a:r>
              <a:rPr lang="en-US" sz="3200" b="1" dirty="0"/>
              <a:t> </a:t>
            </a:r>
            <a:r>
              <a:rPr lang="en-US" sz="3200" b="1" dirty="0" err="1"/>
              <a:t>nuôi</a:t>
            </a:r>
            <a:r>
              <a:rPr lang="en-US" sz="3200" b="1" dirty="0"/>
              <a:t> </a:t>
            </a:r>
            <a:r>
              <a:rPr lang="en-US" sz="3200" b="1" dirty="0" err="1"/>
              <a:t>dưỡng</a:t>
            </a:r>
            <a:r>
              <a:rPr lang="en-US" sz="3200" b="1" dirty="0"/>
              <a:t>, </a:t>
            </a:r>
            <a:r>
              <a:rPr lang="en-US" sz="3200" b="1" dirty="0" err="1"/>
              <a:t>giữ</a:t>
            </a:r>
            <a:r>
              <a:rPr lang="en-US" sz="3200" b="1" dirty="0"/>
              <a:t> </a:t>
            </a:r>
            <a:r>
              <a:rPr lang="en-US" sz="3200" b="1" dirty="0" err="1"/>
              <a:t>gìn</a:t>
            </a:r>
            <a:r>
              <a:rPr lang="en-US" sz="3200" b="1" dirty="0"/>
              <a:t> </a:t>
            </a:r>
            <a:r>
              <a:rPr lang="en-US" sz="3200" b="1" dirty="0" err="1"/>
              <a:t>tình</a:t>
            </a:r>
            <a:r>
              <a:rPr lang="en-US" sz="3200" b="1" dirty="0"/>
              <a:t> </a:t>
            </a:r>
            <a:r>
              <a:rPr lang="en-US" sz="3200" b="1" dirty="0" err="1"/>
              <a:t>thầy</a:t>
            </a:r>
            <a:r>
              <a:rPr lang="en-US" sz="3200" b="1" dirty="0"/>
              <a:t> </a:t>
            </a:r>
            <a:r>
              <a:rPr lang="en-US" sz="3200" b="1" dirty="0" err="1"/>
              <a:t>trò</a:t>
            </a:r>
            <a:r>
              <a:rPr lang="en-US" sz="3200" b="1" dirty="0"/>
              <a:t>. </a:t>
            </a:r>
            <a:r>
              <a:rPr lang="en-US" sz="3200" dirty="0" smtClean="0">
                <a:effectLst/>
              </a:rPr>
              <a:t/>
            </a:r>
            <a:br>
              <a:rPr lang="en-US" sz="3200" dirty="0" smtClean="0">
                <a:effectLst/>
              </a:rPr>
            </a:br>
            <a:endParaRPr lang="en-US" sz="32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5667" y="1371600"/>
            <a:ext cx="11260666" cy="3860245"/>
          </a:xfrm>
          <a:prstGeom prst="rect">
            <a:avLst/>
          </a:prstGeom>
          <a:noFill/>
          <a:ln>
            <a:noFill/>
          </a:ln>
        </p:spPr>
      </p:pic>
      <p:sp>
        <p:nvSpPr>
          <p:cNvPr id="5" name="Rectangle 4"/>
          <p:cNvSpPr/>
          <p:nvPr/>
        </p:nvSpPr>
        <p:spPr>
          <a:xfrm>
            <a:off x="1443643" y="5310735"/>
            <a:ext cx="10177550" cy="1200329"/>
          </a:xfrm>
          <a:prstGeom prst="rect">
            <a:avLst/>
          </a:prstGeom>
        </p:spPr>
        <p:txBody>
          <a:bodyPr wrap="square">
            <a:spAutoFit/>
          </a:bodyPr>
          <a:lstStyle/>
          <a:p>
            <a:pPr algn="just"/>
            <a:r>
              <a:rPr lang="en-US" sz="2400" i="1" dirty="0">
                <a:solidFill>
                  <a:srgbClr val="000000"/>
                </a:solidFill>
              </a:rPr>
              <a:t>+ </a:t>
            </a:r>
            <a:r>
              <a:rPr lang="en-US" sz="2400" i="1" dirty="0" err="1">
                <a:solidFill>
                  <a:srgbClr val="000000"/>
                </a:solidFill>
              </a:rPr>
              <a:t>Thảo</a:t>
            </a:r>
            <a:r>
              <a:rPr lang="en-US" sz="2400" i="1" dirty="0">
                <a:solidFill>
                  <a:srgbClr val="000000"/>
                </a:solidFill>
              </a:rPr>
              <a:t> </a:t>
            </a:r>
            <a:r>
              <a:rPr lang="en-US" sz="2400" i="1" dirty="0" err="1">
                <a:solidFill>
                  <a:srgbClr val="000000"/>
                </a:solidFill>
              </a:rPr>
              <a:t>luận</a:t>
            </a:r>
            <a:r>
              <a:rPr lang="en-US" sz="2400" i="1" dirty="0">
                <a:solidFill>
                  <a:srgbClr val="000000"/>
                </a:solidFill>
              </a:rPr>
              <a:t> </a:t>
            </a:r>
            <a:r>
              <a:rPr lang="en-US" sz="2400" i="1" dirty="0" err="1">
                <a:solidFill>
                  <a:srgbClr val="000000"/>
                </a:solidFill>
              </a:rPr>
              <a:t>về</a:t>
            </a:r>
            <a:r>
              <a:rPr lang="en-US" sz="2400" i="1" dirty="0">
                <a:solidFill>
                  <a:srgbClr val="000000"/>
                </a:solidFill>
              </a:rPr>
              <a:t> </a:t>
            </a:r>
            <a:r>
              <a:rPr lang="en-US" sz="2400" i="1" dirty="0" err="1">
                <a:solidFill>
                  <a:srgbClr val="000000"/>
                </a:solidFill>
              </a:rPr>
              <a:t>những</a:t>
            </a:r>
            <a:r>
              <a:rPr lang="en-US" sz="2400" i="1" dirty="0">
                <a:solidFill>
                  <a:srgbClr val="000000"/>
                </a:solidFill>
              </a:rPr>
              <a:t> </a:t>
            </a:r>
            <a:r>
              <a:rPr lang="en-US" sz="2400" i="1" dirty="0" err="1">
                <a:solidFill>
                  <a:srgbClr val="000000"/>
                </a:solidFill>
              </a:rPr>
              <a:t>lời</a:t>
            </a:r>
            <a:r>
              <a:rPr lang="en-US" sz="2400" i="1" dirty="0">
                <a:solidFill>
                  <a:srgbClr val="000000"/>
                </a:solidFill>
              </a:rPr>
              <a:t> </a:t>
            </a:r>
            <a:r>
              <a:rPr lang="en-US" sz="2400" i="1" dirty="0" err="1">
                <a:solidFill>
                  <a:srgbClr val="000000"/>
                </a:solidFill>
              </a:rPr>
              <a:t>nói</a:t>
            </a:r>
            <a:r>
              <a:rPr lang="en-US" sz="2400" i="1" dirty="0">
                <a:solidFill>
                  <a:srgbClr val="000000"/>
                </a:solidFill>
              </a:rPr>
              <a:t>, </a:t>
            </a:r>
            <a:r>
              <a:rPr lang="en-US" sz="2400" i="1" dirty="0" err="1">
                <a:solidFill>
                  <a:srgbClr val="000000"/>
                </a:solidFill>
              </a:rPr>
              <a:t>việc</a:t>
            </a:r>
            <a:r>
              <a:rPr lang="en-US" sz="2400" i="1" dirty="0">
                <a:solidFill>
                  <a:srgbClr val="000000"/>
                </a:solidFill>
              </a:rPr>
              <a:t> </a:t>
            </a:r>
            <a:r>
              <a:rPr lang="en-US" sz="2400" i="1" dirty="0" err="1">
                <a:solidFill>
                  <a:srgbClr val="000000"/>
                </a:solidFill>
              </a:rPr>
              <a:t>làm</a:t>
            </a:r>
            <a:r>
              <a:rPr lang="en-US" sz="2400" i="1" dirty="0">
                <a:solidFill>
                  <a:srgbClr val="000000"/>
                </a:solidFill>
              </a:rPr>
              <a:t> </a:t>
            </a:r>
            <a:r>
              <a:rPr lang="en-US" sz="2400" i="1" dirty="0" err="1">
                <a:solidFill>
                  <a:srgbClr val="000000"/>
                </a:solidFill>
              </a:rPr>
              <a:t>để</a:t>
            </a:r>
            <a:r>
              <a:rPr lang="en-US" sz="2400" i="1" dirty="0">
                <a:solidFill>
                  <a:srgbClr val="000000"/>
                </a:solidFill>
              </a:rPr>
              <a:t> </a:t>
            </a:r>
            <a:r>
              <a:rPr lang="en-US" sz="2400" i="1" dirty="0" err="1">
                <a:solidFill>
                  <a:srgbClr val="000000"/>
                </a:solidFill>
              </a:rPr>
              <a:t>nuôi</a:t>
            </a:r>
            <a:r>
              <a:rPr lang="en-US" sz="2400" i="1" dirty="0">
                <a:solidFill>
                  <a:srgbClr val="000000"/>
                </a:solidFill>
              </a:rPr>
              <a:t> </a:t>
            </a:r>
            <a:r>
              <a:rPr lang="en-US" sz="2400" i="1" dirty="0" err="1">
                <a:solidFill>
                  <a:srgbClr val="000000"/>
                </a:solidFill>
              </a:rPr>
              <a:t>dưỡng</a:t>
            </a:r>
            <a:r>
              <a:rPr lang="en-US" sz="2400" i="1" dirty="0">
                <a:solidFill>
                  <a:srgbClr val="000000"/>
                </a:solidFill>
              </a:rPr>
              <a:t>, </a:t>
            </a:r>
            <a:r>
              <a:rPr lang="en-US" sz="2400" i="1" dirty="0" err="1">
                <a:solidFill>
                  <a:srgbClr val="000000"/>
                </a:solidFill>
              </a:rPr>
              <a:t>giữ</a:t>
            </a:r>
            <a:r>
              <a:rPr lang="en-US" sz="2400" i="1" dirty="0">
                <a:solidFill>
                  <a:srgbClr val="000000"/>
                </a:solidFill>
              </a:rPr>
              <a:t> </a:t>
            </a:r>
            <a:r>
              <a:rPr lang="en-US" sz="2400" i="1" dirty="0" err="1">
                <a:solidFill>
                  <a:srgbClr val="000000"/>
                </a:solidFill>
              </a:rPr>
              <a:t>gìn</a:t>
            </a:r>
            <a:r>
              <a:rPr lang="en-US" sz="2400" i="1" dirty="0">
                <a:solidFill>
                  <a:srgbClr val="000000"/>
                </a:solidFill>
              </a:rPr>
              <a:t> </a:t>
            </a:r>
            <a:r>
              <a:rPr lang="en-US" sz="2400" i="1" dirty="0" err="1">
                <a:solidFill>
                  <a:srgbClr val="000000"/>
                </a:solidFill>
              </a:rPr>
              <a:t>tình</a:t>
            </a:r>
            <a:r>
              <a:rPr lang="en-US" sz="2400" i="1" dirty="0">
                <a:solidFill>
                  <a:srgbClr val="000000"/>
                </a:solidFill>
              </a:rPr>
              <a:t> </a:t>
            </a:r>
            <a:r>
              <a:rPr lang="en-US" sz="2400" i="1" dirty="0" err="1">
                <a:solidFill>
                  <a:srgbClr val="000000"/>
                </a:solidFill>
              </a:rPr>
              <a:t>thầy</a:t>
            </a:r>
            <a:r>
              <a:rPr lang="en-US" sz="2400" i="1" dirty="0">
                <a:solidFill>
                  <a:srgbClr val="000000"/>
                </a:solidFill>
              </a:rPr>
              <a:t> </a:t>
            </a:r>
            <a:r>
              <a:rPr lang="en-US" sz="2400" i="1" dirty="0" err="1">
                <a:solidFill>
                  <a:srgbClr val="000000"/>
                </a:solidFill>
              </a:rPr>
              <a:t>trò</a:t>
            </a:r>
            <a:r>
              <a:rPr lang="en-US" sz="2400" i="1" dirty="0">
                <a:solidFill>
                  <a:srgbClr val="000000"/>
                </a:solidFill>
              </a:rPr>
              <a:t> </a:t>
            </a:r>
            <a:r>
              <a:rPr lang="en-US" sz="2400" i="1" dirty="0" err="1">
                <a:solidFill>
                  <a:srgbClr val="000000"/>
                </a:solidFill>
              </a:rPr>
              <a:t>trong</a:t>
            </a:r>
            <a:r>
              <a:rPr lang="en-US" sz="2400" i="1" dirty="0">
                <a:solidFill>
                  <a:srgbClr val="000000"/>
                </a:solidFill>
              </a:rPr>
              <a:t> </a:t>
            </a:r>
            <a:r>
              <a:rPr lang="en-US" sz="2400" i="1" dirty="0" err="1">
                <a:solidFill>
                  <a:srgbClr val="000000"/>
                </a:solidFill>
              </a:rPr>
              <a:t>mỗi</a:t>
            </a:r>
            <a:r>
              <a:rPr lang="en-US" sz="2400" i="1" dirty="0">
                <a:solidFill>
                  <a:srgbClr val="000000"/>
                </a:solidFill>
              </a:rPr>
              <a:t> </a:t>
            </a:r>
            <a:r>
              <a:rPr lang="en-US" sz="2400" i="1" dirty="0" err="1">
                <a:solidFill>
                  <a:srgbClr val="000000"/>
                </a:solidFill>
              </a:rPr>
              <a:t>tình</a:t>
            </a:r>
            <a:r>
              <a:rPr lang="en-US" sz="2400" i="1" dirty="0">
                <a:solidFill>
                  <a:srgbClr val="000000"/>
                </a:solidFill>
              </a:rPr>
              <a:t> </a:t>
            </a:r>
            <a:r>
              <a:rPr lang="en-US" sz="2400" i="1" dirty="0" err="1">
                <a:solidFill>
                  <a:srgbClr val="000000"/>
                </a:solidFill>
              </a:rPr>
              <a:t>huống</a:t>
            </a:r>
            <a:r>
              <a:rPr lang="en-US" sz="2400" i="1" dirty="0">
                <a:solidFill>
                  <a:srgbClr val="000000"/>
                </a:solidFill>
              </a:rPr>
              <a:t>.</a:t>
            </a:r>
            <a:endParaRPr lang="en-US" sz="2400" dirty="0" smtClean="0">
              <a:effectLst/>
            </a:endParaRPr>
          </a:p>
          <a:p>
            <a:pPr algn="just"/>
            <a:r>
              <a:rPr lang="en-US" sz="2400" i="1" dirty="0">
                <a:solidFill>
                  <a:srgbClr val="000000"/>
                </a:solidFill>
              </a:rPr>
              <a:t>+ </a:t>
            </a:r>
            <a:r>
              <a:rPr lang="en-US" sz="2400" i="1" dirty="0" err="1">
                <a:solidFill>
                  <a:srgbClr val="000000"/>
                </a:solidFill>
              </a:rPr>
              <a:t>Phân</a:t>
            </a:r>
            <a:r>
              <a:rPr lang="en-US" sz="2400" i="1" dirty="0">
                <a:solidFill>
                  <a:srgbClr val="000000"/>
                </a:solidFill>
              </a:rPr>
              <a:t> </a:t>
            </a:r>
            <a:r>
              <a:rPr lang="en-US" sz="2400" i="1" dirty="0" err="1">
                <a:solidFill>
                  <a:srgbClr val="000000"/>
                </a:solidFill>
              </a:rPr>
              <a:t>vai</a:t>
            </a:r>
            <a:r>
              <a:rPr lang="en-US" sz="2400" i="1" dirty="0">
                <a:solidFill>
                  <a:srgbClr val="000000"/>
                </a:solidFill>
              </a:rPr>
              <a:t> </a:t>
            </a:r>
            <a:r>
              <a:rPr lang="en-US" sz="2400" i="1" dirty="0" err="1">
                <a:solidFill>
                  <a:srgbClr val="000000"/>
                </a:solidFill>
              </a:rPr>
              <a:t>và</a:t>
            </a:r>
            <a:r>
              <a:rPr lang="en-US" sz="2400" i="1" dirty="0">
                <a:solidFill>
                  <a:srgbClr val="000000"/>
                </a:solidFill>
              </a:rPr>
              <a:t> </a:t>
            </a:r>
            <a:r>
              <a:rPr lang="en-US" sz="2400" i="1" dirty="0" err="1">
                <a:solidFill>
                  <a:srgbClr val="000000"/>
                </a:solidFill>
              </a:rPr>
              <a:t>chuẩn</a:t>
            </a:r>
            <a:r>
              <a:rPr lang="en-US" sz="2400" i="1" dirty="0">
                <a:solidFill>
                  <a:srgbClr val="000000"/>
                </a:solidFill>
              </a:rPr>
              <a:t> </a:t>
            </a:r>
            <a:r>
              <a:rPr lang="en-US" sz="2400" i="1" dirty="0" err="1">
                <a:solidFill>
                  <a:srgbClr val="000000"/>
                </a:solidFill>
              </a:rPr>
              <a:t>bị</a:t>
            </a:r>
            <a:r>
              <a:rPr lang="en-US" sz="2400" i="1" dirty="0">
                <a:solidFill>
                  <a:srgbClr val="000000"/>
                </a:solidFill>
              </a:rPr>
              <a:t> </a:t>
            </a:r>
            <a:r>
              <a:rPr lang="en-US" sz="2400" i="1" dirty="0" err="1">
                <a:solidFill>
                  <a:srgbClr val="000000"/>
                </a:solidFill>
              </a:rPr>
              <a:t>lời</a:t>
            </a:r>
            <a:r>
              <a:rPr lang="en-US" sz="2400" i="1" dirty="0">
                <a:solidFill>
                  <a:srgbClr val="000000"/>
                </a:solidFill>
              </a:rPr>
              <a:t> </a:t>
            </a:r>
            <a:r>
              <a:rPr lang="en-US" sz="2400" i="1" dirty="0" err="1">
                <a:solidFill>
                  <a:srgbClr val="000000"/>
                </a:solidFill>
              </a:rPr>
              <a:t>thoại</a:t>
            </a:r>
            <a:r>
              <a:rPr lang="en-US" sz="2400" i="1" dirty="0">
                <a:solidFill>
                  <a:srgbClr val="000000"/>
                </a:solidFill>
              </a:rPr>
              <a:t> </a:t>
            </a:r>
            <a:r>
              <a:rPr lang="en-US" sz="2400" i="1" dirty="0" err="1">
                <a:solidFill>
                  <a:srgbClr val="000000"/>
                </a:solidFill>
              </a:rPr>
              <a:t>cho</a:t>
            </a:r>
            <a:r>
              <a:rPr lang="en-US" sz="2400" i="1" dirty="0">
                <a:solidFill>
                  <a:srgbClr val="000000"/>
                </a:solidFill>
              </a:rPr>
              <a:t> </a:t>
            </a:r>
            <a:r>
              <a:rPr lang="en-US" sz="2400" i="1" dirty="0" err="1">
                <a:solidFill>
                  <a:srgbClr val="000000"/>
                </a:solidFill>
              </a:rPr>
              <a:t>các</a:t>
            </a:r>
            <a:r>
              <a:rPr lang="en-US" sz="2400" i="1" dirty="0">
                <a:solidFill>
                  <a:srgbClr val="000000"/>
                </a:solidFill>
              </a:rPr>
              <a:t> </a:t>
            </a:r>
            <a:r>
              <a:rPr lang="en-US" sz="2400" i="1" dirty="0" err="1">
                <a:solidFill>
                  <a:srgbClr val="000000"/>
                </a:solidFill>
              </a:rPr>
              <a:t>thành</a:t>
            </a:r>
            <a:r>
              <a:rPr lang="en-US" sz="2400" i="1" dirty="0">
                <a:solidFill>
                  <a:srgbClr val="000000"/>
                </a:solidFill>
              </a:rPr>
              <a:t> </a:t>
            </a:r>
            <a:r>
              <a:rPr lang="en-US" sz="2400" i="1" dirty="0" err="1">
                <a:solidFill>
                  <a:srgbClr val="000000"/>
                </a:solidFill>
              </a:rPr>
              <a:t>viên</a:t>
            </a:r>
            <a:r>
              <a:rPr lang="en-US" sz="2400" i="1" dirty="0">
                <a:solidFill>
                  <a:srgbClr val="000000"/>
                </a:solidFill>
              </a:rPr>
              <a:t>. </a:t>
            </a:r>
            <a:endParaRPr lang="en-US" sz="2400" dirty="0">
              <a:effectLst/>
            </a:endParaRPr>
          </a:p>
        </p:txBody>
      </p:sp>
    </p:spTree>
    <p:extLst>
      <p:ext uri="{BB962C8B-B14F-4D97-AF65-F5344CB8AC3E}">
        <p14:creationId xmlns:p14="http://schemas.microsoft.com/office/powerpoint/2010/main" val="3791484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i="1" dirty="0"/>
              <a:t>+ Em thích phần đóng vai của nhóm nào nhất? Vì sao?</a:t>
            </a:r>
            <a:endParaRPr lang="en-US" dirty="0" smtClean="0">
              <a:effectLst/>
            </a:endParaRPr>
          </a:p>
          <a:p>
            <a:r>
              <a:rPr lang="vi-VN" i="1" dirty="0"/>
              <a:t>+ Em cảm thấy việc thực hiện lời nói, việc làm để nuôi dưỡng, giữ gìn tình thầy trò có khó không?</a:t>
            </a:r>
            <a:endParaRPr lang="en-US" dirty="0" smtClean="0">
              <a:effectLst/>
            </a:endParaRPr>
          </a:p>
          <a:p>
            <a:r>
              <a:rPr lang="vi-VN" i="1" dirty="0"/>
              <a:t>+ Em học được điều gì từ mỗi tình huống? </a:t>
            </a:r>
            <a:endParaRPr lang="en-US" dirty="0" smtClean="0">
              <a:effectLst/>
            </a:endParaRPr>
          </a:p>
          <a:p>
            <a:endParaRPr lang="en-US" dirty="0"/>
          </a:p>
        </p:txBody>
      </p:sp>
    </p:spTree>
    <p:extLst>
      <p:ext uri="{BB962C8B-B14F-4D97-AF65-F5344CB8AC3E}">
        <p14:creationId xmlns:p14="http://schemas.microsoft.com/office/powerpoint/2010/main" val="1919433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kết luận:</a:t>
            </a:r>
            <a:endParaRPr lang="en-US" dirty="0"/>
          </a:p>
        </p:txBody>
      </p:sp>
      <p:sp>
        <p:nvSpPr>
          <p:cNvPr id="3" name="Content Placeholder 2"/>
          <p:cNvSpPr>
            <a:spLocks noGrp="1"/>
          </p:cNvSpPr>
          <p:nvPr>
            <p:ph idx="1"/>
          </p:nvPr>
        </p:nvSpPr>
        <p:spPr/>
        <p:txBody>
          <a:bodyPr/>
          <a:lstStyle/>
          <a:p>
            <a:r>
              <a:rPr lang="vi-VN" i="1" dirty="0" smtClean="0"/>
              <a:t>Thầy </a:t>
            </a:r>
            <a:r>
              <a:rPr lang="vi-VN" i="1" dirty="0"/>
              <a:t>cô giáo là người đã dốc hết tâm huyết, cống hiến hết mình cho sự nghiệp trồng người, dạy các em nhiều bài học quý, chỉ bảo các em những điều hay. Cá em cũng chính là nguồn cảm hứng, động viên để thầy cô thêm gắn bó với nghề. Các em hãy luôn thể hiện tình cảm kính trọng, biết ơn với thầy cô giáo dù thầy cô giáo cũ, chào hỏi lễ phép, giúp đỡ thầy cô khi cần. </a:t>
            </a:r>
            <a:endParaRPr lang="en-US" dirty="0" smtClean="0">
              <a:effectLst/>
            </a:endParaRPr>
          </a:p>
          <a:p>
            <a:endParaRPr lang="en-US" dirty="0"/>
          </a:p>
        </p:txBody>
      </p:sp>
    </p:spTree>
    <p:extLst>
      <p:ext uri="{BB962C8B-B14F-4D97-AF65-F5344CB8AC3E}">
        <p14:creationId xmlns:p14="http://schemas.microsoft.com/office/powerpoint/2010/main" val="434784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000000"/>
                </a:solidFill>
              </a:rPr>
              <a:t>Câu 1:</a:t>
            </a:r>
            <a:r>
              <a:rPr lang="vi-VN" dirty="0" smtClean="0">
                <a:solidFill>
                  <a:srgbClr val="000000"/>
                </a:solidFill>
              </a:rPr>
              <a:t> Đâu là cách để phát triển mối quan hệ với thầy cô?</a:t>
            </a: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r>
              <a:rPr lang="vi-VN" dirty="0"/>
              <a:t>A. Kính trọng, lễ phép với thầy cô. </a:t>
            </a:r>
            <a:endParaRPr lang="en-US" dirty="0" smtClean="0">
              <a:effectLst/>
            </a:endParaRPr>
          </a:p>
          <a:p>
            <a:r>
              <a:rPr lang="vi-VN" dirty="0"/>
              <a:t>B. Gần gũi, chia sẻ với bạn bè khó khăn trong học tập. </a:t>
            </a:r>
            <a:endParaRPr lang="en-US" dirty="0" smtClean="0">
              <a:effectLst/>
            </a:endParaRPr>
          </a:p>
          <a:p>
            <a:r>
              <a:rPr lang="vi-VN" dirty="0"/>
              <a:t>C. Khuyến khích các bạn tham gia các hoạt động tập thể lớp.</a:t>
            </a:r>
            <a:endParaRPr lang="en-US" dirty="0" smtClean="0">
              <a:effectLst/>
            </a:endParaRPr>
          </a:p>
          <a:p>
            <a:r>
              <a:rPr lang="vi-VN" dirty="0"/>
              <a:t>D. Cùng bạn thực hiện nhiệm vụ chung được giao.</a:t>
            </a:r>
            <a:endParaRPr lang="en-US" dirty="0" smtClean="0">
              <a:effectLst/>
            </a:endParaRPr>
          </a:p>
          <a:p>
            <a:endParaRPr lang="en-US" dirty="0"/>
          </a:p>
        </p:txBody>
      </p:sp>
    </p:spTree>
    <p:extLst>
      <p:ext uri="{BB962C8B-B14F-4D97-AF65-F5344CB8AC3E}">
        <p14:creationId xmlns:p14="http://schemas.microsoft.com/office/powerpoint/2010/main" val="304931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b="1" dirty="0"/>
              <a:t>Câu 2:</a:t>
            </a:r>
            <a:r>
              <a:rPr lang="vi-VN" dirty="0"/>
              <a:t> Theo em, đâu là vấn đề nảy sinh trong quan hệ thầy trò?</a:t>
            </a:r>
            <a:endParaRPr lang="en-US" dirty="0" smtClean="0">
              <a:effectLst/>
            </a:endParaRPr>
          </a:p>
          <a:p>
            <a:r>
              <a:rPr lang="vi-VN" dirty="0"/>
              <a:t>A. Học sinh lễ phép, vâng lời thầy cô.</a:t>
            </a:r>
            <a:endParaRPr lang="en-US" dirty="0" smtClean="0">
              <a:effectLst/>
            </a:endParaRPr>
          </a:p>
          <a:p>
            <a:r>
              <a:rPr lang="vi-VN" dirty="0"/>
              <a:t>B. Học sinh hoàn thành nhiệm vụ được thầy cô giao.</a:t>
            </a:r>
            <a:endParaRPr lang="en-US" dirty="0" smtClean="0">
              <a:effectLst/>
            </a:endParaRPr>
          </a:p>
          <a:p>
            <a:r>
              <a:rPr lang="vi-VN" dirty="0"/>
              <a:t>C. Học sinh có thái độ hoặc lời nói vô tâm khiến thầy cô buồn lòng.</a:t>
            </a:r>
            <a:endParaRPr lang="en-US" dirty="0" smtClean="0">
              <a:effectLst/>
            </a:endParaRPr>
          </a:p>
          <a:p>
            <a:r>
              <a:rPr lang="vi-VN" dirty="0"/>
              <a:t>D. Thầy cô tuyên dương học sinh có thành tích tốt.</a:t>
            </a:r>
            <a:endParaRPr lang="en-US" dirty="0" smtClean="0">
              <a:effectLst/>
            </a:endParaRPr>
          </a:p>
          <a:p>
            <a:pPr marL="0" indent="0">
              <a:buNone/>
            </a:pPr>
            <a:endParaRPr lang="en-US" dirty="0"/>
          </a:p>
        </p:txBody>
      </p:sp>
    </p:spTree>
    <p:extLst>
      <p:ext uri="{BB962C8B-B14F-4D97-AF65-F5344CB8AC3E}">
        <p14:creationId xmlns:p14="http://schemas.microsoft.com/office/powerpoint/2010/main" val="51171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b="1" dirty="0"/>
              <a:t>Câu 3:</a:t>
            </a:r>
            <a:r>
              <a:rPr lang="vi-VN" dirty="0"/>
              <a:t> Câu ca dao, tục ngữ nào dưới đây nói về chủ đề thầy trò?</a:t>
            </a:r>
            <a:endParaRPr lang="en-US" dirty="0" smtClean="0">
              <a:effectLst/>
            </a:endParaRPr>
          </a:p>
          <a:p>
            <a:r>
              <a:rPr lang="vi-VN" dirty="0"/>
              <a:t>A. Có công mài sắt, có ngày nên kim.</a:t>
            </a:r>
            <a:endParaRPr lang="en-US" dirty="0" smtClean="0">
              <a:effectLst/>
            </a:endParaRPr>
          </a:p>
          <a:p>
            <a:r>
              <a:rPr lang="vi-VN" dirty="0"/>
              <a:t>B. Không thầy đố mày làm nên.</a:t>
            </a:r>
            <a:endParaRPr lang="en-US" dirty="0" smtClean="0">
              <a:effectLst/>
            </a:endParaRPr>
          </a:p>
          <a:p>
            <a:r>
              <a:rPr lang="vi-VN" dirty="0"/>
              <a:t>C. Trăm hay không bằng một thấy.</a:t>
            </a:r>
            <a:endParaRPr lang="en-US" dirty="0" smtClean="0">
              <a:effectLst/>
            </a:endParaRPr>
          </a:p>
          <a:p>
            <a:r>
              <a:rPr lang="vi-VN" dirty="0"/>
              <a:t>D. Ăn có nơi, làm có chỗ.</a:t>
            </a:r>
            <a:endParaRPr lang="en-US" dirty="0" smtClean="0">
              <a:effectLst/>
            </a:endParaRPr>
          </a:p>
          <a:p>
            <a:endParaRPr lang="en-US" dirty="0"/>
          </a:p>
        </p:txBody>
      </p:sp>
    </p:spTree>
    <p:extLst>
      <p:ext uri="{BB962C8B-B14F-4D97-AF65-F5344CB8AC3E}">
        <p14:creationId xmlns:p14="http://schemas.microsoft.com/office/powerpoint/2010/main" val="306482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786</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HĐ1 : KHỞI ĐỘNG Nêu những câu ca dao, thành ngữ, tục ngữ nói về công ơn của thầy cô.  </vt:lpstr>
      <vt:lpstr>HĐ2:Chia sẻ về chủ đề Nuôi dưỡng, giữ gìn tình thầy trò </vt:lpstr>
      <vt:lpstr>PowerPoint Presentation</vt:lpstr>
      <vt:lpstr>Hoạt động 3: Thực hành những việc làm nuôi dưỡng, giữ gìn tình thầy trò.  </vt:lpstr>
      <vt:lpstr>PowerPoint Presentation</vt:lpstr>
      <vt:lpstr>kết luận:</vt:lpstr>
      <vt:lpstr>Câu 1: Đâu là cách để phát triển mối quan hệ với thầy cô? </vt:lpstr>
      <vt:lpstr>PowerPoint Presentation</vt:lpstr>
      <vt:lpstr>PowerPoint Presentation</vt:lpstr>
      <vt:lpstr>Câu 4: Nguyên nhân dẫn đến khó khăn trong việc giữ gìn tình thầy trò?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Nêu những câu ca dao, thành ngữ, tục ngữ nói về công ơn của thầy cô.  </dc:title>
  <dc:creator>admin</dc:creator>
  <cp:lastModifiedBy>admin</cp:lastModifiedBy>
  <cp:revision>5</cp:revision>
  <dcterms:created xsi:type="dcterms:W3CDTF">2024-09-24T01:19:46Z</dcterms:created>
  <dcterms:modified xsi:type="dcterms:W3CDTF">2024-09-24T01:31:11Z</dcterms:modified>
</cp:coreProperties>
</file>