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Lst>
  <p:notesMasterIdLst>
    <p:notesMasterId r:id="rId18"/>
  </p:notesMasterIdLst>
  <p:sldIdLst>
    <p:sldId id="387" r:id="rId3"/>
    <p:sldId id="378" r:id="rId4"/>
    <p:sldId id="359" r:id="rId5"/>
    <p:sldId id="418" r:id="rId6"/>
    <p:sldId id="394" r:id="rId7"/>
    <p:sldId id="419" r:id="rId8"/>
    <p:sldId id="395" r:id="rId9"/>
    <p:sldId id="420" r:id="rId10"/>
    <p:sldId id="422" r:id="rId11"/>
    <p:sldId id="423" r:id="rId12"/>
    <p:sldId id="424" r:id="rId13"/>
    <p:sldId id="425" r:id="rId14"/>
    <p:sldId id="426" r:id="rId15"/>
    <p:sldId id="427" r:id="rId16"/>
    <p:sldId id="417"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15">
          <p15:clr>
            <a:srgbClr val="A4A3A4"/>
          </p15:clr>
        </p15:guide>
        <p15:guide id="2" pos="387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36522"/>
    <a:srgbClr val="F77309"/>
    <a:srgbClr val="94EDF4"/>
    <a:srgbClr val="44CAD8"/>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37" autoAdjust="0"/>
    <p:restoredTop sz="96061" autoAdjust="0"/>
  </p:normalViewPr>
  <p:slideViewPr>
    <p:cSldViewPr snapToGrid="0" showGuides="1">
      <p:cViewPr varScale="1">
        <p:scale>
          <a:sx n="68" d="100"/>
          <a:sy n="68" d="100"/>
        </p:scale>
        <p:origin x="560" y="452"/>
      </p:cViewPr>
      <p:guideLst>
        <p:guide orient="horz" pos="2315"/>
        <p:guide pos="3877"/>
      </p:guideLst>
    </p:cSldViewPr>
  </p:slideViewPr>
  <p:notesTextViewPr>
    <p:cViewPr>
      <p:scale>
        <a:sx n="1" d="1"/>
        <a:sy n="1" d="1"/>
      </p:scale>
      <p:origin x="0" y="0"/>
    </p:cViewPr>
  </p:notesTextViewPr>
  <p:sorterViewPr>
    <p:cViewPr>
      <p:scale>
        <a:sx n="142" d="100"/>
        <a:sy n="142" d="100"/>
      </p:scale>
      <p:origin x="0" y="0"/>
    </p:cViewPr>
  </p:sorterViewPr>
  <p:gridSpacing cx="72005" cy="720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92FD65-EE3A-4E59-AE83-31370A1A5224}" type="datetimeFigureOut">
              <a:rPr lang="zh-CN" altLang="en-US" smtClean="0"/>
              <a:t>2024/10/11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9454C-C74F-4488-8342-D9513523422E}" type="slidenum">
              <a:rPr lang="zh-CN" altLang="en-US" smtClean="0"/>
              <a:t>‹#›</a:t>
            </a:fld>
            <a:endParaRPr lang="zh-CN" altLang="en-US"/>
          </a:p>
        </p:txBody>
      </p:sp>
    </p:spTree>
    <p:extLst>
      <p:ext uri="{BB962C8B-B14F-4D97-AF65-F5344CB8AC3E}">
        <p14:creationId xmlns:p14="http://schemas.microsoft.com/office/powerpoint/2010/main" val="2071233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6C35C536-4314-40BB-BE2E-6E3FF19D8861}"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0373A0-27E8-4FB2-9300-A1035B2F024A}"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C35C536-4314-40BB-BE2E-6E3FF19D8861}"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0373A0-27E8-4FB2-9300-A1035B2F024A}"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C35C536-4314-40BB-BE2E-6E3FF19D8861}"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0373A0-27E8-4FB2-9300-A1035B2F024A}"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C35C536-4314-40BB-BE2E-6E3FF19D8861}"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0373A0-27E8-4FB2-9300-A1035B2F024A}"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C35C536-4314-40BB-BE2E-6E3FF19D8861}"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0373A0-27E8-4FB2-9300-A1035B2F024A}"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C35C536-4314-40BB-BE2E-6E3FF19D8861}" type="datetimeFigureOut">
              <a:rPr lang="zh-CN" altLang="en-US" smtClean="0"/>
              <a:t>2024/10/11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0373A0-27E8-4FB2-9300-A1035B2F024A}"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C35C536-4314-40BB-BE2E-6E3FF19D8861}" type="datetimeFigureOut">
              <a:rPr lang="zh-CN" altLang="en-US" smtClean="0"/>
              <a:t>2024/10/11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00373A0-27E8-4FB2-9300-A1035B2F024A}"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C35C536-4314-40BB-BE2E-6E3FF19D8861}" type="datetimeFigureOut">
              <a:rPr lang="zh-CN" altLang="en-US" smtClean="0"/>
              <a:t>2024/10/11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00373A0-27E8-4FB2-9300-A1035B2F024A}"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C35C536-4314-40BB-BE2E-6E3FF19D8861}" type="datetimeFigureOut">
              <a:rPr lang="zh-CN" altLang="en-US" smtClean="0"/>
              <a:t>2024/10/11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00373A0-27E8-4FB2-9300-A1035B2F024A}"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C35C536-4314-40BB-BE2E-6E3FF19D8861}" type="datetimeFigureOut">
              <a:rPr lang="zh-CN" altLang="en-US" smtClean="0"/>
              <a:t>2024/10/11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0373A0-27E8-4FB2-9300-A1035B2F024A}"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C35C536-4314-40BB-BE2E-6E3FF19D8861}" type="datetimeFigureOut">
              <a:rPr lang="zh-CN" altLang="en-US" smtClean="0"/>
              <a:t>2024/10/11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0373A0-27E8-4FB2-9300-A1035B2F024A}"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2024/10/11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pic>
        <p:nvPicPr>
          <p:cNvPr id="7" name="图片 3" descr="C:\Users\HP\Pictures\HINH SOAN BAI\2.png2"/>
          <p:cNvPicPr>
            <a:picLocks noChangeAspect="1"/>
          </p:cNvPicPr>
          <p:nvPr userDrawn="1"/>
        </p:nvPicPr>
        <p:blipFill rotWithShape="1">
          <a:blip r:embed="rId13">
            <a:lum bright="6000"/>
          </a:blip>
          <a:srcRect/>
          <a:stretch>
            <a:fillRect/>
          </a:stretch>
        </p:blipFill>
        <p:spPr>
          <a:xfrm>
            <a:off x="-1133" y="-1"/>
            <a:ext cx="12192000" cy="6858001"/>
          </a:xfrm>
          <a:prstGeom prst="rect">
            <a:avLst/>
          </a:prstGeom>
          <a:effectLst>
            <a:softEdge rad="31750"/>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10/11/2024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569" y="-96715"/>
            <a:ext cx="5334000" cy="6444762"/>
          </a:xfrm>
          <a:prstGeom prst="rect">
            <a:avLst/>
          </a:prstGeom>
        </p:spPr>
      </p:pic>
    </p:spTree>
    <p:extLst>
      <p:ext uri="{BB962C8B-B14F-4D97-AF65-F5344CB8AC3E}">
        <p14:creationId xmlns:p14="http://schemas.microsoft.com/office/powerpoint/2010/main" val="23919751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1616" y="575035"/>
            <a:ext cx="10931951" cy="5039841"/>
          </a:xfrm>
          <a:prstGeom prst="rect">
            <a:avLst/>
          </a:prstGeom>
          <a:solidFill>
            <a:schemeClr val="accent3">
              <a:lumMod val="20000"/>
              <a:lumOff val="80000"/>
            </a:schemeClr>
          </a:solidFill>
        </p:spPr>
        <p:txBody>
          <a:bodyPr wrap="square">
            <a:spAutoFit/>
          </a:bodyPr>
          <a:lstStyle/>
          <a:p>
            <a:pPr algn="just">
              <a:lnSpc>
                <a:spcPct val="107000"/>
              </a:lnSpc>
              <a:spcAft>
                <a:spcPts val="800"/>
              </a:spcAft>
            </a:pP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Anh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em</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nhà</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Rai là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Uy-bơ</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Rai (1867-1912)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O-vơ</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Rai (1871-1948) là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hai</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anh</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em</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một</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gia</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đình</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ở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Mỹ</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Sáng</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chế</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là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máy</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bay</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gắn</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động</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cơ</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Anh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em</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nhà</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Rai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được</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coi là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chắp</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cánh</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cho</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nhân</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loại</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vì</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từ</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lâu</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con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ước</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mơ</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được</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bay</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trên</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bầu</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trời</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như</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những</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con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chim</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với</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máy</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bay</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do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anh</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em</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nhà</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Rai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sáng</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chế</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ra con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đã</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thể</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nghĩ</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đến</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việc</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bay</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trên</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bầu</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trời</a:t>
            </a:r>
            <a:r>
              <a:rPr lang="fr-FR"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346601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530" t="137" r="7797" b="-137"/>
          <a:stretch/>
        </p:blipFill>
        <p:spPr>
          <a:xfrm>
            <a:off x="273377" y="0"/>
            <a:ext cx="11774079" cy="6278252"/>
          </a:xfrm>
          <a:prstGeom prst="rect">
            <a:avLst/>
          </a:prstGeom>
        </p:spPr>
      </p:pic>
    </p:spTree>
    <p:extLst>
      <p:ext uri="{BB962C8B-B14F-4D97-AF65-F5344CB8AC3E}">
        <p14:creationId xmlns:p14="http://schemas.microsoft.com/office/powerpoint/2010/main" val="42625467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8432" y="427759"/>
            <a:ext cx="10630293" cy="3883499"/>
          </a:xfrm>
          <a:prstGeom prst="rect">
            <a:avLst/>
          </a:prstGeom>
          <a:solidFill>
            <a:schemeClr val="accent3">
              <a:lumMod val="20000"/>
              <a:lumOff val="80000"/>
            </a:schemeClr>
          </a:solidFill>
        </p:spPr>
        <p:txBody>
          <a:bodyPr wrap="square">
            <a:spAutoFit/>
          </a:bodyPr>
          <a:lstStyle/>
          <a:p>
            <a:pPr algn="just">
              <a:lnSpc>
                <a:spcPct val="107000"/>
              </a:lnSpc>
              <a:spcAft>
                <a:spcPts val="800"/>
              </a:spcAft>
            </a:pP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Giôn</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Lo-gi Ba là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nhà</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sáng</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chế</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Xcốt-len</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ông</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sinh</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năm</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1888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mất</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năm</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1946.</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Ông</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là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đầu</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tiên</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giới</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thiệu</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chiếc</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máy</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truyền</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hình</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chương</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trình</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phát</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sóng</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vào</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năm</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1926,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năm</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1928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ông</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giới</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thiệu</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chiếc</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tivi</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màu</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lần</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đầu</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tiên</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phát</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sóng</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truyền</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hình</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màu</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ra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nước</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ngoài</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vì</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vậy</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ông</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được</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gọi</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là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cha</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đẻ</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tivi</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truyền</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hình</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vô</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fr-FR" sz="32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tuyến</a:t>
            </a:r>
            <a:r>
              <a:rPr lang="fr-FR" sz="32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14064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882" r="8453"/>
          <a:stretch/>
        </p:blipFill>
        <p:spPr>
          <a:xfrm>
            <a:off x="235670" y="656058"/>
            <a:ext cx="11557261" cy="4358106"/>
          </a:xfrm>
          <a:prstGeom prst="rect">
            <a:avLst/>
          </a:prstGeom>
        </p:spPr>
      </p:pic>
      <p:cxnSp>
        <p:nvCxnSpPr>
          <p:cNvPr id="5" name="Straight Arrow Connector 4"/>
          <p:cNvCxnSpPr/>
          <p:nvPr/>
        </p:nvCxnSpPr>
        <p:spPr>
          <a:xfrm>
            <a:off x="5882326" y="2856322"/>
            <a:ext cx="424206" cy="9521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882326" y="3233394"/>
            <a:ext cx="424206" cy="989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882326" y="2835111"/>
            <a:ext cx="424206" cy="11618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872898" y="4599104"/>
            <a:ext cx="443062"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48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561" r="4898"/>
          <a:stretch/>
        </p:blipFill>
        <p:spPr>
          <a:xfrm>
            <a:off x="254523" y="1659842"/>
            <a:ext cx="11735802" cy="1837501"/>
          </a:xfrm>
          <a:prstGeom prst="rect">
            <a:avLst/>
          </a:prstGeom>
        </p:spPr>
      </p:pic>
    </p:spTree>
    <p:extLst>
      <p:ext uri="{BB962C8B-B14F-4D97-AF65-F5344CB8AC3E}">
        <p14:creationId xmlns:p14="http://schemas.microsoft.com/office/powerpoint/2010/main" val="2631531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50+ Cách chào tạm biệt tiếng Anh trong tất cả các tình hu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20" y="1802823"/>
            <a:ext cx="5753100" cy="27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2187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10"/>
          <p:cNvSpPr/>
          <p:nvPr/>
        </p:nvSpPr>
        <p:spPr>
          <a:xfrm>
            <a:off x="1628302" y="1932321"/>
            <a:ext cx="8891013" cy="2123658"/>
          </a:xfrm>
          <a:prstGeom prst="rect">
            <a:avLst/>
          </a:prstGeom>
          <a:noFill/>
          <a:ln>
            <a:noFill/>
          </a:ln>
        </p:spPr>
        <p:txBody>
          <a:bodyPr wrap="square" rtlCol="0" anchor="t">
            <a:spAutoFit/>
          </a:bodyPr>
          <a:lstStyle/>
          <a:p>
            <a:pPr algn="ctr"/>
            <a:r>
              <a:rPr lang="en-GB" altLang="en-US" sz="4400" b="1" u="sng" dirty="0" err="1" smtClean="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GB" altLang="en-US" sz="4400" b="1" u="sng" dirty="0" smtClean="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4400" b="1" u="sng" dirty="0" err="1">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nghệ</a:t>
            </a:r>
            <a:endParaRPr lang="en-GB" altLang="en-US" sz="4400" b="1" u="sng" dirty="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GB" altLang="en-US" sz="4400" b="1" dirty="0" err="1">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GB" altLang="en-US" sz="4400" b="1" dirty="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4400" b="1" dirty="0" smtClean="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GB" altLang="en-US" sz="4400" b="1" dirty="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4400" b="1" dirty="0" smtClean="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NHÀ SÁNG CHẾ</a:t>
            </a:r>
            <a:endParaRPr lang="en-GB" altLang="en-US" sz="4400" b="1" dirty="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GB" altLang="en-US" sz="4400" b="1" dirty="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GB" altLang="en-US" sz="4400" b="1" dirty="0" err="1">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a:t>
            </a:r>
            <a:r>
              <a:rPr lang="en-GB" altLang="en-US" sz="4400" b="1" dirty="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48600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014350" y="4353737"/>
            <a:ext cx="3177650" cy="2378480"/>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98623" y="301547"/>
            <a:ext cx="2204268" cy="1967310"/>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8606" y="4114800"/>
            <a:ext cx="1745673" cy="2743200"/>
          </a:xfrm>
          <a:prstGeom prst="rect">
            <a:avLst/>
          </a:prstGeom>
        </p:spPr>
      </p:pic>
      <p:sp>
        <p:nvSpPr>
          <p:cNvPr id="8" name="Oval 7"/>
          <p:cNvSpPr/>
          <p:nvPr/>
        </p:nvSpPr>
        <p:spPr>
          <a:xfrm>
            <a:off x="-1" y="-43688"/>
            <a:ext cx="4666269" cy="1061784"/>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95000"/>
                    <a:lumOff val="5000"/>
                  </a:schemeClr>
                </a:solidFill>
                <a:latin typeface="Times New Roman" pitchFamily="18" charset="0"/>
                <a:cs typeface="Times New Roman" pitchFamily="18" charset="0"/>
              </a:rPr>
              <a:t>KHỞI ĐỘNG </a:t>
            </a:r>
          </a:p>
        </p:txBody>
      </p:sp>
      <p:sp>
        <p:nvSpPr>
          <p:cNvPr id="4" name="AutoShape 2" descr="Tủ lạnh Darling NAD1480WX 140 lít giá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19103" r="17092" b="-731"/>
          <a:stretch/>
        </p:blipFill>
        <p:spPr>
          <a:xfrm>
            <a:off x="161376" y="1118871"/>
            <a:ext cx="11910734" cy="5476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01278" y="1084125"/>
            <a:ext cx="9420849"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số</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nhà</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sáng</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chế</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nổi</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tiếng</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trên</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thế</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giới</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4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Tô-mát</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Ê-</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đi</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xơn</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4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Ben.</a:t>
            </a:r>
            <a:endParaRPr kumimoji="0" lang="en-US" altLang="en-US" sz="4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Giôn</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Lo-</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gi</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Ba.</a:t>
            </a:r>
            <a:endParaRPr kumimoji="0" lang="en-US" altLang="en-US" sz="4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26715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658357" y="0"/>
            <a:ext cx="7475458" cy="712991"/>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95000"/>
                    <a:lumOff val="5000"/>
                  </a:schemeClr>
                </a:solidFill>
                <a:latin typeface="Times New Roman" pitchFamily="18" charset="0"/>
                <a:cs typeface="Times New Roman" pitchFamily="18" charset="0"/>
              </a:rPr>
              <a:t>Hình</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thành</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kiến</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thức</a:t>
            </a:r>
            <a:r>
              <a:rPr lang="en-US" sz="3600" dirty="0">
                <a:solidFill>
                  <a:schemeClr val="tx1">
                    <a:lumMod val="95000"/>
                    <a:lumOff val="5000"/>
                  </a:schemeClr>
                </a:solidFill>
                <a:latin typeface="Times New Roman" pitchFamily="18" charset="0"/>
                <a:cs typeface="Times New Roman" pitchFamily="18" charset="0"/>
              </a:rPr>
              <a:t> </a:t>
            </a:r>
            <a:r>
              <a:rPr lang="en-US" sz="3600" dirty="0" err="1">
                <a:solidFill>
                  <a:schemeClr val="tx1">
                    <a:lumMod val="95000"/>
                    <a:lumOff val="5000"/>
                  </a:schemeClr>
                </a:solidFill>
                <a:latin typeface="Times New Roman" pitchFamily="18" charset="0"/>
                <a:cs typeface="Times New Roman" pitchFamily="18" charset="0"/>
              </a:rPr>
              <a:t>mới</a:t>
            </a:r>
            <a:endParaRPr lang="en-US" sz="3600" dirty="0">
              <a:solidFill>
                <a:schemeClr val="tx1">
                  <a:lumMod val="95000"/>
                  <a:lumOff val="5000"/>
                </a:schemeClr>
              </a:solidFill>
              <a:latin typeface="Times New Roman" pitchFamily="18" charset="0"/>
              <a:cs typeface="Times New Roman" pitchFamily="18"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526" t="1100" r="6409"/>
          <a:stretch/>
        </p:blipFill>
        <p:spPr>
          <a:xfrm>
            <a:off x="490195" y="712991"/>
            <a:ext cx="11227324" cy="5920032"/>
          </a:xfrm>
          <a:prstGeom prst="rect">
            <a:avLst/>
          </a:prstGeom>
        </p:spPr>
      </p:pic>
    </p:spTree>
    <p:extLst>
      <p:ext uri="{BB962C8B-B14F-4D97-AF65-F5344CB8AC3E}">
        <p14:creationId xmlns:p14="http://schemas.microsoft.com/office/powerpoint/2010/main" val="8390545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1872" y="304206"/>
            <a:ext cx="11111060" cy="3287567"/>
          </a:xfrm>
          <a:prstGeom prst="rect">
            <a:avLst/>
          </a:prstGeom>
          <a:solidFill>
            <a:schemeClr val="accent3">
              <a:lumMod val="20000"/>
              <a:lumOff val="80000"/>
            </a:schemeClr>
          </a:solidFill>
        </p:spPr>
        <p:txBody>
          <a:bodyPr wrap="square">
            <a:spAutoFit/>
          </a:bodyPr>
          <a:lstStyle/>
          <a:p>
            <a:pPr algn="just">
              <a:lnSpc>
                <a:spcPct val="107000"/>
              </a:lnSpc>
              <a:spcAft>
                <a:spcPts val="800"/>
              </a:spcAft>
            </a:pPr>
            <a:r>
              <a:rPr lang="vi-VN" sz="32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3200" dirty="0">
                <a:latin typeface="Times New Roman" panose="02020603050405020304" pitchFamily="18" charset="0"/>
                <a:ea typeface="Arial" panose="020B0604020202020204" pitchFamily="34" charset="0"/>
                <a:cs typeface="Times New Roman" panose="02020603050405020304" pitchFamily="18" charset="0"/>
              </a:rPr>
              <a:t>Mặt trời cung cấp ánh sáng cho Trái đất vào ban ngày, còn bóng đèn điện cung cấp ánh sáng cho từng nhà, từng làng xóm, thành phố vào ban đêm khi Mặt trời lặn. Vì vậy, ông được gọi là người tạo ra </a:t>
            </a:r>
            <a:r>
              <a:rPr lang="en-GB" sz="3200" dirty="0" smtClean="0">
                <a:latin typeface="Times New Roman" panose="02020603050405020304" pitchFamily="18" charset="0"/>
                <a:ea typeface="Arial" panose="020B0604020202020204" pitchFamily="34" charset="0"/>
                <a:cs typeface="Times New Roman" panose="02020603050405020304" pitchFamily="18" charset="0"/>
              </a:rPr>
              <a:t>M</a:t>
            </a:r>
            <a:r>
              <a:rPr lang="vi-VN" sz="3200" dirty="0" smtClean="0">
                <a:latin typeface="Times New Roman" panose="02020603050405020304" pitchFamily="18" charset="0"/>
                <a:ea typeface="Arial" panose="020B0604020202020204" pitchFamily="34" charset="0"/>
                <a:cs typeface="Times New Roman" panose="02020603050405020304" pitchFamily="18" charset="0"/>
              </a:rPr>
              <a:t>ặt </a:t>
            </a:r>
            <a:r>
              <a:rPr lang="vi-VN" sz="3200" dirty="0">
                <a:latin typeface="Times New Roman" panose="02020603050405020304" pitchFamily="18" charset="0"/>
                <a:ea typeface="Arial" panose="020B0604020202020204" pitchFamily="34" charset="0"/>
                <a:cs typeface="Times New Roman" panose="02020603050405020304" pitchFamily="18" charset="0"/>
              </a:rPr>
              <a:t>trời thứ hai cho nhân loại.</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r>
              <a:rPr lang="vi-VN" sz="3200" dirty="0">
                <a:latin typeface="Times New Roman" panose="02020603050405020304" pitchFamily="18" charset="0"/>
                <a:ea typeface="Arial" panose="020B0604020202020204" pitchFamily="34" charset="0"/>
              </a:rPr>
              <a:t>+ Những sáng chế nổi bật của Tô-mát Ê-đi-xơn : Bóng đèn điện, máy ghi âm, máy quay phim, máy điện báo,…</a:t>
            </a:r>
            <a:endParaRPr lang="en-US" sz="3200" dirty="0"/>
          </a:p>
        </p:txBody>
      </p:sp>
      <p:sp>
        <p:nvSpPr>
          <p:cNvPr id="3" name="Rectangle 2"/>
          <p:cNvSpPr/>
          <p:nvPr/>
        </p:nvSpPr>
        <p:spPr>
          <a:xfrm>
            <a:off x="615884" y="3857954"/>
            <a:ext cx="11082780" cy="1775743"/>
          </a:xfrm>
          <a:prstGeom prst="rect">
            <a:avLst/>
          </a:prstGeom>
        </p:spPr>
        <p:txBody>
          <a:bodyPr wrap="square">
            <a:spAutoFit/>
          </a:bodyPr>
          <a:lstStyle/>
          <a:p>
            <a:pPr algn="just">
              <a:lnSpc>
                <a:spcPct val="107000"/>
              </a:lnSpc>
              <a:spcAft>
                <a:spcPts val="800"/>
              </a:spcAft>
            </a:pPr>
            <a:r>
              <a:rPr lang="vi-VN" sz="3200"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Kể tên những sáng chế của Ê-đi-xơn còn được sử dụng đến ngày nay ?</a:t>
            </a:r>
            <a:endParaRPr lang="en-US" sz="3200" dirty="0">
              <a:solidFill>
                <a:srgbClr val="3333FF"/>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vi-VN" sz="3200" dirty="0">
                <a:solidFill>
                  <a:srgbClr val="3333FF"/>
                </a:solidFill>
                <a:latin typeface="Times New Roman" panose="02020603050405020304" pitchFamily="18" charset="0"/>
                <a:ea typeface="Arial" panose="020B0604020202020204" pitchFamily="34" charset="0"/>
                <a:cs typeface="Times New Roman" panose="02020603050405020304" pitchFamily="18" charset="0"/>
              </a:rPr>
              <a:t> </a:t>
            </a:r>
            <a:endParaRPr lang="en-US" sz="3200" dirty="0">
              <a:solidFill>
                <a:srgbClr val="3333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681872" y="3857954"/>
            <a:ext cx="11111060" cy="1146211"/>
          </a:xfrm>
          <a:prstGeom prst="rect">
            <a:avLst/>
          </a:prstGeom>
          <a:solidFill>
            <a:schemeClr val="accent5">
              <a:lumMod val="40000"/>
              <a:lumOff val="60000"/>
            </a:schemeClr>
          </a:solidFill>
        </p:spPr>
        <p:txBody>
          <a:bodyPr wrap="square">
            <a:spAutoFit/>
          </a:bodyPr>
          <a:lstStyle/>
          <a:p>
            <a:pPr algn="just">
              <a:lnSpc>
                <a:spcPct val="107000"/>
              </a:lnSpc>
              <a:spcAft>
                <a:spcPts val="800"/>
              </a:spcAft>
            </a:pPr>
            <a:r>
              <a:rPr lang="vi-VN" sz="3200" dirty="0">
                <a:latin typeface="Times New Roman" panose="02020603050405020304" pitchFamily="18" charset="0"/>
                <a:ea typeface="Arial" panose="020B0604020202020204" pitchFamily="34" charset="0"/>
                <a:cs typeface="Times New Roman" panose="02020603050405020304" pitchFamily="18" charset="0"/>
              </a:rPr>
              <a:t>Những sáng chế của Ê-đi-xơn còn được sử dụng đến ngày nay </a:t>
            </a:r>
            <a:r>
              <a:rPr lang="vi-VN" sz="3200" dirty="0" smtClean="0">
                <a:latin typeface="Times New Roman" panose="02020603050405020304" pitchFamily="18" charset="0"/>
                <a:ea typeface="Arial" panose="020B0604020202020204" pitchFamily="34" charset="0"/>
                <a:cs typeface="Times New Roman" panose="02020603050405020304" pitchFamily="18" charset="0"/>
              </a:rPr>
              <a:t>là: </a:t>
            </a:r>
            <a:r>
              <a:rPr lang="vi-VN" sz="3200" dirty="0">
                <a:latin typeface="Times New Roman" panose="02020603050405020304" pitchFamily="18" charset="0"/>
                <a:ea typeface="Arial" panose="020B0604020202020204" pitchFamily="34" charset="0"/>
                <a:cs typeface="Times New Roman" panose="02020603050405020304" pitchFamily="18" charset="0"/>
              </a:rPr>
              <a:t>Bóng đèn điện, máy quay phim, máy ghi âm.</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7602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1" nodeType="clickEffect">
                                  <p:stCondLst>
                                    <p:cond delay="0"/>
                                  </p:stCondLst>
                                  <p:childTnLst>
                                    <p:animEffect transition="out" filter="wedge">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200" r="6240"/>
          <a:stretch/>
        </p:blipFill>
        <p:spPr>
          <a:xfrm>
            <a:off x="367645" y="0"/>
            <a:ext cx="11368726" cy="6561056"/>
          </a:xfrm>
          <a:prstGeom prst="rect">
            <a:avLst/>
          </a:prstGeom>
        </p:spPr>
      </p:pic>
    </p:spTree>
    <p:extLst>
      <p:ext uri="{BB962C8B-B14F-4D97-AF65-F5344CB8AC3E}">
        <p14:creationId xmlns:p14="http://schemas.microsoft.com/office/powerpoint/2010/main" val="3592091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4738" y="465468"/>
            <a:ext cx="10997937" cy="3883499"/>
          </a:xfrm>
          <a:prstGeom prst="rect">
            <a:avLst/>
          </a:prstGeom>
          <a:solidFill>
            <a:schemeClr val="accent3">
              <a:lumMod val="20000"/>
              <a:lumOff val="80000"/>
            </a:schemeClr>
          </a:solidFill>
        </p:spPr>
        <p:txBody>
          <a:bodyPr wrap="square">
            <a:spAutoFit/>
          </a:bodyPr>
          <a:lstStyle/>
          <a:p>
            <a:pPr algn="just">
              <a:lnSpc>
                <a:spcPct val="107000"/>
              </a:lnSpc>
              <a:spcAft>
                <a:spcPts val="800"/>
              </a:spcAft>
            </a:pPr>
            <a:r>
              <a:rPr lang="vi-VN" sz="3200" dirty="0">
                <a:latin typeface="Times New Roman" panose="02020603050405020304" pitchFamily="18" charset="0"/>
                <a:ea typeface="Arial" panose="020B0604020202020204" pitchFamily="34" charset="0"/>
                <a:cs typeface="Times New Roman" panose="02020603050405020304" pitchFamily="18" charset="0"/>
              </a:rPr>
              <a:t>+ Các Ben là nhà sáng chế người Đức. Ông sinh năm 1844 và mất năm 1929.</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vi-VN" sz="3200" dirty="0">
                <a:latin typeface="Times New Roman" panose="02020603050405020304" pitchFamily="18" charset="0"/>
                <a:ea typeface="Arial" panose="020B0604020202020204" pitchFamily="34" charset="0"/>
                <a:cs typeface="Times New Roman" panose="02020603050405020304" pitchFamily="18" charset="0"/>
              </a:rPr>
              <a:t>+ Các Ben được gọi là ông </a:t>
            </a:r>
            <a:r>
              <a:rPr lang="vi-VN" sz="3200" dirty="0" smtClean="0">
                <a:latin typeface="Times New Roman" panose="02020603050405020304" pitchFamily="18" charset="0"/>
                <a:ea typeface="Arial" panose="020B0604020202020204" pitchFamily="34" charset="0"/>
                <a:cs typeface="Times New Roman" panose="02020603050405020304" pitchFamily="18" charset="0"/>
              </a:rPr>
              <a:t>t</a:t>
            </a:r>
            <a:r>
              <a:rPr lang="en-GB" sz="3200" dirty="0" smtClean="0">
                <a:latin typeface="Times New Roman" panose="02020603050405020304" pitchFamily="18" charset="0"/>
                <a:ea typeface="Arial" panose="020B0604020202020204" pitchFamily="34" charset="0"/>
                <a:cs typeface="Times New Roman" panose="02020603050405020304" pitchFamily="18" charset="0"/>
              </a:rPr>
              <a:t>ổ</a:t>
            </a:r>
            <a:r>
              <a:rPr lang="vi-VN" sz="32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3200" dirty="0">
                <a:latin typeface="Times New Roman" panose="02020603050405020304" pitchFamily="18" charset="0"/>
                <a:ea typeface="Arial" panose="020B0604020202020204" pitchFamily="34" charset="0"/>
                <a:cs typeface="Times New Roman" panose="02020603050405020304" pitchFamily="18" charset="0"/>
              </a:rPr>
              <a:t>của ngành sản xuất ô tô là vì Ông là người đầu tiên sáng chế ra chiếc ô tô chạy bằng xăng, sau đó ông thành lập công ty sản xuất ô tô. Sau này, công ty của ông sáp nhập với công ty DMG và lấy tên là Mercedes BenZ cho đến tận ngày nay.</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p:cNvSpPr/>
          <p:nvPr/>
        </p:nvSpPr>
        <p:spPr>
          <a:xfrm>
            <a:off x="521617" y="4717818"/>
            <a:ext cx="11214754" cy="1077218"/>
          </a:xfrm>
          <a:prstGeom prst="rect">
            <a:avLst/>
          </a:prstGeom>
        </p:spPr>
        <p:txBody>
          <a:bodyPr wrap="square">
            <a:spAutoFit/>
          </a:bodyPr>
          <a:lstStyle/>
          <a:p>
            <a:r>
              <a:rPr lang="vi-VN" sz="3200" dirty="0">
                <a:solidFill>
                  <a:srgbClr val="3333FF"/>
                </a:solidFill>
                <a:latin typeface="Times New Roman" panose="02020603050405020304" pitchFamily="18" charset="0"/>
                <a:ea typeface="Arial" panose="020B0604020202020204" pitchFamily="34" charset="0"/>
              </a:rPr>
              <a:t>Chiếc ô tô ngày nay có những điểm gì khác biệt so với chiếc ô tô đầu tiên của Các Ben ?</a:t>
            </a:r>
            <a:endParaRPr lang="en-US" sz="3200" dirty="0">
              <a:solidFill>
                <a:srgbClr val="3333FF"/>
              </a:solidFill>
            </a:endParaRPr>
          </a:p>
        </p:txBody>
      </p:sp>
      <p:sp>
        <p:nvSpPr>
          <p:cNvPr id="4" name="Rectangle 3"/>
          <p:cNvSpPr/>
          <p:nvPr/>
        </p:nvSpPr>
        <p:spPr>
          <a:xfrm>
            <a:off x="521617" y="4717818"/>
            <a:ext cx="11111058" cy="1077218"/>
          </a:xfrm>
          <a:prstGeom prst="rect">
            <a:avLst/>
          </a:prstGeom>
          <a:solidFill>
            <a:schemeClr val="accent5">
              <a:lumMod val="40000"/>
              <a:lumOff val="60000"/>
            </a:schemeClr>
          </a:solidFill>
        </p:spPr>
        <p:txBody>
          <a:bodyPr wrap="square">
            <a:spAutoFit/>
          </a:bodyPr>
          <a:lstStyle/>
          <a:p>
            <a:r>
              <a:rPr lang="vi-VN" sz="3200" dirty="0">
                <a:latin typeface="Times New Roman" panose="02020603050405020304" pitchFamily="18" charset="0"/>
                <a:ea typeface="Arial" panose="020B0604020202020204" pitchFamily="34" charset="0"/>
              </a:rPr>
              <a:t>Chiếc ô tô ngày nay thường có 4 bánh, có kính, có cửa xe, chạy nhanh hơn,…</a:t>
            </a:r>
            <a:endParaRPr lang="en-US" sz="3200" dirty="0"/>
          </a:p>
        </p:txBody>
      </p:sp>
    </p:spTree>
    <p:extLst>
      <p:ext uri="{BB962C8B-B14F-4D97-AF65-F5344CB8AC3E}">
        <p14:creationId xmlns:p14="http://schemas.microsoft.com/office/powerpoint/2010/main" val="261111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267" r="6250"/>
          <a:stretch/>
        </p:blipFill>
        <p:spPr>
          <a:xfrm>
            <a:off x="329937" y="0"/>
            <a:ext cx="11613823" cy="6598763"/>
          </a:xfrm>
          <a:prstGeom prst="rect">
            <a:avLst/>
          </a:prstGeom>
        </p:spPr>
      </p:pic>
    </p:spTree>
    <p:extLst>
      <p:ext uri="{BB962C8B-B14F-4D97-AF65-F5344CB8AC3E}">
        <p14:creationId xmlns:p14="http://schemas.microsoft.com/office/powerpoint/2010/main" val="161721561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海洋风PPT"/>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266</TotalTime>
  <Words>456</Words>
  <Application>Microsoft Office PowerPoint</Application>
  <PresentationFormat>Widescreen</PresentationFormat>
  <Paragraphs>23</Paragraphs>
  <Slides>15</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等线</vt:lpstr>
      <vt:lpstr>黑体</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DELL</cp:lastModifiedBy>
  <cp:revision>65</cp:revision>
  <dcterms:created xsi:type="dcterms:W3CDTF">2017-05-26T02:40:00Z</dcterms:created>
  <dcterms:modified xsi:type="dcterms:W3CDTF">2024-10-10T23:04:37Z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CB46E77B917B424497DDBFDCBBCBAAD7</vt:lpwstr>
  </property>
  <property fmtid="{D5CDD505-2E9C-101B-9397-08002B2CF9AE}" pid="3" name="KSOProductBuildVer">
    <vt:lpwstr>2057-11.2.0.10296</vt:lpwstr>
  </property>
</Properties>
</file>