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314" r:id="rId3"/>
    <p:sldId id="317" r:id="rId4"/>
    <p:sldId id="279" r:id="rId5"/>
    <p:sldId id="320" r:id="rId6"/>
    <p:sldId id="327" r:id="rId7"/>
    <p:sldId id="322" r:id="rId8"/>
    <p:sldId id="329" r:id="rId9"/>
    <p:sldId id="331" r:id="rId10"/>
    <p:sldId id="332" r:id="rId11"/>
    <p:sldId id="333" r:id="rId12"/>
    <p:sldId id="335" r:id="rId13"/>
    <p:sldId id="334" r:id="rId14"/>
    <p:sldId id="330" r:id="rId15"/>
    <p:sldId id="324" r:id="rId16"/>
    <p:sldId id="326" r:id="rId17"/>
    <p:sldId id="31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E3FF"/>
    <a:srgbClr val="EDF1F9"/>
    <a:srgbClr val="FFFF99"/>
    <a:srgbClr val="FFFFCC"/>
    <a:srgbClr val="CAE8AA"/>
    <a:srgbClr val="B7ECFF"/>
    <a:srgbClr val="FFFCF3"/>
    <a:srgbClr val="476E2C"/>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0" autoAdjust="0"/>
    <p:restoredTop sz="94660"/>
  </p:normalViewPr>
  <p:slideViewPr>
    <p:cSldViewPr snapToGrid="0">
      <p:cViewPr varScale="1">
        <p:scale>
          <a:sx n="63" d="100"/>
          <a:sy n="63" d="100"/>
        </p:scale>
        <p:origin x="7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30T08:40:45.187"/>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12,'0'-5,"0"-2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1C42A8-DD3E-4B83-993A-B83CC34C684F}"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409247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C42A8-DD3E-4B83-993A-B83CC34C684F}"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1960913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C42A8-DD3E-4B83-993A-B83CC34C684F}"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157937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C42A8-DD3E-4B83-993A-B83CC34C684F}"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310138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C42A8-DD3E-4B83-993A-B83CC34C684F}"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320243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C42A8-DD3E-4B83-993A-B83CC34C684F}"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48388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C42A8-DD3E-4B83-993A-B83CC34C684F}"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249379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C42A8-DD3E-4B83-993A-B83CC34C684F}"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144843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C42A8-DD3E-4B83-993A-B83CC34C684F}"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137965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1C42A8-DD3E-4B83-993A-B83CC34C684F}"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49013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1C42A8-DD3E-4B83-993A-B83CC34C684F}"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477634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C42A8-DD3E-4B83-993A-B83CC34C684F}" type="datetimeFigureOut">
              <a:rPr lang="en-US" smtClean="0"/>
              <a:t>10/25/2023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03A30-0590-4941-AADB-07DF131B6CFB}" type="slidenum">
              <a:rPr lang="en-US" smtClean="0"/>
              <a:t>‹#›</a:t>
            </a:fld>
            <a:endParaRPr lang="en-US"/>
          </a:p>
        </p:txBody>
      </p:sp>
    </p:spTree>
    <p:extLst>
      <p:ext uri="{BB962C8B-B14F-4D97-AF65-F5344CB8AC3E}">
        <p14:creationId xmlns:p14="http://schemas.microsoft.com/office/powerpoint/2010/main" val="3308512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 Id="rId4" Type="http://schemas.openxmlformats.org/officeDocument/2006/relationships/image" Target="../media/image16.jpeg" /></Relationships>
</file>

<file path=ppt/slides/_rels/slide11.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2.xml" /><Relationship Id="rId4" Type="http://schemas.openxmlformats.org/officeDocument/2006/relationships/image" Target="../media/image19.jpeg" /></Relationships>
</file>

<file path=ppt/slides/_rels/slide15.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5.png" /></Relationships>
</file>

<file path=ppt/slides/_rels/slide4.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9.jpeg" /><Relationship Id="rId7" Type="http://schemas.openxmlformats.org/officeDocument/2006/relationships/image" Target="../media/image11.jpg" /><Relationship Id="rId2" Type="http://schemas.openxmlformats.org/officeDocument/2006/relationships/image" Target="../media/image8.jpeg" /><Relationship Id="rId1" Type="http://schemas.openxmlformats.org/officeDocument/2006/relationships/slideLayout" Target="../slideLayouts/slideLayout2.xml" /><Relationship Id="rId6" Type="http://schemas.openxmlformats.org/officeDocument/2006/relationships/image" Target="../media/image10.jpeg" /><Relationship Id="rId5" Type="http://schemas.openxmlformats.org/officeDocument/2006/relationships/image" Target="../media/image10.png" /><Relationship Id="rId4" Type="http://schemas.openxmlformats.org/officeDocument/2006/relationships/customXml" Target="../ink/ink1.xml" /></Relationships>
</file>

<file path=ppt/slides/_rels/slide7.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trắng đàn bà nhiếp ảnh trang phục mẫu thời trang đồ cũ  đời sống váy cưới Mùa xuân Quần áo bản giới thiệu thị trường Retro  cô dâu chế">
            <a:extLst>
              <a:ext uri="{FF2B5EF4-FFF2-40B4-BE49-F238E27FC236}">
                <a16:creationId xmlns:a16="http://schemas.microsoft.com/office/drawing/2014/main" id="{C6C9034C-8404-7EA3-342C-BA08C3367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760"/>
            <a:ext cx="1210055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oster with text and pictures&#10;&#10;Description automatically generated with medium confidence">
            <a:extLst>
              <a:ext uri="{FF2B5EF4-FFF2-40B4-BE49-F238E27FC236}">
                <a16:creationId xmlns:a16="http://schemas.microsoft.com/office/drawing/2014/main" id="{5E9194A9-51C9-326F-DCA9-0DC4D2351B1B}"/>
              </a:ext>
            </a:extLst>
          </p:cNvPr>
          <p:cNvPicPr>
            <a:picLocks noChangeAspect="1"/>
          </p:cNvPicPr>
          <p:nvPr/>
        </p:nvPicPr>
        <p:blipFill rotWithShape="1">
          <a:blip r:embed="rId3">
            <a:extLst>
              <a:ext uri="{28A0092B-C50C-407E-A947-70E740481C1C}">
                <a14:useLocalDpi xmlns:a14="http://schemas.microsoft.com/office/drawing/2010/main" val="0"/>
              </a:ext>
            </a:extLst>
          </a:blip>
          <a:srcRect t="1629" r="36061" b="71408"/>
          <a:stretch/>
        </p:blipFill>
        <p:spPr>
          <a:xfrm>
            <a:off x="1574800" y="482600"/>
            <a:ext cx="9408160" cy="6116320"/>
          </a:xfrm>
          <a:prstGeom prst="rect">
            <a:avLst/>
          </a:prstGeom>
          <a:effectLst>
            <a:outerShdw blurRad="63500" sx="102000" sy="102000" algn="ctr" rotWithShape="0">
              <a:prstClr val="black">
                <a:alpha val="40000"/>
              </a:prstClr>
            </a:outerShdw>
          </a:effectLst>
        </p:spPr>
      </p:pic>
      <p:sp>
        <p:nvSpPr>
          <p:cNvPr id="5" name="Rectangle: Rounded Corners 4">
            <a:extLst>
              <a:ext uri="{FF2B5EF4-FFF2-40B4-BE49-F238E27FC236}">
                <a16:creationId xmlns:a16="http://schemas.microsoft.com/office/drawing/2014/main" id="{0BABDE96-8937-5343-BE2B-D1D38E42DE83}"/>
              </a:ext>
            </a:extLst>
          </p:cNvPr>
          <p:cNvSpPr/>
          <p:nvPr/>
        </p:nvSpPr>
        <p:spPr>
          <a:xfrm>
            <a:off x="8827255" y="5487353"/>
            <a:ext cx="1946275" cy="649287"/>
          </a:xfrm>
          <a:prstGeom prst="roundRect">
            <a:avLst>
              <a:gd name="adj" fmla="val 16667"/>
            </a:avLst>
          </a:prstGeom>
          <a:solidFill>
            <a:schemeClr val="accent2">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TIẾT 1</a:t>
            </a:r>
          </a:p>
        </p:txBody>
      </p:sp>
    </p:spTree>
    <p:extLst>
      <p:ext uri="{BB962C8B-B14F-4D97-AF65-F5344CB8AC3E}">
        <p14:creationId xmlns:p14="http://schemas.microsoft.com/office/powerpoint/2010/main" val="3492059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ia sẻ với hơn 89 về vẽ váy ngắn đơn giản - camera.edu.vn">
            <a:extLst>
              <a:ext uri="{FF2B5EF4-FFF2-40B4-BE49-F238E27FC236}">
                <a16:creationId xmlns:a16="http://schemas.microsoft.com/office/drawing/2014/main" id="{9EAD2D14-ED8C-3BEF-9E96-50BD665682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52" t="-260" r="5297" b="260"/>
          <a:stretch/>
        </p:blipFill>
        <p:spPr bwMode="auto">
          <a:xfrm>
            <a:off x="4417204" y="1163541"/>
            <a:ext cx="3556000" cy="4572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8" name="Picture 4" descr="Vẽ váy công chúa đơn giản đẹp mẫu 2  Go shopping happy">
            <a:extLst>
              <a:ext uri="{FF2B5EF4-FFF2-40B4-BE49-F238E27FC236}">
                <a16:creationId xmlns:a16="http://schemas.microsoft.com/office/drawing/2014/main" id="{601B3027-8251-1190-2A01-F7316A9B84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457" b="3902"/>
          <a:stretch/>
        </p:blipFill>
        <p:spPr bwMode="auto">
          <a:xfrm>
            <a:off x="8468508" y="1209840"/>
            <a:ext cx="3349544" cy="4572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50" name="Picture 6" descr="Xem hơn 100 ảnh về hình vẽ váy công chúa  daotaonec">
            <a:extLst>
              <a:ext uri="{FF2B5EF4-FFF2-40B4-BE49-F238E27FC236}">
                <a16:creationId xmlns:a16="http://schemas.microsoft.com/office/drawing/2014/main" id="{E80D4D52-6694-5F45-8D95-F9B2EF923A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81" t="12538"/>
          <a:stretch/>
        </p:blipFill>
        <p:spPr bwMode="auto">
          <a:xfrm>
            <a:off x="572357" y="1163541"/>
            <a:ext cx="3349543" cy="4572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9FCA21-9D6E-F63D-1B4F-7C902AE1FEC1}"/>
              </a:ext>
            </a:extLst>
          </p:cNvPr>
          <p:cNvSpPr txBox="1"/>
          <p:nvPr/>
        </p:nvSpPr>
        <p:spPr>
          <a:xfrm>
            <a:off x="3780924" y="333074"/>
            <a:ext cx="4483120" cy="507831"/>
          </a:xfrm>
          <a:prstGeom prst="rect">
            <a:avLst/>
          </a:prstGeom>
          <a:solidFill>
            <a:schemeClr val="accent5">
              <a:lumMod val="20000"/>
              <a:lumOff val="80000"/>
            </a:schemeClr>
          </a:solidFill>
          <a:ln>
            <a:solidFill>
              <a:schemeClr val="bg1">
                <a:lumMod val="65000"/>
              </a:schemeClr>
            </a:solidFill>
          </a:ln>
        </p:spPr>
        <p:txBody>
          <a:bodyPr wrap="square">
            <a:spAutoFit/>
          </a:bodyPr>
          <a:lstStyle/>
          <a:p>
            <a:pPr algn="ctr"/>
            <a:r>
              <a:rPr lang="en-US" sz="2700" b="1" dirty="0">
                <a:solidFill>
                  <a:srgbClr val="002060"/>
                </a:solidFill>
                <a:latin typeface="Times New Roman" panose="02020603050405020304" pitchFamily="18" charset="0"/>
                <a:cs typeface="Times New Roman" panose="02020603050405020304" pitchFamily="18" charset="0"/>
              </a:rPr>
              <a:t>1. Quan </a:t>
            </a:r>
            <a:r>
              <a:rPr lang="en-US" sz="2700" b="1" dirty="0" err="1">
                <a:solidFill>
                  <a:srgbClr val="002060"/>
                </a:solidFill>
                <a:latin typeface="Times New Roman" panose="02020603050405020304" pitchFamily="18" charset="0"/>
                <a:cs typeface="Times New Roman" panose="02020603050405020304" pitchFamily="18" charset="0"/>
              </a:rPr>
              <a:t>sát</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nhận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biết</a:t>
            </a:r>
            <a:endParaRPr lang="en-US" sz="2700" b="1" dirty="0">
              <a:solidFill>
                <a:srgbClr val="002060"/>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41E72904-85F4-3447-512B-16B091E113A0}"/>
              </a:ext>
            </a:extLst>
          </p:cNvPr>
          <p:cNvSpPr/>
          <p:nvPr/>
        </p:nvSpPr>
        <p:spPr>
          <a:xfrm>
            <a:off x="2133600" y="6150774"/>
            <a:ext cx="8402320" cy="507831"/>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rPr>
              <a:t>Các</a:t>
            </a:r>
            <a:r>
              <a:rPr lang="en-US" sz="2400" dirty="0">
                <a:solidFill>
                  <a:srgbClr val="002060"/>
                </a:solidFill>
              </a:rPr>
              <a:t> </a:t>
            </a:r>
            <a:r>
              <a:rPr lang="en-US" sz="2400" dirty="0" err="1">
                <a:solidFill>
                  <a:srgbClr val="002060"/>
                </a:solidFill>
              </a:rPr>
              <a:t>mẫu</a:t>
            </a:r>
            <a:r>
              <a:rPr lang="en-US" sz="2400" dirty="0">
                <a:solidFill>
                  <a:srgbClr val="002060"/>
                </a:solidFill>
              </a:rPr>
              <a:t> </a:t>
            </a:r>
            <a:r>
              <a:rPr lang="en-US" sz="2400" dirty="0" err="1">
                <a:solidFill>
                  <a:srgbClr val="002060"/>
                </a:solidFill>
              </a:rPr>
              <a:t>váy</a:t>
            </a:r>
            <a:r>
              <a:rPr lang="en-US" sz="2400" dirty="0">
                <a:solidFill>
                  <a:srgbClr val="002060"/>
                </a:solidFill>
              </a:rPr>
              <a:t> </a:t>
            </a:r>
            <a:r>
              <a:rPr lang="en-US" sz="2400" dirty="0" err="1">
                <a:solidFill>
                  <a:srgbClr val="002060"/>
                </a:solidFill>
              </a:rPr>
              <a:t>trên</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trang</a:t>
            </a:r>
            <a:r>
              <a:rPr lang="en-US" sz="2400" dirty="0">
                <a:solidFill>
                  <a:srgbClr val="002060"/>
                </a:solidFill>
              </a:rPr>
              <a:t> </a:t>
            </a:r>
            <a:r>
              <a:rPr lang="en-US" sz="2400" dirty="0" err="1">
                <a:solidFill>
                  <a:srgbClr val="002060"/>
                </a:solidFill>
              </a:rPr>
              <a:t>trí</a:t>
            </a:r>
            <a:r>
              <a:rPr lang="en-US" sz="2400" dirty="0">
                <a:solidFill>
                  <a:srgbClr val="002060"/>
                </a:solidFill>
              </a:rPr>
              <a:t> </a:t>
            </a:r>
            <a:r>
              <a:rPr lang="en-US" sz="2400" dirty="0" err="1">
                <a:solidFill>
                  <a:srgbClr val="002060"/>
                </a:solidFill>
              </a:rPr>
              <a:t>chấm</a:t>
            </a:r>
            <a:r>
              <a:rPr lang="en-US" sz="2400" dirty="0">
                <a:solidFill>
                  <a:srgbClr val="002060"/>
                </a:solidFill>
              </a:rPr>
              <a:t> </a:t>
            </a:r>
            <a:r>
              <a:rPr lang="en-US" sz="2400" dirty="0" err="1">
                <a:solidFill>
                  <a:srgbClr val="002060"/>
                </a:solidFill>
              </a:rPr>
              <a:t>nét</a:t>
            </a:r>
            <a:r>
              <a:rPr lang="en-US" sz="2400" dirty="0">
                <a:solidFill>
                  <a:srgbClr val="002060"/>
                </a:solidFill>
              </a:rPr>
              <a:t> </a:t>
            </a:r>
            <a:r>
              <a:rPr lang="en-US" sz="2400" dirty="0" err="1">
                <a:solidFill>
                  <a:srgbClr val="002060"/>
                </a:solidFill>
              </a:rPr>
              <a:t>nhiều</a:t>
            </a:r>
            <a:r>
              <a:rPr lang="en-US" sz="2400" dirty="0">
                <a:solidFill>
                  <a:srgbClr val="002060"/>
                </a:solidFill>
              </a:rPr>
              <a:t>/ </a:t>
            </a:r>
            <a:r>
              <a:rPr lang="en-US" sz="2400" dirty="0" err="1">
                <a:solidFill>
                  <a:srgbClr val="002060"/>
                </a:solidFill>
              </a:rPr>
              <a:t>ít</a:t>
            </a:r>
            <a:r>
              <a:rPr lang="en-US" sz="2400" dirty="0">
                <a:solidFill>
                  <a:srgbClr val="002060"/>
                </a:solidFill>
              </a:rPr>
              <a:t> </a:t>
            </a:r>
            <a:r>
              <a:rPr lang="en-US" sz="2400" dirty="0" err="1">
                <a:solidFill>
                  <a:srgbClr val="002060"/>
                </a:solidFill>
              </a:rPr>
              <a:t>như</a:t>
            </a:r>
            <a:r>
              <a:rPr lang="en-US" sz="2400" dirty="0">
                <a:solidFill>
                  <a:srgbClr val="002060"/>
                </a:solidFill>
              </a:rPr>
              <a:t> </a:t>
            </a:r>
            <a:r>
              <a:rPr lang="en-US" sz="2400" dirty="0" err="1">
                <a:solidFill>
                  <a:srgbClr val="002060"/>
                </a:solidFill>
              </a:rPr>
              <a:t>thế</a:t>
            </a:r>
            <a:r>
              <a:rPr lang="en-US" sz="2400" dirty="0">
                <a:solidFill>
                  <a:srgbClr val="002060"/>
                </a:solidFill>
              </a:rPr>
              <a:t> </a:t>
            </a:r>
            <a:r>
              <a:rPr lang="en-US" sz="2400" dirty="0" err="1">
                <a:solidFill>
                  <a:srgbClr val="002060"/>
                </a:solidFill>
              </a:rPr>
              <a:t>nào</a:t>
            </a:r>
            <a:r>
              <a:rPr lang="en-US" sz="2400" dirty="0">
                <a:solidFill>
                  <a:srgbClr val="002060"/>
                </a:solidFill>
              </a:rPr>
              <a:t>? </a:t>
            </a:r>
          </a:p>
        </p:txBody>
      </p:sp>
    </p:spTree>
    <p:extLst>
      <p:ext uri="{BB962C8B-B14F-4D97-AF65-F5344CB8AC3E}">
        <p14:creationId xmlns:p14="http://schemas.microsoft.com/office/powerpoint/2010/main" val="1985706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483230-1B44-B900-7762-2B34B7D83E37}"/>
              </a:ext>
            </a:extLst>
          </p:cNvPr>
          <p:cNvSpPr txBox="1"/>
          <p:nvPr/>
        </p:nvSpPr>
        <p:spPr>
          <a:xfrm>
            <a:off x="645785" y="826371"/>
            <a:ext cx="2600959" cy="1404615"/>
          </a:xfrm>
          <a:prstGeom prst="rect">
            <a:avLst/>
          </a:prstGeom>
          <a:solidFill>
            <a:schemeClr val="bg1"/>
          </a:solidFill>
          <a:ln>
            <a:solidFill>
              <a:schemeClr val="accent2">
                <a:lumMod val="50000"/>
              </a:schemeClr>
            </a:solidFill>
          </a:ln>
        </p:spPr>
        <p:txBody>
          <a:bodyPr wrap="square">
            <a:spAutoFit/>
          </a:bodyPr>
          <a:lstStyle/>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2500"/>
              </a:lnSpc>
              <a:buAutoNum type="arabicPeriod"/>
            </a:pPr>
            <a:endParaRPr lang="en-US" sz="2900" b="1" dirty="0">
              <a:solidFill>
                <a:srgbClr val="002060"/>
              </a:solidFill>
              <a:latin typeface="Times New Roman" panose="02020603050405020304" pitchFamily="18" charset="0"/>
              <a:cs typeface="Times New Roman" panose="02020603050405020304" pitchFamily="18" charset="0"/>
            </a:endParaRPr>
          </a:p>
          <a:p>
            <a:pPr algn="ctr">
              <a:lnSpc>
                <a:spcPts val="2500"/>
              </a:lnSpc>
            </a:pPr>
            <a:r>
              <a:rPr lang="en-US" sz="2900" b="1" dirty="0">
                <a:solidFill>
                  <a:srgbClr val="002060"/>
                </a:solidFill>
                <a:latin typeface="Times New Roman" panose="02020603050405020304" pitchFamily="18" charset="0"/>
                <a:cs typeface="Times New Roman" panose="02020603050405020304" pitchFamily="18" charset="0"/>
              </a:rPr>
              <a:t>1. </a:t>
            </a:r>
            <a:r>
              <a:rPr lang="en-US" sz="2900" b="1" dirty="0" err="1">
                <a:solidFill>
                  <a:srgbClr val="002060"/>
                </a:solidFill>
                <a:latin typeface="Times New Roman" panose="02020603050405020304" pitchFamily="18" charset="0"/>
                <a:cs typeface="Times New Roman" panose="02020603050405020304" pitchFamily="18" charset="0"/>
              </a:rPr>
              <a:t>Thực</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hành</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sáng</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tạo</a:t>
            </a:r>
            <a:endParaRPr lang="en-US" sz="29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p:txBody>
      </p:sp>
      <p:pic>
        <p:nvPicPr>
          <p:cNvPr id="5" name="Picture 4" descr="A paper doll and scissors&#10;&#10;Description automatically generated with medium confidence">
            <a:extLst>
              <a:ext uri="{FF2B5EF4-FFF2-40B4-BE49-F238E27FC236}">
                <a16:creationId xmlns:a16="http://schemas.microsoft.com/office/drawing/2014/main" id="{2C994FA9-F6DA-7FB3-BC59-F1B3BBA6E0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13" t="45593" r="7568" b="13482"/>
          <a:stretch/>
        </p:blipFill>
        <p:spPr>
          <a:xfrm>
            <a:off x="3608050" y="528320"/>
            <a:ext cx="8397436" cy="5797590"/>
          </a:xfrm>
          <a:prstGeom prst="rect">
            <a:avLst/>
          </a:prstGeom>
        </p:spPr>
      </p:pic>
      <p:sp>
        <p:nvSpPr>
          <p:cNvPr id="6" name="TextBox 5">
            <a:extLst>
              <a:ext uri="{FF2B5EF4-FFF2-40B4-BE49-F238E27FC236}">
                <a16:creationId xmlns:a16="http://schemas.microsoft.com/office/drawing/2014/main" id="{C378C0BD-7B7D-5E88-3E71-F96D3980FA93}"/>
              </a:ext>
            </a:extLst>
          </p:cNvPr>
          <p:cNvSpPr txBox="1"/>
          <p:nvPr/>
        </p:nvSpPr>
        <p:spPr>
          <a:xfrm>
            <a:off x="488305" y="2517091"/>
            <a:ext cx="2915920" cy="3862596"/>
          </a:xfrm>
          <a:prstGeom prst="rect">
            <a:avLst/>
          </a:prstGeom>
          <a:solidFill>
            <a:schemeClr val="accent1">
              <a:lumMod val="20000"/>
              <a:lumOff val="80000"/>
            </a:schemeClr>
          </a:solidFill>
        </p:spPr>
        <p:txBody>
          <a:bodyPr wrap="square">
            <a:spAutoFit/>
          </a:bodyPr>
          <a:lstStyle/>
          <a:p>
            <a:pPr marL="285750" indent="-285750" algn="just">
              <a:lnSpc>
                <a:spcPts val="2600"/>
              </a:lnSpc>
              <a:spcBef>
                <a:spcPts val="200"/>
              </a:spcBef>
              <a:spcAft>
                <a:spcPts val="200"/>
              </a:spcAft>
              <a:buFont typeface="Arial" panose="020B0604020202020204" pitchFamily="34" charset="0"/>
              <a:buChar char="•"/>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đồ</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dùng</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cần</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sử</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dụng</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để</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tạo</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mẫu</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trang</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chiếc</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váy</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ts val="2600"/>
              </a:lnSpc>
              <a:spcBef>
                <a:spcPts val="200"/>
              </a:spcBef>
              <a:spcAft>
                <a:spcPts val="200"/>
              </a:spcAft>
              <a:buFont typeface="Arial" panose="020B0604020202020204" pitchFamily="34" charset="0"/>
              <a:buChar char="•"/>
            </a:pP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Vị</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trên</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mẫu</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váy</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trang</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nhiều</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ít</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chấm</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nét</a:t>
            </a:r>
            <a:r>
              <a:rPr lang="en-US"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ts val="2600"/>
              </a:lnSpc>
              <a:spcBef>
                <a:spcPts val="200"/>
              </a:spcBef>
              <a:spcAft>
                <a:spcPts val="200"/>
              </a:spcAft>
              <a:buFont typeface="Arial" panose="020B0604020202020204" pitchFamily="34" charset="0"/>
              <a:buChar char="•"/>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cách</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thực</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hành</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tạo</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mẫu</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trang</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chiếc</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váy</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1412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EEE8-2565-BC02-AC80-A7D61C2BC92A}"/>
              </a:ext>
            </a:extLst>
          </p:cNvPr>
          <p:cNvSpPr>
            <a:spLocks noGrp="1"/>
          </p:cNvSpPr>
          <p:nvPr>
            <p:ph type="title"/>
          </p:nvPr>
        </p:nvSpPr>
        <p:spPr/>
        <p:txBody>
          <a:bodyPr/>
          <a:lstStyle/>
          <a:p>
            <a:endParaRPr lang="en-US"/>
          </a:p>
        </p:txBody>
      </p:sp>
      <p:pic>
        <p:nvPicPr>
          <p:cNvPr id="4" name="Picture 10" descr="Tạo Slide Mở Đầu Ấn Tượng Với Người Xem, Cách Mở Đầu Powerpoint Ấn Tượng  Với Người Xem">
            <a:extLst>
              <a:ext uri="{FF2B5EF4-FFF2-40B4-BE49-F238E27FC236}">
                <a16:creationId xmlns:a16="http://schemas.microsoft.com/office/drawing/2014/main" id="{8438C88C-A4E8-2B17-3D13-FC4A39C12A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433" y="228282"/>
            <a:ext cx="11431134" cy="640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8772DE9-73F4-21A0-1A13-F6470614BDED}"/>
              </a:ext>
            </a:extLst>
          </p:cNvPr>
          <p:cNvSpPr txBox="1"/>
          <p:nvPr/>
        </p:nvSpPr>
        <p:spPr>
          <a:xfrm>
            <a:off x="4318000" y="1027906"/>
            <a:ext cx="4070634" cy="750590"/>
          </a:xfrm>
          <a:prstGeom prst="rect">
            <a:avLst/>
          </a:prstGeom>
          <a:solidFill>
            <a:schemeClr val="bg1"/>
          </a:solidFill>
          <a:ln>
            <a:solidFill>
              <a:schemeClr val="accent2">
                <a:lumMod val="50000"/>
              </a:schemeClr>
            </a:solidFill>
          </a:ln>
        </p:spPr>
        <p:txBody>
          <a:bodyPr wrap="square">
            <a:spAutoFit/>
          </a:bodyPr>
          <a:lstStyle/>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900" b="1" dirty="0">
              <a:solidFill>
                <a:srgbClr val="002060"/>
              </a:solidFill>
              <a:latin typeface="Times New Roman" panose="02020603050405020304" pitchFamily="18" charset="0"/>
              <a:cs typeface="Times New Roman" panose="02020603050405020304" pitchFamily="18" charset="0"/>
            </a:endParaRPr>
          </a:p>
          <a:p>
            <a:pPr algn="ctr">
              <a:lnSpc>
                <a:spcPts val="1200"/>
              </a:lnSpc>
            </a:pPr>
            <a:r>
              <a:rPr lang="en-US" sz="2900" b="1" dirty="0">
                <a:solidFill>
                  <a:srgbClr val="002060"/>
                </a:solidFill>
                <a:latin typeface="Times New Roman" panose="02020603050405020304" pitchFamily="18" charset="0"/>
                <a:cs typeface="Times New Roman" panose="02020603050405020304" pitchFamily="18" charset="0"/>
              </a:rPr>
              <a:t>1. </a:t>
            </a:r>
            <a:r>
              <a:rPr lang="en-US" sz="2900" b="1" dirty="0" err="1">
                <a:solidFill>
                  <a:srgbClr val="002060"/>
                </a:solidFill>
                <a:latin typeface="Times New Roman" panose="02020603050405020304" pitchFamily="18" charset="0"/>
                <a:cs typeface="Times New Roman" panose="02020603050405020304" pitchFamily="18" charset="0"/>
              </a:rPr>
              <a:t>Thực</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hành</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sáng</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tạo</a:t>
            </a:r>
            <a:endParaRPr lang="en-US" sz="29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1DB5114-C8F1-DA0A-F0F9-0E435A264053}"/>
              </a:ext>
            </a:extLst>
          </p:cNvPr>
          <p:cNvSpPr/>
          <p:nvPr/>
        </p:nvSpPr>
        <p:spPr>
          <a:xfrm>
            <a:off x="2700019" y="2075785"/>
            <a:ext cx="8049261" cy="3959255"/>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rPr>
              <a:t>Nhiệm</a:t>
            </a:r>
            <a:r>
              <a:rPr lang="en-US" sz="2800" b="1" dirty="0">
                <a:solidFill>
                  <a:srgbClr val="C00000"/>
                </a:solidFill>
              </a:rPr>
              <a:t> </a:t>
            </a:r>
            <a:r>
              <a:rPr lang="en-US" sz="2800" b="1" dirty="0" err="1">
                <a:solidFill>
                  <a:srgbClr val="C00000"/>
                </a:solidFill>
              </a:rPr>
              <a:t>vụ</a:t>
            </a:r>
            <a:r>
              <a:rPr lang="en-US" sz="2800" b="1" dirty="0">
                <a:solidFill>
                  <a:srgbClr val="C00000"/>
                </a:solidFill>
              </a:rPr>
              <a:t> </a:t>
            </a:r>
            <a:r>
              <a:rPr lang="en-US" sz="2800" b="1" dirty="0" err="1">
                <a:solidFill>
                  <a:srgbClr val="C00000"/>
                </a:solidFill>
              </a:rPr>
              <a:t>của</a:t>
            </a:r>
            <a:r>
              <a:rPr lang="en-US" sz="2800" b="1" dirty="0">
                <a:solidFill>
                  <a:srgbClr val="C00000"/>
                </a:solidFill>
              </a:rPr>
              <a:t> </a:t>
            </a:r>
            <a:r>
              <a:rPr lang="en-US" sz="2800" b="1" dirty="0" err="1">
                <a:solidFill>
                  <a:srgbClr val="C00000"/>
                </a:solidFill>
              </a:rPr>
              <a:t>em</a:t>
            </a:r>
            <a:endParaRPr lang="en-US" sz="2800" b="1" dirty="0">
              <a:solidFill>
                <a:srgbClr val="C00000"/>
              </a:solidFill>
            </a:endParaRPr>
          </a:p>
          <a:p>
            <a:pPr marL="285750" indent="-285750">
              <a:lnSpc>
                <a:spcPts val="3000"/>
              </a:lnSpc>
              <a:spcBef>
                <a:spcPts val="600"/>
              </a:spcBef>
              <a:spcAft>
                <a:spcPts val="600"/>
              </a:spcAft>
              <a:buFont typeface="Arial" panose="020B0604020202020204" pitchFamily="34" charset="0"/>
              <a:buChar char="•"/>
            </a:pP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trang</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trí</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váy</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chấm</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nét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ts val="3000"/>
              </a:lnSpc>
              <a:spcBef>
                <a:spcPts val="600"/>
              </a:spcBef>
              <a:spcAft>
                <a:spcPts val="600"/>
              </a:spcAft>
              <a:buFont typeface="Arial" panose="020B0604020202020204" pitchFamily="34" charset="0"/>
              <a:buChar char="•"/>
            </a:pP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846056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wearing dresses&#10;&#10;Description automatically generated">
            <a:extLst>
              <a:ext uri="{FF2B5EF4-FFF2-40B4-BE49-F238E27FC236}">
                <a16:creationId xmlns:a16="http://schemas.microsoft.com/office/drawing/2014/main" id="{3B2CD5E4-C9B4-30DF-D02A-9DF71A948C30}"/>
              </a:ext>
            </a:extLst>
          </p:cNvPr>
          <p:cNvPicPr>
            <a:picLocks noChangeAspect="1"/>
          </p:cNvPicPr>
          <p:nvPr/>
        </p:nvPicPr>
        <p:blipFill rotWithShape="1">
          <a:blip r:embed="rId2">
            <a:extLst>
              <a:ext uri="{28A0092B-C50C-407E-A947-70E740481C1C}">
                <a14:useLocalDpi xmlns:a14="http://schemas.microsoft.com/office/drawing/2010/main" val="0"/>
              </a:ext>
            </a:extLst>
          </a:blip>
          <a:srcRect l="13187" t="12148" r="53535" b="63259"/>
          <a:stretch/>
        </p:blipFill>
        <p:spPr>
          <a:xfrm>
            <a:off x="1092109" y="1310988"/>
            <a:ext cx="4758611" cy="5149717"/>
          </a:xfrm>
          <a:prstGeom prst="rect">
            <a:avLst/>
          </a:prstGeom>
          <a:effectLst>
            <a:outerShdw blurRad="63500" sx="102000" sy="102000" algn="ctr" rotWithShape="0">
              <a:prstClr val="black">
                <a:alpha val="40000"/>
              </a:prstClr>
            </a:outerShdw>
          </a:effectLst>
        </p:spPr>
      </p:pic>
      <p:pic>
        <p:nvPicPr>
          <p:cNvPr id="7" name="Picture 6" descr="A group of children wearing dresses&#10;&#10;Description automatically generated">
            <a:extLst>
              <a:ext uri="{FF2B5EF4-FFF2-40B4-BE49-F238E27FC236}">
                <a16:creationId xmlns:a16="http://schemas.microsoft.com/office/drawing/2014/main" id="{747DC7FD-8A93-E984-7444-10FFF8945944}"/>
              </a:ext>
            </a:extLst>
          </p:cNvPr>
          <p:cNvPicPr>
            <a:picLocks noChangeAspect="1"/>
          </p:cNvPicPr>
          <p:nvPr/>
        </p:nvPicPr>
        <p:blipFill rotWithShape="1">
          <a:blip r:embed="rId2">
            <a:extLst>
              <a:ext uri="{28A0092B-C50C-407E-A947-70E740481C1C}">
                <a14:useLocalDpi xmlns:a14="http://schemas.microsoft.com/office/drawing/2010/main" val="0"/>
              </a:ext>
            </a:extLst>
          </a:blip>
          <a:srcRect l="45463" t="5211" r="31065" b="76859"/>
          <a:stretch/>
        </p:blipFill>
        <p:spPr>
          <a:xfrm>
            <a:off x="6579475" y="1310988"/>
            <a:ext cx="4706371" cy="5149717"/>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E12FFBAA-BAFA-4B62-850A-CD92BC4C2E9E}"/>
              </a:ext>
            </a:extLst>
          </p:cNvPr>
          <p:cNvSpPr txBox="1"/>
          <p:nvPr/>
        </p:nvSpPr>
        <p:spPr>
          <a:xfrm>
            <a:off x="3342640" y="254000"/>
            <a:ext cx="5868954" cy="750590"/>
          </a:xfrm>
          <a:prstGeom prst="rect">
            <a:avLst/>
          </a:prstGeom>
          <a:solidFill>
            <a:schemeClr val="bg1"/>
          </a:solidFill>
          <a:ln>
            <a:solidFill>
              <a:schemeClr val="accent2">
                <a:lumMod val="50000"/>
              </a:schemeClr>
            </a:solidFill>
          </a:ln>
        </p:spPr>
        <p:txBody>
          <a:bodyPr wrap="square">
            <a:spAutoFit/>
          </a:bodyPr>
          <a:lstStyle/>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900" b="1" dirty="0">
              <a:solidFill>
                <a:srgbClr val="002060"/>
              </a:solidFill>
              <a:latin typeface="Times New Roman" panose="02020603050405020304" pitchFamily="18" charset="0"/>
              <a:cs typeface="Times New Roman" panose="02020603050405020304" pitchFamily="18" charset="0"/>
            </a:endParaRPr>
          </a:p>
          <a:p>
            <a:pPr algn="ctr">
              <a:lnSpc>
                <a:spcPts val="1200"/>
              </a:lnSpc>
            </a:pPr>
            <a:r>
              <a:rPr lang="en-US" sz="2900" b="1" dirty="0" err="1">
                <a:solidFill>
                  <a:srgbClr val="002060"/>
                </a:solidFill>
                <a:latin typeface="Times New Roman" panose="02020603050405020304" pitchFamily="18" charset="0"/>
                <a:cs typeface="Times New Roman" panose="02020603050405020304" pitchFamily="18" charset="0"/>
              </a:rPr>
              <a:t>Một</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số</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sản</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phẩm</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tham</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khảo</a:t>
            </a:r>
            <a:endParaRPr lang="en-US" sz="29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624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F9EC31-7DE0-81BC-4027-7D0158D97FF7}"/>
              </a:ext>
            </a:extLst>
          </p:cNvPr>
          <p:cNvSpPr txBox="1"/>
          <p:nvPr/>
        </p:nvSpPr>
        <p:spPr>
          <a:xfrm>
            <a:off x="3789690" y="643766"/>
            <a:ext cx="4483120" cy="507831"/>
          </a:xfrm>
          <a:prstGeom prst="rect">
            <a:avLst/>
          </a:prstGeom>
          <a:solidFill>
            <a:schemeClr val="accent5">
              <a:lumMod val="20000"/>
              <a:lumOff val="80000"/>
            </a:schemeClr>
          </a:solidFill>
          <a:ln>
            <a:solidFill>
              <a:schemeClr val="bg1">
                <a:lumMod val="65000"/>
              </a:schemeClr>
            </a:solidFill>
          </a:ln>
        </p:spPr>
        <p:txBody>
          <a:bodyPr wrap="square">
            <a:spAutoFit/>
          </a:bodyPr>
          <a:lstStyle/>
          <a:p>
            <a:pPr algn="ctr"/>
            <a:r>
              <a:rPr lang="en-US" sz="2700" b="1" dirty="0">
                <a:solidFill>
                  <a:srgbClr val="002060"/>
                </a:solidFill>
                <a:latin typeface="Times New Roman" panose="02020603050405020304" pitchFamily="18" charset="0"/>
                <a:cs typeface="Times New Roman" panose="02020603050405020304" pitchFamily="18" charset="0"/>
              </a:rPr>
              <a:t>1. Quan </a:t>
            </a:r>
            <a:r>
              <a:rPr lang="en-US" sz="2700" b="1" dirty="0" err="1">
                <a:solidFill>
                  <a:srgbClr val="002060"/>
                </a:solidFill>
                <a:latin typeface="Times New Roman" panose="02020603050405020304" pitchFamily="18" charset="0"/>
                <a:cs typeface="Times New Roman" panose="02020603050405020304" pitchFamily="18" charset="0"/>
              </a:rPr>
              <a:t>sát</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nhận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biết</a:t>
            </a:r>
            <a:endParaRPr lang="en-US" sz="2700" b="1" dirty="0">
              <a:solidFill>
                <a:srgbClr val="002060"/>
              </a:solidFill>
              <a:latin typeface="Times New Roman" panose="02020603050405020304" pitchFamily="18" charset="0"/>
              <a:cs typeface="Times New Roman" panose="02020603050405020304" pitchFamily="18" charset="0"/>
            </a:endParaRPr>
          </a:p>
        </p:txBody>
      </p:sp>
      <p:pic>
        <p:nvPicPr>
          <p:cNvPr id="7" name="Picture 12" descr="This contains an image of: ">
            <a:extLst>
              <a:ext uri="{FF2B5EF4-FFF2-40B4-BE49-F238E27FC236}">
                <a16:creationId xmlns:a16="http://schemas.microsoft.com/office/drawing/2014/main" id="{36536E41-C8F1-56A7-D4EF-5B6BED23E7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3" r="1323"/>
          <a:stretch/>
        </p:blipFill>
        <p:spPr bwMode="auto">
          <a:xfrm rot="20671712">
            <a:off x="4259660" y="1961444"/>
            <a:ext cx="3002922" cy="43420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is contains an image of: ">
            <a:extLst>
              <a:ext uri="{FF2B5EF4-FFF2-40B4-BE49-F238E27FC236}">
                <a16:creationId xmlns:a16="http://schemas.microsoft.com/office/drawing/2014/main" id="{AFB34560-69A3-1307-2C79-A7964A594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837" y="1780911"/>
            <a:ext cx="3287885" cy="42967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Winter fairy">
            <a:extLst>
              <a:ext uri="{FF2B5EF4-FFF2-40B4-BE49-F238E27FC236}">
                <a16:creationId xmlns:a16="http://schemas.microsoft.com/office/drawing/2014/main" id="{874A2EB2-6251-0611-8A16-203276B85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520" y="1780911"/>
            <a:ext cx="3008764" cy="445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133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square&#10;&#10;Description automatically generated">
            <a:extLst>
              <a:ext uri="{FF2B5EF4-FFF2-40B4-BE49-F238E27FC236}">
                <a16:creationId xmlns:a16="http://schemas.microsoft.com/office/drawing/2014/main" id="{0CB3EB01-4620-2ADF-32C8-ECACB77E1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109228"/>
            <a:ext cx="9328150" cy="6639543"/>
          </a:xfrm>
          <a:prstGeom prst="rect">
            <a:avLst/>
          </a:prstGeom>
        </p:spPr>
      </p:pic>
      <p:sp>
        <p:nvSpPr>
          <p:cNvPr id="5" name="Rectangle: Rounded Corners 4">
            <a:extLst>
              <a:ext uri="{FF2B5EF4-FFF2-40B4-BE49-F238E27FC236}">
                <a16:creationId xmlns:a16="http://schemas.microsoft.com/office/drawing/2014/main" id="{9782B1D0-56B0-D2DC-66C7-CEF6E4C01BEE}"/>
              </a:ext>
            </a:extLst>
          </p:cNvPr>
          <p:cNvSpPr/>
          <p:nvPr/>
        </p:nvSpPr>
        <p:spPr>
          <a:xfrm>
            <a:off x="2647316" y="1658256"/>
            <a:ext cx="6471920" cy="4478384"/>
          </a:xfrm>
          <a:prstGeom prst="roundRect">
            <a:avLst/>
          </a:prstGeom>
          <a:solidFill>
            <a:srgbClr val="B7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3. </a:t>
            </a:r>
            <a:r>
              <a:rPr lang="en-US" sz="2800" b="1" dirty="0" err="1">
                <a:solidFill>
                  <a:srgbClr val="C00000"/>
                </a:solidFill>
              </a:rPr>
              <a:t>Cảm</a:t>
            </a:r>
            <a:r>
              <a:rPr lang="en-US" sz="2800" b="1" dirty="0">
                <a:solidFill>
                  <a:srgbClr val="C00000"/>
                </a:solidFill>
              </a:rPr>
              <a:t> </a:t>
            </a:r>
            <a:r>
              <a:rPr lang="en-US" sz="2800" b="1" dirty="0" err="1">
                <a:solidFill>
                  <a:srgbClr val="C00000"/>
                </a:solidFill>
              </a:rPr>
              <a:t>nhận</a:t>
            </a:r>
            <a:r>
              <a:rPr lang="en-US" sz="2800" b="1" dirty="0">
                <a:solidFill>
                  <a:srgbClr val="C00000"/>
                </a:solidFill>
              </a:rPr>
              <a:t>, chia </a:t>
            </a:r>
            <a:r>
              <a:rPr lang="en-US" sz="2800" b="1" dirty="0" err="1">
                <a:solidFill>
                  <a:srgbClr val="C00000"/>
                </a:solidFill>
              </a:rPr>
              <a:t>sẻ</a:t>
            </a:r>
            <a:endParaRPr lang="en-US" sz="2800" b="1" dirty="0">
              <a:solidFill>
                <a:srgbClr val="C00000"/>
              </a:solidFill>
            </a:endParaRPr>
          </a:p>
          <a:p>
            <a:pPr algn="ctr">
              <a:lnSpc>
                <a:spcPts val="1200"/>
              </a:lnSpc>
            </a:pPr>
            <a:endParaRPr lang="en-US" sz="2800" b="1" dirty="0">
              <a:solidFill>
                <a:schemeClr val="accent6">
                  <a:lumMod val="50000"/>
                </a:schemeClr>
              </a:solidFill>
            </a:endParaRPr>
          </a:p>
          <a:p>
            <a:pPr algn="just">
              <a:lnSpc>
                <a:spcPts val="3200"/>
              </a:lnSpc>
              <a:spcBef>
                <a:spcPts val="600"/>
              </a:spcBef>
              <a:spcAft>
                <a:spcPts val="600"/>
              </a:spcAft>
            </a:pPr>
            <a:r>
              <a:rPr lang="en-US" sz="2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váy</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ts val="3200"/>
              </a:lnSpc>
              <a:spcBef>
                <a:spcPts val="600"/>
              </a:spcBef>
              <a:spcAft>
                <a:spcPts val="6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váy</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chấm</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dày</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thưa</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3200"/>
              </a:lnSpc>
              <a:spcBef>
                <a:spcPts val="600"/>
              </a:spcBef>
              <a:spcAft>
                <a:spcPts val="600"/>
              </a:spcAft>
            </a:pP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Em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váy</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dịp</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tặng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ai?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0680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hildren wearing dresses&#10;&#10;Description automatically generated">
            <a:extLst>
              <a:ext uri="{FF2B5EF4-FFF2-40B4-BE49-F238E27FC236}">
                <a16:creationId xmlns:a16="http://schemas.microsoft.com/office/drawing/2014/main" id="{7B74BC08-039F-A47D-0A4E-1DF461808FC9}"/>
              </a:ext>
            </a:extLst>
          </p:cNvPr>
          <p:cNvPicPr>
            <a:picLocks noChangeAspect="1"/>
          </p:cNvPicPr>
          <p:nvPr/>
        </p:nvPicPr>
        <p:blipFill rotWithShape="1">
          <a:blip r:embed="rId2">
            <a:extLst>
              <a:ext uri="{28A0092B-C50C-407E-A947-70E740481C1C}">
                <a14:useLocalDpi xmlns:a14="http://schemas.microsoft.com/office/drawing/2010/main" val="0"/>
              </a:ext>
            </a:extLst>
          </a:blip>
          <a:srcRect l="5246" t="52720" r="5892" b="7280"/>
          <a:stretch/>
        </p:blipFill>
        <p:spPr>
          <a:xfrm>
            <a:off x="1168400" y="396241"/>
            <a:ext cx="10048240" cy="603468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12583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BA389BF2-CBF7-8ED8-5E03-C7A2CEDE3A2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986" y="278962"/>
            <a:ext cx="11204028" cy="657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5458E53-0F73-C57E-123E-B64BDE4CCA2F}"/>
              </a:ext>
            </a:extLst>
          </p:cNvPr>
          <p:cNvSpPr/>
          <p:nvPr/>
        </p:nvSpPr>
        <p:spPr>
          <a:xfrm>
            <a:off x="2276531" y="1006913"/>
            <a:ext cx="6913562" cy="2016125"/>
          </a:xfrm>
          <a:prstGeom prst="rect">
            <a:avLst/>
          </a:prstGeom>
          <a:solidFill>
            <a:srgbClr val="93E3F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C00000"/>
              </a:solidFill>
              <a:latin typeface="Times New Roman" panose="02020603050405020304" pitchFamily="18" charset="0"/>
              <a:cs typeface="Times New Roman" panose="02020603050405020304" pitchFamily="18" charset="0"/>
            </a:endParaRPr>
          </a:p>
          <a:p>
            <a:pPr algn="ctr">
              <a:lnSpc>
                <a:spcPts val="3600"/>
              </a:lnSpc>
              <a:spcBef>
                <a:spcPts val="0"/>
              </a:spcBef>
              <a:defRPr/>
            </a:pP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Chúng</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mình</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hãy</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chuẩn</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bị</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7:</a:t>
            </a:r>
            <a:r>
              <a:rPr lang="en-US" sz="3000" b="1" dirty="0">
                <a:solidFill>
                  <a:srgbClr val="C00000"/>
                </a:solidFill>
                <a:latin typeface="Times New Roman" panose="02020603050405020304" pitchFamily="18" charset="0"/>
                <a:cs typeface="Times New Roman" panose="02020603050405020304" pitchFamily="18" charset="0"/>
              </a:rPr>
              <a:t> </a:t>
            </a:r>
          </a:p>
          <a:p>
            <a:pPr algn="ctr">
              <a:lnSpc>
                <a:spcPts val="3600"/>
              </a:lnSpc>
              <a:spcBef>
                <a:spcPts val="0"/>
              </a:spcBef>
              <a:defRPr/>
            </a:pPr>
            <a:r>
              <a:rPr lang="en-US" sz="3000" b="1" dirty="0" err="1">
                <a:solidFill>
                  <a:srgbClr val="C00000"/>
                </a:solidFill>
                <a:latin typeface="Times New Roman" panose="02020603050405020304" pitchFamily="18" charset="0"/>
                <a:cs typeface="Times New Roman" panose="02020603050405020304" pitchFamily="18" charset="0"/>
              </a:rPr>
              <a:t>Đường</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em</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đến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trường</a:t>
            </a:r>
            <a:endParaRPr lang="en-US" sz="3000" b="1" dirty="0">
              <a:solidFill>
                <a:srgbClr val="C00000"/>
              </a:solidFill>
              <a:latin typeface="Times New Roman" panose="02020603050405020304" pitchFamily="18" charset="0"/>
              <a:cs typeface="Times New Roman" panose="02020603050405020304" pitchFamily="18" charset="0"/>
            </a:endParaRPr>
          </a:p>
          <a:p>
            <a:pPr>
              <a:lnSpc>
                <a:spcPts val="3600"/>
              </a:lnSpc>
              <a:spcBef>
                <a:spcPts val="0"/>
              </a:spcBef>
              <a:buClr>
                <a:schemeClr val="folHlink"/>
              </a:buClr>
              <a:buSzPct val="60000"/>
              <a:buFont typeface="Wingdings" panose="05000000000000000000" pitchFamily="2" charset="2"/>
              <a:buNone/>
              <a:defRPr/>
            </a:pP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736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6AB52B7-1804-D1E0-4BA9-6B3493267C9D}"/>
              </a:ext>
            </a:extLst>
          </p:cNvPr>
          <p:cNvSpPr txBox="1"/>
          <p:nvPr/>
        </p:nvSpPr>
        <p:spPr>
          <a:xfrm>
            <a:off x="3994284" y="232631"/>
            <a:ext cx="4483120" cy="507831"/>
          </a:xfrm>
          <a:prstGeom prst="rect">
            <a:avLst/>
          </a:prstGeom>
          <a:solidFill>
            <a:schemeClr val="accent5">
              <a:lumMod val="20000"/>
              <a:lumOff val="80000"/>
            </a:schemeClr>
          </a:solidFill>
          <a:ln>
            <a:solidFill>
              <a:schemeClr val="bg1">
                <a:lumMod val="65000"/>
              </a:schemeClr>
            </a:solidFill>
          </a:ln>
        </p:spPr>
        <p:txBody>
          <a:bodyPr wrap="square">
            <a:spAutoFit/>
          </a:bodyPr>
          <a:lstStyle/>
          <a:p>
            <a:pPr algn="ctr"/>
            <a:r>
              <a:rPr lang="en-US" sz="2700" b="1" dirty="0">
                <a:solidFill>
                  <a:srgbClr val="002060"/>
                </a:solidFill>
                <a:latin typeface="Times New Roman" panose="02020603050405020304" pitchFamily="18" charset="0"/>
                <a:cs typeface="Times New Roman" panose="02020603050405020304" pitchFamily="18" charset="0"/>
              </a:rPr>
              <a:t>1. Quan </a:t>
            </a:r>
            <a:r>
              <a:rPr lang="en-US" sz="2700" b="1" dirty="0" err="1">
                <a:solidFill>
                  <a:srgbClr val="002060"/>
                </a:solidFill>
                <a:latin typeface="Times New Roman" panose="02020603050405020304" pitchFamily="18" charset="0"/>
                <a:cs typeface="Times New Roman" panose="02020603050405020304" pitchFamily="18" charset="0"/>
              </a:rPr>
              <a:t>sát</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nhận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biết</a:t>
            </a:r>
            <a:endParaRPr lang="en-US" sz="2700" b="1" dirty="0">
              <a:solidFill>
                <a:srgbClr val="002060"/>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82BEFB30-31F9-AA87-320D-106AC9847B2A}"/>
              </a:ext>
            </a:extLst>
          </p:cNvPr>
          <p:cNvSpPr/>
          <p:nvPr/>
        </p:nvSpPr>
        <p:spPr>
          <a:xfrm>
            <a:off x="904240" y="6304512"/>
            <a:ext cx="10220960" cy="474052"/>
          </a:xfrm>
          <a:prstGeom prst="roundRect">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C00000"/>
                </a:solidFill>
              </a:rPr>
              <a:t>Trang </a:t>
            </a:r>
            <a:r>
              <a:rPr lang="en-US" sz="2200" b="1" dirty="0" err="1">
                <a:solidFill>
                  <a:srgbClr val="C00000"/>
                </a:solidFill>
              </a:rPr>
              <a:t>phục</a:t>
            </a:r>
            <a:r>
              <a:rPr lang="en-US" sz="2200" b="1" dirty="0">
                <a:solidFill>
                  <a:srgbClr val="C00000"/>
                </a:solidFill>
              </a:rPr>
              <a:t> </a:t>
            </a:r>
            <a:r>
              <a:rPr lang="en-US" sz="2200" b="1" dirty="0" err="1">
                <a:solidFill>
                  <a:srgbClr val="C00000"/>
                </a:solidFill>
              </a:rPr>
              <a:t>lễ</a:t>
            </a:r>
            <a:r>
              <a:rPr lang="en-US" sz="2200" b="1" dirty="0">
                <a:solidFill>
                  <a:srgbClr val="C00000"/>
                </a:solidFill>
              </a:rPr>
              <a:t> </a:t>
            </a:r>
            <a:r>
              <a:rPr lang="en-US" sz="2200" b="1" dirty="0" err="1">
                <a:solidFill>
                  <a:srgbClr val="C00000"/>
                </a:solidFill>
              </a:rPr>
              <a:t>hội</a:t>
            </a:r>
            <a:r>
              <a:rPr lang="en-US" sz="2200" b="1" dirty="0">
                <a:solidFill>
                  <a:srgbClr val="C00000"/>
                </a:solidFill>
              </a:rPr>
              <a:t> </a:t>
            </a:r>
            <a:r>
              <a:rPr lang="en-US" sz="2200" b="1" dirty="0" err="1">
                <a:solidFill>
                  <a:srgbClr val="C00000"/>
                </a:solidFill>
              </a:rPr>
              <a:t>thường</a:t>
            </a:r>
            <a:r>
              <a:rPr lang="en-US" sz="2200" b="1" dirty="0">
                <a:solidFill>
                  <a:srgbClr val="C00000"/>
                </a:solidFill>
              </a:rPr>
              <a:t> </a:t>
            </a:r>
            <a:r>
              <a:rPr lang="en-US" sz="2200" b="1" dirty="0" err="1">
                <a:solidFill>
                  <a:srgbClr val="C00000"/>
                </a:solidFill>
              </a:rPr>
              <a:t>mang</a:t>
            </a:r>
            <a:r>
              <a:rPr lang="en-US" sz="2200" b="1" dirty="0">
                <a:solidFill>
                  <a:srgbClr val="C00000"/>
                </a:solidFill>
              </a:rPr>
              <a:t> </a:t>
            </a:r>
            <a:r>
              <a:rPr lang="en-US" sz="2200" b="1" dirty="0" err="1">
                <a:solidFill>
                  <a:srgbClr val="C00000"/>
                </a:solidFill>
              </a:rPr>
              <a:t>nhiều</a:t>
            </a:r>
            <a:r>
              <a:rPr lang="en-US" sz="2200" b="1" dirty="0">
                <a:solidFill>
                  <a:srgbClr val="C00000"/>
                </a:solidFill>
              </a:rPr>
              <a:t> </a:t>
            </a:r>
            <a:r>
              <a:rPr lang="en-US" sz="2200" b="1" dirty="0" err="1">
                <a:solidFill>
                  <a:srgbClr val="C00000"/>
                </a:solidFill>
              </a:rPr>
              <a:t>nét</a:t>
            </a:r>
            <a:r>
              <a:rPr lang="en-US" sz="2200" b="1" dirty="0">
                <a:solidFill>
                  <a:srgbClr val="C00000"/>
                </a:solidFill>
              </a:rPr>
              <a:t> </a:t>
            </a:r>
            <a:r>
              <a:rPr lang="en-US" sz="2200" b="1" dirty="0" err="1">
                <a:solidFill>
                  <a:srgbClr val="C00000"/>
                </a:solidFill>
              </a:rPr>
              <a:t>đặc</a:t>
            </a:r>
            <a:r>
              <a:rPr lang="en-US" sz="2200" b="1" dirty="0">
                <a:solidFill>
                  <a:srgbClr val="C00000"/>
                </a:solidFill>
              </a:rPr>
              <a:t> </a:t>
            </a:r>
            <a:r>
              <a:rPr lang="en-US" sz="2200" b="1" dirty="0" err="1">
                <a:solidFill>
                  <a:srgbClr val="C00000"/>
                </a:solidFill>
              </a:rPr>
              <a:t>trưng</a:t>
            </a:r>
            <a:r>
              <a:rPr lang="en-US" sz="2200" b="1" dirty="0">
                <a:solidFill>
                  <a:srgbClr val="C00000"/>
                </a:solidFill>
              </a:rPr>
              <a:t> </a:t>
            </a:r>
            <a:r>
              <a:rPr lang="en-US" sz="2200" b="1" dirty="0" err="1">
                <a:solidFill>
                  <a:srgbClr val="C00000"/>
                </a:solidFill>
              </a:rPr>
              <a:t>về</a:t>
            </a:r>
            <a:r>
              <a:rPr lang="en-US" sz="2200" b="1" dirty="0">
                <a:solidFill>
                  <a:srgbClr val="C00000"/>
                </a:solidFill>
              </a:rPr>
              <a:t> </a:t>
            </a:r>
            <a:r>
              <a:rPr lang="en-US" sz="2200" b="1" dirty="0" err="1">
                <a:solidFill>
                  <a:srgbClr val="C00000"/>
                </a:solidFill>
              </a:rPr>
              <a:t>họa</a:t>
            </a:r>
            <a:r>
              <a:rPr lang="en-US" sz="2200" b="1" dirty="0">
                <a:solidFill>
                  <a:srgbClr val="C00000"/>
                </a:solidFill>
              </a:rPr>
              <a:t> </a:t>
            </a:r>
            <a:r>
              <a:rPr lang="en-US" sz="2200" b="1" dirty="0" err="1">
                <a:solidFill>
                  <a:srgbClr val="C00000"/>
                </a:solidFill>
              </a:rPr>
              <a:t>tiết</a:t>
            </a:r>
            <a:r>
              <a:rPr lang="en-US" sz="2200" b="1" dirty="0">
                <a:solidFill>
                  <a:srgbClr val="C00000"/>
                </a:solidFill>
              </a:rPr>
              <a:t> </a:t>
            </a:r>
            <a:r>
              <a:rPr lang="en-US" sz="2200" b="1" dirty="0" err="1">
                <a:solidFill>
                  <a:srgbClr val="C00000"/>
                </a:solidFill>
              </a:rPr>
              <a:t>và</a:t>
            </a:r>
            <a:r>
              <a:rPr lang="en-US" sz="2200" b="1" dirty="0">
                <a:solidFill>
                  <a:srgbClr val="C00000"/>
                </a:solidFill>
              </a:rPr>
              <a:t> </a:t>
            </a:r>
            <a:r>
              <a:rPr lang="en-US" sz="2200" b="1" dirty="0" err="1">
                <a:solidFill>
                  <a:srgbClr val="C00000"/>
                </a:solidFill>
              </a:rPr>
              <a:t>màu</a:t>
            </a:r>
            <a:r>
              <a:rPr lang="en-US" sz="2200" b="1" dirty="0">
                <a:solidFill>
                  <a:srgbClr val="C00000"/>
                </a:solidFill>
              </a:rPr>
              <a:t> </a:t>
            </a:r>
            <a:r>
              <a:rPr lang="en-US" sz="2200" b="1" dirty="0" err="1">
                <a:solidFill>
                  <a:srgbClr val="C00000"/>
                </a:solidFill>
              </a:rPr>
              <a:t>sắc</a:t>
            </a:r>
            <a:r>
              <a:rPr lang="en-US" sz="2200" b="1" dirty="0">
                <a:solidFill>
                  <a:srgbClr val="002060"/>
                </a:solidFill>
              </a:rPr>
              <a:t>.</a:t>
            </a:r>
          </a:p>
        </p:txBody>
      </p:sp>
      <p:pic>
        <p:nvPicPr>
          <p:cNvPr id="3" name="Picture 2" descr="A poster with text and pictures&#10;&#10;Description automatically generated with medium confidence">
            <a:extLst>
              <a:ext uri="{FF2B5EF4-FFF2-40B4-BE49-F238E27FC236}">
                <a16:creationId xmlns:a16="http://schemas.microsoft.com/office/drawing/2014/main" id="{18B378DE-CE1F-8DDB-E531-2374221966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785" t="71895" r="52739" b="25010"/>
          <a:stretch/>
        </p:blipFill>
        <p:spPr>
          <a:xfrm>
            <a:off x="1464759" y="4520346"/>
            <a:ext cx="2174240" cy="386012"/>
          </a:xfrm>
          <a:prstGeom prst="rect">
            <a:avLst/>
          </a:prstGeom>
        </p:spPr>
      </p:pic>
      <p:pic>
        <p:nvPicPr>
          <p:cNvPr id="5" name="Picture 4" descr="A poster with text and pictures&#10;&#10;Description automatically generated with medium confidence">
            <a:extLst>
              <a:ext uri="{FF2B5EF4-FFF2-40B4-BE49-F238E27FC236}">
                <a16:creationId xmlns:a16="http://schemas.microsoft.com/office/drawing/2014/main" id="{58C61E3A-00D1-C752-37E4-A5BBDBA98E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501" t="75646" r="16089" b="21333"/>
          <a:stretch/>
        </p:blipFill>
        <p:spPr>
          <a:xfrm>
            <a:off x="5038353" y="4480051"/>
            <a:ext cx="2644475" cy="368926"/>
          </a:xfrm>
          <a:prstGeom prst="rect">
            <a:avLst/>
          </a:prstGeom>
        </p:spPr>
      </p:pic>
      <p:pic>
        <p:nvPicPr>
          <p:cNvPr id="12" name="Picture 11" descr="A poster with text and pictures&#10;&#10;Description automatically generated with medium confidence">
            <a:extLst>
              <a:ext uri="{FF2B5EF4-FFF2-40B4-BE49-F238E27FC236}">
                <a16:creationId xmlns:a16="http://schemas.microsoft.com/office/drawing/2014/main" id="{631EF716-813C-DDF2-45D2-69E31CEDA4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304" t="81924" r="74133" b="13631"/>
          <a:stretch/>
        </p:blipFill>
        <p:spPr>
          <a:xfrm>
            <a:off x="9356502" y="4491133"/>
            <a:ext cx="1595979" cy="567712"/>
          </a:xfrm>
          <a:prstGeom prst="rect">
            <a:avLst/>
          </a:prstGeom>
        </p:spPr>
      </p:pic>
      <p:pic>
        <p:nvPicPr>
          <p:cNvPr id="13" name="Picture 12" descr="A poster with text and pictures&#10;&#10;Description automatically generated with medium confidence">
            <a:extLst>
              <a:ext uri="{FF2B5EF4-FFF2-40B4-BE49-F238E27FC236}">
                <a16:creationId xmlns:a16="http://schemas.microsoft.com/office/drawing/2014/main" id="{F744C04A-A034-CDA0-C5EE-9506DECCC611}"/>
              </a:ext>
            </a:extLst>
          </p:cNvPr>
          <p:cNvPicPr>
            <a:picLocks noChangeAspect="1"/>
          </p:cNvPicPr>
          <p:nvPr/>
        </p:nvPicPr>
        <p:blipFill rotWithShape="1">
          <a:blip r:embed="rId2">
            <a:extLst>
              <a:ext uri="{28A0092B-C50C-407E-A947-70E740481C1C}">
                <a14:useLocalDpi xmlns:a14="http://schemas.microsoft.com/office/drawing/2010/main" val="0"/>
              </a:ext>
            </a:extLst>
          </a:blip>
          <a:srcRect l="22079" t="56705" r="51573" b="28004"/>
          <a:stretch/>
        </p:blipFill>
        <p:spPr>
          <a:xfrm>
            <a:off x="447040" y="1161158"/>
            <a:ext cx="3719965" cy="3286140"/>
          </a:xfrm>
          <a:prstGeom prst="rect">
            <a:avLst/>
          </a:prstGeom>
          <a:ln>
            <a:solidFill>
              <a:schemeClr val="accent4">
                <a:lumMod val="75000"/>
              </a:schemeClr>
            </a:solidFill>
          </a:ln>
          <a:effectLst>
            <a:outerShdw blurRad="63500" sx="102000" sy="102000" algn="ctr" rotWithShape="0">
              <a:prstClr val="black">
                <a:alpha val="40000"/>
              </a:prstClr>
            </a:outerShdw>
          </a:effectLst>
        </p:spPr>
      </p:pic>
      <p:pic>
        <p:nvPicPr>
          <p:cNvPr id="15" name="Picture 14" descr="A poster with text and pictures&#10;&#10;Description automatically generated with medium confidence">
            <a:extLst>
              <a:ext uri="{FF2B5EF4-FFF2-40B4-BE49-F238E27FC236}">
                <a16:creationId xmlns:a16="http://schemas.microsoft.com/office/drawing/2014/main" id="{BC5960C0-9465-C7AF-A457-07EE5568C671}"/>
              </a:ext>
            </a:extLst>
          </p:cNvPr>
          <p:cNvPicPr>
            <a:picLocks noChangeAspect="1"/>
          </p:cNvPicPr>
          <p:nvPr/>
        </p:nvPicPr>
        <p:blipFill rotWithShape="1">
          <a:blip r:embed="rId2">
            <a:extLst>
              <a:ext uri="{28A0092B-C50C-407E-A947-70E740481C1C}">
                <a14:useLocalDpi xmlns:a14="http://schemas.microsoft.com/office/drawing/2010/main" val="0"/>
              </a:ext>
            </a:extLst>
          </a:blip>
          <a:srcRect l="56706" t="59044" r="19976" b="25468"/>
          <a:stretch/>
        </p:blipFill>
        <p:spPr>
          <a:xfrm>
            <a:off x="4673240" y="1296182"/>
            <a:ext cx="3106696" cy="3151116"/>
          </a:xfrm>
          <a:prstGeom prst="rect">
            <a:avLst/>
          </a:prstGeom>
        </p:spPr>
      </p:pic>
      <p:pic>
        <p:nvPicPr>
          <p:cNvPr id="19" name="Picture 18" descr="A poster with text and pictures&#10;&#10;Description automatically generated with medium confidence">
            <a:extLst>
              <a:ext uri="{FF2B5EF4-FFF2-40B4-BE49-F238E27FC236}">
                <a16:creationId xmlns:a16="http://schemas.microsoft.com/office/drawing/2014/main" id="{0D4B90A9-3FE1-01B5-A0A9-664719B245AC}"/>
              </a:ext>
            </a:extLst>
          </p:cNvPr>
          <p:cNvPicPr>
            <a:picLocks noChangeAspect="1"/>
          </p:cNvPicPr>
          <p:nvPr/>
        </p:nvPicPr>
        <p:blipFill rotWithShape="1">
          <a:blip r:embed="rId2">
            <a:extLst>
              <a:ext uri="{28A0092B-C50C-407E-A947-70E740481C1C}">
                <a14:useLocalDpi xmlns:a14="http://schemas.microsoft.com/office/drawing/2010/main" val="0"/>
              </a:ext>
            </a:extLst>
          </a:blip>
          <a:srcRect l="24505" t="76881" r="51068" b="7722"/>
          <a:stretch/>
        </p:blipFill>
        <p:spPr>
          <a:xfrm>
            <a:off x="8136757" y="1206752"/>
            <a:ext cx="3608203" cy="3329975"/>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174CBC2B-D112-74B1-41D5-A59EE8EB0145}"/>
              </a:ext>
            </a:extLst>
          </p:cNvPr>
          <p:cNvSpPr txBox="1"/>
          <p:nvPr/>
        </p:nvSpPr>
        <p:spPr>
          <a:xfrm>
            <a:off x="254000" y="5113342"/>
            <a:ext cx="11379200" cy="1118255"/>
          </a:xfrm>
          <a:prstGeom prst="rect">
            <a:avLst/>
          </a:prstGeom>
          <a:noFill/>
        </p:spPr>
        <p:txBody>
          <a:bodyPr wrap="square">
            <a:spAutoFit/>
          </a:bodyPr>
          <a:lstStyle/>
          <a:p>
            <a:pPr marL="285750" indent="-285750" algn="just">
              <a:lnSpc>
                <a:spcPts val="2400"/>
              </a:lnSpc>
              <a:spcBef>
                <a:spcPts val="200"/>
              </a:spcBef>
              <a:spcAft>
                <a:spcPts val="200"/>
              </a:spcAft>
              <a:buFont typeface="Arial" panose="020B0604020202020204" pitchFamily="34" charset="0"/>
              <a:buChar char="•"/>
            </a:pP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ts val="2400"/>
              </a:lnSpc>
              <a:spcBef>
                <a:spcPts val="200"/>
              </a:spcBef>
              <a:spcAft>
                <a:spcPts val="200"/>
              </a:spcAft>
              <a:buFont typeface="Arial" panose="020B0604020202020204" pitchFamily="34" charset="0"/>
              <a:buChar char="•"/>
            </a:pP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Trang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nhật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tam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thang…?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ts val="2400"/>
              </a:lnSpc>
              <a:spcBef>
                <a:spcPts val="200"/>
              </a:spcBef>
              <a:spcAft>
                <a:spcPts val="200"/>
              </a:spcAft>
              <a:buFont typeface="Arial" panose="020B0604020202020204" pitchFamily="34" charset="0"/>
              <a:buChar char="•"/>
            </a:pP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Trang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chấm</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ít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843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hám phá hoa văn họa tiết trên trang phục các dân tộc nhóm HMông – Dao - Ảnh 6.">
            <a:extLst>
              <a:ext uri="{FF2B5EF4-FFF2-40B4-BE49-F238E27FC236}">
                <a16:creationId xmlns:a16="http://schemas.microsoft.com/office/drawing/2014/main" id="{5EC43A25-F6D5-A34A-B762-649D02FB7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805" y="1527228"/>
            <a:ext cx="4603406" cy="26997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1EE594-E042-A884-5409-8544E4BBC928}"/>
              </a:ext>
            </a:extLst>
          </p:cNvPr>
          <p:cNvSpPr txBox="1"/>
          <p:nvPr/>
        </p:nvSpPr>
        <p:spPr>
          <a:xfrm>
            <a:off x="502708" y="4178555"/>
            <a:ext cx="6197600" cy="276999"/>
          </a:xfrm>
          <a:prstGeom prst="rect">
            <a:avLst/>
          </a:prstGeom>
          <a:noFill/>
        </p:spPr>
        <p:txBody>
          <a:bodyPr wrap="square">
            <a:spAutoFit/>
          </a:bodyPr>
          <a:lstStyle/>
          <a:p>
            <a:pPr algn="ctr"/>
            <a:r>
              <a:rPr lang="vi-VN" sz="1200" b="0" dirty="0">
                <a:solidFill>
                  <a:srgbClr val="666666"/>
                </a:solidFill>
                <a:effectLst/>
                <a:latin typeface="Arial" panose="020B0604020202020204" pitchFamily="34" charset="0"/>
              </a:rPr>
              <a:t>Hoa văn trên cổ áo người H'Mông Đen</a:t>
            </a:r>
          </a:p>
        </p:txBody>
      </p:sp>
      <p:pic>
        <p:nvPicPr>
          <p:cNvPr id="4" name="Picture 2" descr="Khám phá hoa văn họa tiết trên trang phục các dân tộc nhóm HMông – Dao - Ảnh 8.">
            <a:extLst>
              <a:ext uri="{FF2B5EF4-FFF2-40B4-BE49-F238E27FC236}">
                <a16:creationId xmlns:a16="http://schemas.microsoft.com/office/drawing/2014/main" id="{4AD35AB8-3081-D84B-DF32-96F091733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553" y="1533142"/>
            <a:ext cx="4305826" cy="48686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Khám phá hoa văn họa tiết trên trang phục các dân tộc nhóm HMông – Dao - Ảnh 9.">
            <a:extLst>
              <a:ext uri="{FF2B5EF4-FFF2-40B4-BE49-F238E27FC236}">
                <a16:creationId xmlns:a16="http://schemas.microsoft.com/office/drawing/2014/main" id="{D1E66144-3D5A-69BC-C43F-9F30D779C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035" y="4505783"/>
            <a:ext cx="5511588" cy="18569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3C5F516-FFB0-5288-9B0C-6E86BFC7951D}"/>
              </a:ext>
            </a:extLst>
          </p:cNvPr>
          <p:cNvSpPr txBox="1"/>
          <p:nvPr/>
        </p:nvSpPr>
        <p:spPr>
          <a:xfrm>
            <a:off x="7514500" y="6362757"/>
            <a:ext cx="3992879" cy="276999"/>
          </a:xfrm>
          <a:prstGeom prst="rect">
            <a:avLst/>
          </a:prstGeom>
          <a:noFill/>
        </p:spPr>
        <p:txBody>
          <a:bodyPr wrap="square">
            <a:spAutoFit/>
          </a:bodyPr>
          <a:lstStyle/>
          <a:p>
            <a:pPr algn="ctr"/>
            <a:r>
              <a:rPr lang="vi-VN" sz="1200" b="0" i="0" dirty="0">
                <a:solidFill>
                  <a:srgbClr val="666666"/>
                </a:solidFill>
                <a:effectLst/>
                <a:latin typeface="Arial" panose="020B0604020202020204" pitchFamily="34" charset="0"/>
              </a:rPr>
              <a:t>Hoa văn trên ống quần</a:t>
            </a:r>
            <a:r>
              <a:rPr lang="en-US" sz="1200" b="0" i="0" dirty="0">
                <a:solidFill>
                  <a:srgbClr val="666666"/>
                </a:solidFill>
                <a:effectLst/>
                <a:latin typeface="Arial" panose="020B0604020202020204" pitchFamily="34" charset="0"/>
              </a:rPr>
              <a:t> </a:t>
            </a:r>
            <a:r>
              <a:rPr lang="vi-VN" sz="1200" b="0" i="0" dirty="0">
                <a:solidFill>
                  <a:srgbClr val="666666"/>
                </a:solidFill>
                <a:effectLst/>
                <a:latin typeface="Arial" panose="020B0604020202020204" pitchFamily="34" charset="0"/>
              </a:rPr>
              <a:t>người Dao Lô Gang</a:t>
            </a:r>
            <a:endParaRPr lang="en-US" sz="1200" dirty="0"/>
          </a:p>
        </p:txBody>
      </p:sp>
      <p:sp>
        <p:nvSpPr>
          <p:cNvPr id="8" name="TextBox 7">
            <a:extLst>
              <a:ext uri="{FF2B5EF4-FFF2-40B4-BE49-F238E27FC236}">
                <a16:creationId xmlns:a16="http://schemas.microsoft.com/office/drawing/2014/main" id="{97C97C9F-2559-71F7-9049-03D35C61CCAF}"/>
              </a:ext>
            </a:extLst>
          </p:cNvPr>
          <p:cNvSpPr txBox="1"/>
          <p:nvPr/>
        </p:nvSpPr>
        <p:spPr>
          <a:xfrm>
            <a:off x="1848908" y="6313610"/>
            <a:ext cx="4851400" cy="276999"/>
          </a:xfrm>
          <a:prstGeom prst="rect">
            <a:avLst/>
          </a:prstGeom>
          <a:noFill/>
        </p:spPr>
        <p:txBody>
          <a:bodyPr wrap="square">
            <a:spAutoFit/>
          </a:bodyPr>
          <a:lstStyle/>
          <a:p>
            <a:r>
              <a:rPr lang="vi-VN" sz="1200" b="0" i="0" dirty="0">
                <a:solidFill>
                  <a:srgbClr val="666666"/>
                </a:solidFill>
                <a:effectLst/>
                <a:latin typeface="Arial" panose="020B0604020202020204" pitchFamily="34" charset="0"/>
              </a:rPr>
              <a:t>Hoa văn trên khăn đội đầu người Dao Đỏ</a:t>
            </a:r>
            <a:endParaRPr lang="en-US" sz="1200" dirty="0"/>
          </a:p>
        </p:txBody>
      </p:sp>
      <p:sp>
        <p:nvSpPr>
          <p:cNvPr id="10" name="TextBox 9">
            <a:extLst>
              <a:ext uri="{FF2B5EF4-FFF2-40B4-BE49-F238E27FC236}">
                <a16:creationId xmlns:a16="http://schemas.microsoft.com/office/drawing/2014/main" id="{ED0FE5E7-D750-A772-33A4-0126D5412BC6}"/>
              </a:ext>
            </a:extLst>
          </p:cNvPr>
          <p:cNvSpPr txBox="1"/>
          <p:nvPr/>
        </p:nvSpPr>
        <p:spPr>
          <a:xfrm>
            <a:off x="3823686" y="109095"/>
            <a:ext cx="4544628" cy="507831"/>
          </a:xfrm>
          <a:prstGeom prst="rect">
            <a:avLst/>
          </a:prstGeom>
          <a:solidFill>
            <a:schemeClr val="accent5">
              <a:lumMod val="20000"/>
              <a:lumOff val="80000"/>
            </a:schemeClr>
          </a:solidFill>
          <a:ln>
            <a:solidFill>
              <a:schemeClr val="bg1">
                <a:lumMod val="65000"/>
              </a:schemeClr>
            </a:solidFill>
          </a:ln>
        </p:spPr>
        <p:txBody>
          <a:bodyPr wrap="square">
            <a:spAutoFit/>
          </a:bodyPr>
          <a:lstStyle/>
          <a:p>
            <a:pPr algn="ctr"/>
            <a:r>
              <a:rPr lang="en-US" sz="2700" b="1" dirty="0">
                <a:solidFill>
                  <a:srgbClr val="002060"/>
                </a:solidFill>
                <a:latin typeface="Times New Roman" panose="02020603050405020304" pitchFamily="18" charset="0"/>
                <a:cs typeface="Times New Roman" panose="02020603050405020304" pitchFamily="18" charset="0"/>
              </a:rPr>
              <a:t>1. Quan </a:t>
            </a:r>
            <a:r>
              <a:rPr lang="en-US" sz="2700" b="1" dirty="0" err="1">
                <a:solidFill>
                  <a:srgbClr val="002060"/>
                </a:solidFill>
                <a:latin typeface="Times New Roman" panose="02020603050405020304" pitchFamily="18" charset="0"/>
                <a:cs typeface="Times New Roman" panose="02020603050405020304" pitchFamily="18" charset="0"/>
              </a:rPr>
              <a:t>sát</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nhận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biết</a:t>
            </a:r>
            <a:endParaRPr lang="en-US" sz="2700" b="1" dirty="0">
              <a:solidFill>
                <a:srgbClr val="00206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ACCDF40-2AE5-9991-882F-273A350F4D28}"/>
              </a:ext>
            </a:extLst>
          </p:cNvPr>
          <p:cNvSpPr txBox="1"/>
          <p:nvPr/>
        </p:nvSpPr>
        <p:spPr>
          <a:xfrm>
            <a:off x="245270" y="898930"/>
            <a:ext cx="9265669" cy="415498"/>
          </a:xfrm>
          <a:prstGeom prst="rect">
            <a:avLst/>
          </a:prstGeom>
          <a:noFill/>
        </p:spPr>
        <p:txBody>
          <a:bodyPr wrap="square">
            <a:spAutoFit/>
          </a:bodyPr>
          <a:lstStyle/>
          <a:p>
            <a:pPr algn="ctr"/>
            <a:r>
              <a:rPr lang="en-US" sz="2100" b="0" dirty="0">
                <a:solidFill>
                  <a:srgbClr val="002060"/>
                </a:solidFill>
                <a:effectLst/>
                <a:latin typeface="Arial" panose="020B0604020202020204" pitchFamily="34" charset="0"/>
              </a:rPr>
              <a:t>Em </a:t>
            </a:r>
            <a:r>
              <a:rPr lang="en-US" sz="2100" b="0" dirty="0" err="1">
                <a:solidFill>
                  <a:srgbClr val="002060"/>
                </a:solidFill>
                <a:effectLst/>
                <a:latin typeface="Arial" panose="020B0604020202020204" pitchFamily="34" charset="0"/>
              </a:rPr>
              <a:t>hãy</a:t>
            </a:r>
            <a:r>
              <a:rPr lang="en-US" sz="2100" b="0" dirty="0">
                <a:solidFill>
                  <a:srgbClr val="002060"/>
                </a:solidFill>
                <a:effectLst/>
                <a:latin typeface="Arial" panose="020B0604020202020204" pitchFamily="34" charset="0"/>
              </a:rPr>
              <a:t> </a:t>
            </a:r>
            <a:r>
              <a:rPr lang="en-US" sz="2100" b="0" dirty="0" err="1">
                <a:solidFill>
                  <a:srgbClr val="002060"/>
                </a:solidFill>
                <a:effectLst/>
                <a:latin typeface="Arial" panose="020B0604020202020204" pitchFamily="34" charset="0"/>
              </a:rPr>
              <a:t>chỉ</a:t>
            </a:r>
            <a:r>
              <a:rPr lang="en-US" sz="2100" b="0" dirty="0">
                <a:solidFill>
                  <a:srgbClr val="002060"/>
                </a:solidFill>
                <a:effectLst/>
                <a:latin typeface="Arial" panose="020B0604020202020204" pitchFamily="34" charset="0"/>
              </a:rPr>
              <a:t> </a:t>
            </a:r>
            <a:r>
              <a:rPr lang="en-US" sz="2100" b="0" dirty="0" err="1">
                <a:solidFill>
                  <a:srgbClr val="002060"/>
                </a:solidFill>
                <a:effectLst/>
                <a:latin typeface="Arial" panose="020B0604020202020204" pitchFamily="34" charset="0"/>
              </a:rPr>
              <a:t>ra</a:t>
            </a:r>
            <a:r>
              <a:rPr lang="en-US" sz="2100" b="0" dirty="0">
                <a:solidFill>
                  <a:srgbClr val="002060"/>
                </a:solidFill>
                <a:effectLst/>
                <a:latin typeface="Arial" panose="020B0604020202020204" pitchFamily="34" charset="0"/>
              </a:rPr>
              <a:t> </a:t>
            </a:r>
            <a:r>
              <a:rPr lang="en-US" sz="2100" b="0" dirty="0" err="1">
                <a:solidFill>
                  <a:srgbClr val="002060"/>
                </a:solidFill>
                <a:effectLst/>
                <a:latin typeface="Arial" panose="020B0604020202020204" pitchFamily="34" charset="0"/>
              </a:rPr>
              <a:t>các</a:t>
            </a:r>
            <a:r>
              <a:rPr lang="en-US" sz="2100" b="0" dirty="0">
                <a:solidFill>
                  <a:srgbClr val="002060"/>
                </a:solidFill>
                <a:effectLst/>
                <a:latin typeface="Arial" panose="020B0604020202020204" pitchFamily="34" charset="0"/>
              </a:rPr>
              <a:t> </a:t>
            </a:r>
            <a:r>
              <a:rPr lang="en-US" sz="2100" b="0" dirty="0" err="1">
                <a:solidFill>
                  <a:srgbClr val="002060"/>
                </a:solidFill>
                <a:effectLst/>
                <a:latin typeface="Arial" panose="020B0604020202020204" pitchFamily="34" charset="0"/>
              </a:rPr>
              <a:t>chấm</a:t>
            </a:r>
            <a:r>
              <a:rPr lang="en-US" sz="2100" b="0" dirty="0">
                <a:solidFill>
                  <a:srgbClr val="002060"/>
                </a:solidFill>
                <a:effectLst/>
                <a:latin typeface="Arial" panose="020B0604020202020204" pitchFamily="34" charset="0"/>
              </a:rPr>
              <a:t>, </a:t>
            </a:r>
            <a:r>
              <a:rPr lang="en-US" sz="2100" b="0" dirty="0" err="1">
                <a:solidFill>
                  <a:srgbClr val="002060"/>
                </a:solidFill>
                <a:effectLst/>
                <a:latin typeface="Arial" panose="020B0604020202020204" pitchFamily="34" charset="0"/>
              </a:rPr>
              <a:t>nét</a:t>
            </a:r>
            <a:r>
              <a:rPr lang="en-US" sz="2100" b="0" dirty="0">
                <a:solidFill>
                  <a:srgbClr val="002060"/>
                </a:solidFill>
                <a:effectLst/>
                <a:latin typeface="Arial" panose="020B0604020202020204" pitchFamily="34" charset="0"/>
              </a:rPr>
              <a:t> </a:t>
            </a:r>
            <a:r>
              <a:rPr lang="en-US" sz="2100" b="0" dirty="0" err="1">
                <a:solidFill>
                  <a:srgbClr val="002060"/>
                </a:solidFill>
                <a:effectLst/>
                <a:latin typeface="Arial" panose="020B0604020202020204" pitchFamily="34" charset="0"/>
              </a:rPr>
              <a:t>có</a:t>
            </a:r>
            <a:r>
              <a:rPr lang="en-US" sz="2100" b="0" dirty="0">
                <a:solidFill>
                  <a:srgbClr val="002060"/>
                </a:solidFill>
                <a:effectLst/>
                <a:latin typeface="Arial" panose="020B0604020202020204" pitchFamily="34" charset="0"/>
              </a:rPr>
              <a:t> </a:t>
            </a:r>
            <a:r>
              <a:rPr lang="en-US" sz="2100" dirty="0">
                <a:solidFill>
                  <a:srgbClr val="002060"/>
                </a:solidFill>
                <a:latin typeface="Arial" panose="020B0604020202020204" pitchFamily="34" charset="0"/>
              </a:rPr>
              <a:t>ở </a:t>
            </a:r>
            <a:r>
              <a:rPr lang="en-US" sz="2100" dirty="0" err="1">
                <a:solidFill>
                  <a:srgbClr val="002060"/>
                </a:solidFill>
                <a:latin typeface="Arial" panose="020B0604020202020204" pitchFamily="34" charset="0"/>
              </a:rPr>
              <a:t>một</a:t>
            </a:r>
            <a:r>
              <a:rPr lang="en-US" sz="2100" dirty="0">
                <a:solidFill>
                  <a:srgbClr val="002060"/>
                </a:solidFill>
                <a:latin typeface="Arial" panose="020B0604020202020204" pitchFamily="34" charset="0"/>
              </a:rPr>
              <a:t> </a:t>
            </a:r>
            <a:r>
              <a:rPr lang="en-US" sz="2100" dirty="0" err="1">
                <a:solidFill>
                  <a:srgbClr val="002060"/>
                </a:solidFill>
                <a:latin typeface="Arial" panose="020B0604020202020204" pitchFamily="34" charset="0"/>
              </a:rPr>
              <a:t>số</a:t>
            </a:r>
            <a:r>
              <a:rPr lang="en-US" sz="2100" dirty="0">
                <a:solidFill>
                  <a:srgbClr val="002060"/>
                </a:solidFill>
                <a:latin typeface="Arial" panose="020B0604020202020204" pitchFamily="34" charset="0"/>
              </a:rPr>
              <a:t> </a:t>
            </a:r>
            <a:r>
              <a:rPr lang="en-US" sz="2100" dirty="0" err="1">
                <a:solidFill>
                  <a:srgbClr val="002060"/>
                </a:solidFill>
                <a:latin typeface="Arial" panose="020B0604020202020204" pitchFamily="34" charset="0"/>
              </a:rPr>
              <a:t>hình</a:t>
            </a:r>
            <a:r>
              <a:rPr lang="en-US" sz="2100" dirty="0">
                <a:solidFill>
                  <a:srgbClr val="002060"/>
                </a:solidFill>
                <a:latin typeface="Arial" panose="020B0604020202020204" pitchFamily="34" charset="0"/>
              </a:rPr>
              <a:t> </a:t>
            </a:r>
            <a:r>
              <a:rPr lang="en-US" sz="2100" dirty="0" err="1">
                <a:solidFill>
                  <a:srgbClr val="002060"/>
                </a:solidFill>
                <a:latin typeface="Arial" panose="020B0604020202020204" pitchFamily="34" charset="0"/>
              </a:rPr>
              <a:t>minh</a:t>
            </a:r>
            <a:r>
              <a:rPr lang="en-US" sz="2100" dirty="0">
                <a:solidFill>
                  <a:srgbClr val="002060"/>
                </a:solidFill>
                <a:latin typeface="Arial" panose="020B0604020202020204" pitchFamily="34" charset="0"/>
              </a:rPr>
              <a:t> </a:t>
            </a:r>
            <a:r>
              <a:rPr lang="en-US" sz="2100" dirty="0" err="1">
                <a:solidFill>
                  <a:srgbClr val="002060"/>
                </a:solidFill>
                <a:latin typeface="Arial" panose="020B0604020202020204" pitchFamily="34" charset="0"/>
              </a:rPr>
              <a:t>họa</a:t>
            </a:r>
            <a:r>
              <a:rPr lang="en-US" sz="2100" dirty="0">
                <a:solidFill>
                  <a:srgbClr val="002060"/>
                </a:solidFill>
                <a:latin typeface="Arial" panose="020B0604020202020204" pitchFamily="34" charset="0"/>
              </a:rPr>
              <a:t> </a:t>
            </a:r>
            <a:r>
              <a:rPr lang="en-US" sz="2100" dirty="0" err="1">
                <a:solidFill>
                  <a:srgbClr val="002060"/>
                </a:solidFill>
                <a:latin typeface="Arial" panose="020B0604020202020204" pitchFamily="34" charset="0"/>
              </a:rPr>
              <a:t>dưới</a:t>
            </a:r>
            <a:r>
              <a:rPr lang="en-US" sz="2100" dirty="0">
                <a:solidFill>
                  <a:srgbClr val="002060"/>
                </a:solidFill>
                <a:latin typeface="Arial" panose="020B0604020202020204" pitchFamily="34" charset="0"/>
              </a:rPr>
              <a:t> </a:t>
            </a:r>
            <a:r>
              <a:rPr lang="en-US" sz="2100" dirty="0" err="1">
                <a:solidFill>
                  <a:srgbClr val="002060"/>
                </a:solidFill>
                <a:latin typeface="Arial" panose="020B0604020202020204" pitchFamily="34" charset="0"/>
              </a:rPr>
              <a:t>đây</a:t>
            </a:r>
            <a:r>
              <a:rPr lang="en-US" sz="2100" dirty="0">
                <a:solidFill>
                  <a:srgbClr val="002060"/>
                </a:solidFill>
                <a:latin typeface="Arial" panose="020B0604020202020204" pitchFamily="34" charset="0"/>
              </a:rPr>
              <a:t> </a:t>
            </a:r>
            <a:endParaRPr lang="vi-VN" sz="2100" b="0" dirty="0">
              <a:solidFill>
                <a:srgbClr val="002060"/>
              </a:solidFill>
              <a:effectLst/>
              <a:latin typeface="Arial" panose="020B0604020202020204" pitchFamily="34" charset="0"/>
            </a:endParaRPr>
          </a:p>
        </p:txBody>
      </p:sp>
      <p:sp>
        <p:nvSpPr>
          <p:cNvPr id="12" name="TextBox 11">
            <a:extLst>
              <a:ext uri="{FF2B5EF4-FFF2-40B4-BE49-F238E27FC236}">
                <a16:creationId xmlns:a16="http://schemas.microsoft.com/office/drawing/2014/main" id="{E42E8636-E782-2B93-3C1C-C5714AEF947A}"/>
              </a:ext>
            </a:extLst>
          </p:cNvPr>
          <p:cNvSpPr txBox="1"/>
          <p:nvPr/>
        </p:nvSpPr>
        <p:spPr>
          <a:xfrm>
            <a:off x="3313339" y="6510900"/>
            <a:ext cx="6197600" cy="276999"/>
          </a:xfrm>
          <a:prstGeom prst="rect">
            <a:avLst/>
          </a:prstGeom>
          <a:noFill/>
        </p:spPr>
        <p:txBody>
          <a:bodyPr wrap="square">
            <a:spAutoFit/>
          </a:bodyPr>
          <a:lstStyle/>
          <a:p>
            <a:pPr algn="ctr"/>
            <a:r>
              <a:rPr lang="vi-VN" sz="1200" b="0" dirty="0">
                <a:solidFill>
                  <a:srgbClr val="666666"/>
                </a:solidFill>
                <a:effectLst/>
                <a:latin typeface="Arial" panose="020B0604020202020204" pitchFamily="34" charset="0"/>
              </a:rPr>
              <a:t>Nguồn: Bản vẽ lại của Đỗ Vũ Minh Ngọc</a:t>
            </a:r>
          </a:p>
        </p:txBody>
      </p:sp>
    </p:spTree>
    <p:extLst>
      <p:ext uri="{BB962C8B-B14F-4D97-AF65-F5344CB8AC3E}">
        <p14:creationId xmlns:p14="http://schemas.microsoft.com/office/powerpoint/2010/main" val="117919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559400-24F0-4840-AD71-FCB1B9BE41C3}"/>
              </a:ext>
            </a:extLst>
          </p:cNvPr>
          <p:cNvSpPr txBox="1"/>
          <p:nvPr/>
        </p:nvSpPr>
        <p:spPr>
          <a:xfrm>
            <a:off x="4037046" y="95210"/>
            <a:ext cx="4117908" cy="750590"/>
          </a:xfrm>
          <a:prstGeom prst="rect">
            <a:avLst/>
          </a:prstGeom>
          <a:solidFill>
            <a:schemeClr val="bg1"/>
          </a:solidFill>
          <a:ln>
            <a:solidFill>
              <a:schemeClr val="accent2">
                <a:lumMod val="50000"/>
              </a:schemeClr>
            </a:solidFill>
          </a:ln>
        </p:spPr>
        <p:txBody>
          <a:bodyPr wrap="square">
            <a:spAutoFit/>
          </a:bodyPr>
          <a:lstStyle/>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900" b="1" dirty="0">
              <a:solidFill>
                <a:srgbClr val="002060"/>
              </a:solidFill>
              <a:latin typeface="Times New Roman" panose="02020603050405020304" pitchFamily="18" charset="0"/>
              <a:cs typeface="Times New Roman" panose="02020603050405020304" pitchFamily="18" charset="0"/>
            </a:endParaRPr>
          </a:p>
          <a:p>
            <a:pPr algn="ctr">
              <a:lnSpc>
                <a:spcPts val="1200"/>
              </a:lnSpc>
            </a:pPr>
            <a:r>
              <a:rPr lang="en-US" sz="2900" b="1" dirty="0">
                <a:solidFill>
                  <a:srgbClr val="002060"/>
                </a:solidFill>
                <a:latin typeface="Times New Roman" panose="02020603050405020304" pitchFamily="18" charset="0"/>
                <a:cs typeface="Times New Roman" panose="02020603050405020304" pitchFamily="18" charset="0"/>
              </a:rPr>
              <a:t>1. </a:t>
            </a:r>
            <a:r>
              <a:rPr lang="en-US" sz="2900" b="1" dirty="0" err="1">
                <a:solidFill>
                  <a:srgbClr val="002060"/>
                </a:solidFill>
                <a:latin typeface="Times New Roman" panose="02020603050405020304" pitchFamily="18" charset="0"/>
                <a:cs typeface="Times New Roman" panose="02020603050405020304" pitchFamily="18" charset="0"/>
              </a:rPr>
              <a:t>Thực</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hành</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sáng</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tạo</a:t>
            </a:r>
            <a:endParaRPr lang="en-US" sz="29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p:txBody>
      </p:sp>
      <p:pic>
        <p:nvPicPr>
          <p:cNvPr id="4" name="Picture 3" descr="A paper doll and scissors&#10;&#10;Description automatically generated with medium confidence">
            <a:extLst>
              <a:ext uri="{FF2B5EF4-FFF2-40B4-BE49-F238E27FC236}">
                <a16:creationId xmlns:a16="http://schemas.microsoft.com/office/drawing/2014/main" id="{E5B441DA-2066-FD51-CFEC-6586DE3E4A0B}"/>
              </a:ext>
            </a:extLst>
          </p:cNvPr>
          <p:cNvPicPr>
            <a:picLocks noChangeAspect="1"/>
          </p:cNvPicPr>
          <p:nvPr/>
        </p:nvPicPr>
        <p:blipFill rotWithShape="1">
          <a:blip r:embed="rId2">
            <a:extLst>
              <a:ext uri="{28A0092B-C50C-407E-A947-70E740481C1C}">
                <a14:useLocalDpi xmlns:a14="http://schemas.microsoft.com/office/drawing/2010/main" val="0"/>
              </a:ext>
            </a:extLst>
          </a:blip>
          <a:srcRect l="5697" t="15112" r="7984" b="55851"/>
          <a:stretch/>
        </p:blipFill>
        <p:spPr>
          <a:xfrm>
            <a:off x="1360948" y="937240"/>
            <a:ext cx="9605294" cy="4488200"/>
          </a:xfrm>
          <a:prstGeom prst="rect">
            <a:avLst/>
          </a:prstGeom>
        </p:spPr>
      </p:pic>
      <p:sp>
        <p:nvSpPr>
          <p:cNvPr id="11" name="TextBox 10">
            <a:extLst>
              <a:ext uri="{FF2B5EF4-FFF2-40B4-BE49-F238E27FC236}">
                <a16:creationId xmlns:a16="http://schemas.microsoft.com/office/drawing/2014/main" id="{3849195C-896E-0C67-6329-351B1779964C}"/>
              </a:ext>
            </a:extLst>
          </p:cNvPr>
          <p:cNvSpPr txBox="1"/>
          <p:nvPr/>
        </p:nvSpPr>
        <p:spPr>
          <a:xfrm>
            <a:off x="497840" y="5387477"/>
            <a:ext cx="11023600" cy="1375313"/>
          </a:xfrm>
          <a:prstGeom prst="rect">
            <a:avLst/>
          </a:prstGeom>
          <a:solidFill>
            <a:schemeClr val="accent1">
              <a:lumMod val="20000"/>
              <a:lumOff val="80000"/>
            </a:schemeClr>
          </a:solidFill>
        </p:spPr>
        <p:txBody>
          <a:bodyPr wrap="square">
            <a:spAutoFit/>
          </a:bodyPr>
          <a:lstStyle/>
          <a:p>
            <a:pPr marL="285750" indent="-285750" algn="just">
              <a:lnSpc>
                <a:spcPts val="2200"/>
              </a:lnSpc>
              <a:spcBef>
                <a:spcPts val="200"/>
              </a:spcBef>
              <a:spcAft>
                <a:spcPts val="200"/>
              </a:spcAft>
              <a:buFont typeface="Arial" panose="020B0604020202020204" pitchFamily="34" charset="0"/>
              <a:buChar char="•"/>
            </a:pP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đồ</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dùng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cần</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sử</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dụng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để</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tạo</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mẫu</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áo</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dài</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nam</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ts val="2200"/>
              </a:lnSpc>
              <a:spcBef>
                <a:spcPts val="200"/>
              </a:spcBef>
              <a:spcAft>
                <a:spcPts val="200"/>
              </a:spcAft>
              <a:buFont typeface="Arial" panose="020B0604020202020204" pitchFamily="34" charset="0"/>
              <a:buChar char="•"/>
            </a:pP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Vị</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trên</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mẫu</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áo</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dài</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nhiều</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ít</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chấm</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nét</a:t>
            </a:r>
            <a:r>
              <a:rPr lang="en-US" sz="2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ts val="2200"/>
              </a:lnSpc>
              <a:spcBef>
                <a:spcPts val="200"/>
              </a:spcBef>
              <a:spcAft>
                <a:spcPts val="200"/>
              </a:spcAft>
              <a:buFont typeface="Arial" panose="020B0604020202020204" pitchFamily="34" charset="0"/>
              <a:buChar char="•"/>
            </a:pP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cách</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thực</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hành</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tạo</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mẫu</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áo</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dài</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nam</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ts val="2200"/>
              </a:lnSpc>
              <a:spcBef>
                <a:spcPts val="200"/>
              </a:spcBef>
              <a:spcAft>
                <a:spcPts val="200"/>
              </a:spcAft>
              <a:buFont typeface="Arial" panose="020B0604020202020204" pitchFamily="34" charset="0"/>
              <a:buChar char="•"/>
            </a:pP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thể</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kết</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hợp</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cắt</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vẽ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in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trong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thực</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hành</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tạo</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mẫu</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phục</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được</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không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367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Tạo Slide Mở Đầu Ấn Tượng Với Người Xem, Cách Mở Đầu Powerpoint Ấn Tượng  Với Người Xem">
            <a:extLst>
              <a:ext uri="{FF2B5EF4-FFF2-40B4-BE49-F238E27FC236}">
                <a16:creationId xmlns:a16="http://schemas.microsoft.com/office/drawing/2014/main" id="{C905EE5D-8EB7-5B3A-581B-23A361FE2B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433" y="228282"/>
            <a:ext cx="11431134" cy="640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19B4F5-D513-48CF-6C2E-F7ED7F193DD1}"/>
              </a:ext>
            </a:extLst>
          </p:cNvPr>
          <p:cNvSpPr txBox="1"/>
          <p:nvPr/>
        </p:nvSpPr>
        <p:spPr>
          <a:xfrm>
            <a:off x="4880326" y="802540"/>
            <a:ext cx="4117908" cy="750590"/>
          </a:xfrm>
          <a:prstGeom prst="rect">
            <a:avLst/>
          </a:prstGeom>
          <a:solidFill>
            <a:schemeClr val="bg1"/>
          </a:solidFill>
          <a:ln>
            <a:solidFill>
              <a:schemeClr val="accent2">
                <a:lumMod val="50000"/>
              </a:schemeClr>
            </a:solidFill>
          </a:ln>
        </p:spPr>
        <p:txBody>
          <a:bodyPr wrap="square">
            <a:spAutoFit/>
          </a:bodyPr>
          <a:lstStyle/>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900" b="1" dirty="0">
              <a:solidFill>
                <a:srgbClr val="002060"/>
              </a:solidFill>
              <a:latin typeface="Times New Roman" panose="02020603050405020304" pitchFamily="18" charset="0"/>
              <a:cs typeface="Times New Roman" panose="02020603050405020304" pitchFamily="18" charset="0"/>
            </a:endParaRPr>
          </a:p>
          <a:p>
            <a:pPr algn="ctr">
              <a:lnSpc>
                <a:spcPts val="1200"/>
              </a:lnSpc>
            </a:pPr>
            <a:r>
              <a:rPr lang="en-US" sz="2900" b="1" dirty="0">
                <a:solidFill>
                  <a:srgbClr val="002060"/>
                </a:solidFill>
                <a:latin typeface="Times New Roman" panose="02020603050405020304" pitchFamily="18" charset="0"/>
                <a:cs typeface="Times New Roman" panose="02020603050405020304" pitchFamily="18" charset="0"/>
              </a:rPr>
              <a:t>1. </a:t>
            </a:r>
            <a:r>
              <a:rPr lang="en-US" sz="2900" b="1" dirty="0" err="1">
                <a:solidFill>
                  <a:srgbClr val="002060"/>
                </a:solidFill>
                <a:latin typeface="Times New Roman" panose="02020603050405020304" pitchFamily="18" charset="0"/>
                <a:cs typeface="Times New Roman" panose="02020603050405020304" pitchFamily="18" charset="0"/>
              </a:rPr>
              <a:t>Thực</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hành</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sáng</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tạo</a:t>
            </a:r>
            <a:endParaRPr lang="en-US" sz="29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BBE0B93-B3DC-0B42-E10F-C65A6F6FA9F8}"/>
              </a:ext>
            </a:extLst>
          </p:cNvPr>
          <p:cNvSpPr/>
          <p:nvPr/>
        </p:nvSpPr>
        <p:spPr>
          <a:xfrm>
            <a:off x="3210561" y="1875521"/>
            <a:ext cx="8056880" cy="4202779"/>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rPr>
              <a:t>Nhiệm</a:t>
            </a:r>
            <a:r>
              <a:rPr lang="en-US" sz="2800" b="1" dirty="0">
                <a:solidFill>
                  <a:srgbClr val="C00000"/>
                </a:solidFill>
              </a:rPr>
              <a:t> </a:t>
            </a:r>
            <a:r>
              <a:rPr lang="en-US" sz="2800" b="1" dirty="0" err="1">
                <a:solidFill>
                  <a:srgbClr val="C00000"/>
                </a:solidFill>
              </a:rPr>
              <a:t>vụ</a:t>
            </a:r>
            <a:r>
              <a:rPr lang="en-US" sz="2800" b="1" dirty="0">
                <a:solidFill>
                  <a:srgbClr val="C00000"/>
                </a:solidFill>
              </a:rPr>
              <a:t> </a:t>
            </a:r>
            <a:r>
              <a:rPr lang="en-US" sz="2800" b="1" dirty="0" err="1">
                <a:solidFill>
                  <a:srgbClr val="C00000"/>
                </a:solidFill>
              </a:rPr>
              <a:t>của</a:t>
            </a:r>
            <a:r>
              <a:rPr lang="en-US" sz="2800" b="1" dirty="0">
                <a:solidFill>
                  <a:srgbClr val="C00000"/>
                </a:solidFill>
              </a:rPr>
              <a:t> </a:t>
            </a:r>
            <a:r>
              <a:rPr lang="en-US" sz="2800" b="1" dirty="0" err="1">
                <a:solidFill>
                  <a:srgbClr val="C00000"/>
                </a:solidFill>
              </a:rPr>
              <a:t>em</a:t>
            </a:r>
            <a:endParaRPr lang="en-US" sz="2800" b="1" dirty="0">
              <a:solidFill>
                <a:srgbClr val="C00000"/>
              </a:solidFill>
            </a:endParaRPr>
          </a:p>
          <a:p>
            <a:pPr marL="285750" indent="-285750">
              <a:lnSpc>
                <a:spcPts val="3000"/>
              </a:lnSpc>
              <a:spcBef>
                <a:spcPts val="600"/>
              </a:spcBef>
              <a:spcAft>
                <a:spcPts val="600"/>
              </a:spcAft>
              <a:buFont typeface="Arial" panose="020B0604020202020204" pitchFamily="34" charset="0"/>
              <a:buChar char="•"/>
            </a:pP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áo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trang</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trí</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chấm</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nét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ts val="3000"/>
              </a:lnSpc>
              <a:spcBef>
                <a:spcPts val="600"/>
              </a:spcBef>
              <a:spcAft>
                <a:spcPts val="600"/>
              </a:spcAft>
              <a:buFont typeface="Arial" panose="020B0604020202020204" pitchFamily="34" charset="0"/>
              <a:buChar char="•"/>
            </a:pP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94988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MAY ÁO DÀI NAM CÁCH TÂN VẼ HỌA TIẾT VUÔNG – DK Aodai – Chuyên May Đo Áo Dài  Nam và Áo dài Nữ">
            <a:extLst>
              <a:ext uri="{FF2B5EF4-FFF2-40B4-BE49-F238E27FC236}">
                <a16:creationId xmlns:a16="http://schemas.microsoft.com/office/drawing/2014/main" id="{CF1F2417-714F-79D0-1F1D-E60BA0E8F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71" t="4959" r="3495" b="4552"/>
          <a:stretch/>
        </p:blipFill>
        <p:spPr bwMode="auto">
          <a:xfrm>
            <a:off x="627227" y="2071393"/>
            <a:ext cx="2451856" cy="439793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n giúp mình với ạ vẽ áo dài trang trí bằng họa tiết thời trần ạ câu hỏi  2458478 - hoidap247.com">
            <a:extLst>
              <a:ext uri="{FF2B5EF4-FFF2-40B4-BE49-F238E27FC236}">
                <a16:creationId xmlns:a16="http://schemas.microsoft.com/office/drawing/2014/main" id="{77E47293-2216-B090-23C5-4A810DB8B4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510" r="54496" b="24611"/>
          <a:stretch/>
        </p:blipFill>
        <p:spPr bwMode="auto">
          <a:xfrm>
            <a:off x="9284620" y="2015473"/>
            <a:ext cx="2451856" cy="43979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5A9852B5-6F0D-761D-C625-C45486D16FD0}"/>
                  </a:ext>
                </a:extLst>
              </p14:cNvPr>
              <p14:cNvContentPartPr/>
              <p14:nvPr/>
            </p14:nvContentPartPr>
            <p14:xfrm>
              <a:off x="1681452" y="5618921"/>
              <a:ext cx="360" cy="4680"/>
            </p14:xfrm>
          </p:contentPart>
        </mc:Choice>
        <mc:Fallback xmlns="">
          <p:pic>
            <p:nvPicPr>
              <p:cNvPr id="8" name="Ink 7">
                <a:extLst>
                  <a:ext uri="{FF2B5EF4-FFF2-40B4-BE49-F238E27FC236}">
                    <a16:creationId xmlns:a16="http://schemas.microsoft.com/office/drawing/2014/main" id="{5A9852B5-6F0D-761D-C625-C45486D16FD0}"/>
                  </a:ext>
                </a:extLst>
              </p:cNvPr>
              <p:cNvPicPr/>
              <p:nvPr/>
            </p:nvPicPr>
            <p:blipFill>
              <a:blip r:embed="rId5"/>
              <a:stretch>
                <a:fillRect/>
              </a:stretch>
            </p:blipFill>
            <p:spPr>
              <a:xfrm>
                <a:off x="1627452" y="5510921"/>
                <a:ext cx="108000" cy="220320"/>
              </a:xfrm>
              <a:prstGeom prst="rect">
                <a:avLst/>
              </a:prstGeom>
            </p:spPr>
          </p:pic>
        </mc:Fallback>
      </mc:AlternateContent>
      <p:pic>
        <p:nvPicPr>
          <p:cNvPr id="4106" name="Picture 10" descr="MAY ÁO DÀI NAM CÁCH TÂN VẼ HOA VĂN TRỐNG ĐỒNG – DK Aodai – Chuyên May Đo Áo  Dài Nam và Áo dài Nữ">
            <a:extLst>
              <a:ext uri="{FF2B5EF4-FFF2-40B4-BE49-F238E27FC236}">
                <a16:creationId xmlns:a16="http://schemas.microsoft.com/office/drawing/2014/main" id="{7080DEB0-8F5C-0AD2-8C5D-159E825854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43" t="4330" r="4264" b="4525"/>
          <a:stretch/>
        </p:blipFill>
        <p:spPr bwMode="auto">
          <a:xfrm>
            <a:off x="6252832" y="2015473"/>
            <a:ext cx="2451856" cy="43979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group of children wearing dresses&#10;&#10;Description automatically generated">
            <a:extLst>
              <a:ext uri="{FF2B5EF4-FFF2-40B4-BE49-F238E27FC236}">
                <a16:creationId xmlns:a16="http://schemas.microsoft.com/office/drawing/2014/main" id="{9DEE7F75-0D79-4CCE-2940-9726BA5918F5}"/>
              </a:ext>
            </a:extLst>
          </p:cNvPr>
          <p:cNvPicPr>
            <a:picLocks noChangeAspect="1"/>
          </p:cNvPicPr>
          <p:nvPr/>
        </p:nvPicPr>
        <p:blipFill rotWithShape="1">
          <a:blip r:embed="rId7">
            <a:extLst>
              <a:ext uri="{28A0092B-C50C-407E-A947-70E740481C1C}">
                <a14:useLocalDpi xmlns:a14="http://schemas.microsoft.com/office/drawing/2010/main" val="0"/>
              </a:ext>
            </a:extLst>
          </a:blip>
          <a:srcRect l="69580" t="13180" r="11055" b="65058"/>
          <a:stretch/>
        </p:blipFill>
        <p:spPr>
          <a:xfrm rot="21436124">
            <a:off x="3383921" y="2015475"/>
            <a:ext cx="2451856" cy="4397939"/>
          </a:xfrm>
          <a:prstGeom prst="rect">
            <a:avLst/>
          </a:prstGeom>
        </p:spPr>
      </p:pic>
      <p:sp>
        <p:nvSpPr>
          <p:cNvPr id="11" name="TextBox 10">
            <a:extLst>
              <a:ext uri="{FF2B5EF4-FFF2-40B4-BE49-F238E27FC236}">
                <a16:creationId xmlns:a16="http://schemas.microsoft.com/office/drawing/2014/main" id="{CF132BAE-6D81-44FD-DEEF-10BF86F868D4}"/>
              </a:ext>
            </a:extLst>
          </p:cNvPr>
          <p:cNvSpPr txBox="1"/>
          <p:nvPr/>
        </p:nvSpPr>
        <p:spPr>
          <a:xfrm>
            <a:off x="1031993" y="794447"/>
            <a:ext cx="9974317" cy="750590"/>
          </a:xfrm>
          <a:prstGeom prst="rect">
            <a:avLst/>
          </a:prstGeom>
          <a:solidFill>
            <a:schemeClr val="bg1"/>
          </a:solidFill>
          <a:ln>
            <a:solidFill>
              <a:schemeClr val="accent2">
                <a:lumMod val="50000"/>
              </a:schemeClr>
            </a:solidFill>
          </a:ln>
        </p:spPr>
        <p:txBody>
          <a:bodyPr wrap="square">
            <a:spAutoFit/>
          </a:bodyPr>
          <a:lstStyle/>
          <a:p>
            <a:pPr algn="ctr">
              <a:lnSpc>
                <a:spcPts val="1200"/>
              </a:lnSpc>
            </a:pPr>
            <a:endParaRPr lang="en-US" sz="2700" dirty="0">
              <a:solidFill>
                <a:srgbClr val="002060"/>
              </a:solidFill>
              <a:latin typeface="Times New Roman" panose="02020603050405020304" pitchFamily="18" charset="0"/>
              <a:cs typeface="Times New Roman" panose="02020603050405020304" pitchFamily="18" charset="0"/>
            </a:endParaRPr>
          </a:p>
          <a:p>
            <a:pPr algn="ctr">
              <a:lnSpc>
                <a:spcPts val="1200"/>
              </a:lnSpc>
            </a:pPr>
            <a:endParaRPr lang="en-US" sz="2700" dirty="0">
              <a:solidFill>
                <a:srgbClr val="002060"/>
              </a:solidFill>
              <a:latin typeface="Times New Roman" panose="02020603050405020304" pitchFamily="18" charset="0"/>
              <a:cs typeface="Times New Roman" panose="02020603050405020304" pitchFamily="18" charset="0"/>
            </a:endParaRPr>
          </a:p>
          <a:p>
            <a:pPr algn="ctr">
              <a:lnSpc>
                <a:spcPts val="1200"/>
              </a:lnSpc>
            </a:pPr>
            <a:r>
              <a:rPr lang="en-US" sz="2900" dirty="0" err="1">
                <a:solidFill>
                  <a:srgbClr val="002060"/>
                </a:solidFill>
                <a:latin typeface="Times New Roman" panose="02020603050405020304" pitchFamily="18" charset="0"/>
                <a:cs typeface="Times New Roman" panose="02020603050405020304" pitchFamily="18" charset="0"/>
              </a:rPr>
              <a:t>Một</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số</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mẫu</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trang</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phục</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trang</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trí</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chấm</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nét</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khác</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nhau</a:t>
            </a:r>
            <a:endParaRPr lang="en-US" sz="2900"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83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square&#10;&#10;Description automatically generated">
            <a:extLst>
              <a:ext uri="{FF2B5EF4-FFF2-40B4-BE49-F238E27FC236}">
                <a16:creationId xmlns:a16="http://schemas.microsoft.com/office/drawing/2014/main" id="{287E8033-1C53-7E5B-FE19-9DF52DE3E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109228"/>
            <a:ext cx="9328150" cy="6639543"/>
          </a:xfrm>
          <a:prstGeom prst="rect">
            <a:avLst/>
          </a:prstGeom>
        </p:spPr>
      </p:pic>
      <p:sp>
        <p:nvSpPr>
          <p:cNvPr id="5" name="Rectangle: Rounded Corners 4">
            <a:extLst>
              <a:ext uri="{FF2B5EF4-FFF2-40B4-BE49-F238E27FC236}">
                <a16:creationId xmlns:a16="http://schemas.microsoft.com/office/drawing/2014/main" id="{3DED8ECC-64D4-0F69-DDCF-F137DAB30126}"/>
              </a:ext>
            </a:extLst>
          </p:cNvPr>
          <p:cNvSpPr/>
          <p:nvPr/>
        </p:nvSpPr>
        <p:spPr>
          <a:xfrm>
            <a:off x="2672080" y="1270001"/>
            <a:ext cx="6451600" cy="5100320"/>
          </a:xfrm>
          <a:prstGeom prst="roundRect">
            <a:avLst/>
          </a:prstGeom>
          <a:solidFill>
            <a:srgbClr val="B7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3. </a:t>
            </a:r>
            <a:r>
              <a:rPr lang="en-US" sz="2800" b="1" dirty="0" err="1">
                <a:solidFill>
                  <a:srgbClr val="C00000"/>
                </a:solidFill>
              </a:rPr>
              <a:t>Cảm</a:t>
            </a:r>
            <a:r>
              <a:rPr lang="en-US" sz="2800" b="1" dirty="0">
                <a:solidFill>
                  <a:srgbClr val="C00000"/>
                </a:solidFill>
              </a:rPr>
              <a:t> </a:t>
            </a:r>
            <a:r>
              <a:rPr lang="en-US" sz="2800" b="1" dirty="0" err="1">
                <a:solidFill>
                  <a:srgbClr val="C00000"/>
                </a:solidFill>
              </a:rPr>
              <a:t>nhận</a:t>
            </a:r>
            <a:r>
              <a:rPr lang="en-US" sz="2800" b="1" dirty="0">
                <a:solidFill>
                  <a:srgbClr val="C00000"/>
                </a:solidFill>
              </a:rPr>
              <a:t>, chia </a:t>
            </a:r>
            <a:r>
              <a:rPr lang="en-US" sz="2800" b="1" dirty="0" err="1">
                <a:solidFill>
                  <a:srgbClr val="C00000"/>
                </a:solidFill>
              </a:rPr>
              <a:t>sẻ</a:t>
            </a:r>
            <a:endParaRPr lang="en-US" sz="2800" b="1" dirty="0">
              <a:solidFill>
                <a:srgbClr val="C00000"/>
              </a:solidFill>
            </a:endParaRPr>
          </a:p>
          <a:p>
            <a:pPr indent="457200" algn="just">
              <a:lnSpc>
                <a:spcPts val="2600"/>
              </a:lnSpc>
              <a:spcBef>
                <a:spcPts val="200"/>
              </a:spcBef>
              <a:spcAft>
                <a:spcPts val="200"/>
              </a:spcAft>
            </a:pPr>
            <a:endParaRPr lang="en-US" sz="2800" b="1" dirty="0">
              <a:solidFill>
                <a:schemeClr val="accent6">
                  <a:lumMod val="50000"/>
                </a:schemeClr>
              </a:solidFill>
            </a:endParaRPr>
          </a:p>
          <a:p>
            <a:pPr indent="457200" algn="just">
              <a:lnSpc>
                <a:spcPts val="2600"/>
              </a:lnSpc>
              <a:spcBef>
                <a:spcPts val="200"/>
              </a:spcBef>
              <a:spcAft>
                <a:spcPts val="200"/>
              </a:spcAft>
            </a:pPr>
            <a:r>
              <a:rPr lang="en-US" sz="2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mẫu</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nam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ts val="2600"/>
              </a:lnSpc>
              <a:spcBef>
                <a:spcPts val="200"/>
              </a:spcBef>
              <a:spcAft>
                <a:spcPts val="200"/>
              </a:spcAft>
            </a:pPr>
            <a:r>
              <a:rPr lang="en-US"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mẫu</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nam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ít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chấm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ts val="2600"/>
              </a:lnSpc>
              <a:spcBef>
                <a:spcPts val="200"/>
              </a:spcBef>
              <a:spcAft>
                <a:spcPts val="200"/>
              </a:spcAft>
            </a:pP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Em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nam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ts val="2600"/>
              </a:lnSpc>
              <a:spcBef>
                <a:spcPts val="200"/>
              </a:spcBef>
              <a:spcAft>
                <a:spcPts val="200"/>
              </a:spcAft>
            </a:pP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Em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nam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ai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dịp</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0068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trắng đàn bà nhiếp ảnh trang phục mẫu thời trang đồ cũ  đời sống váy cưới Mùa xuân Quần áo bản giới thiệu thị trường Retro  cô dâu chế">
            <a:extLst>
              <a:ext uri="{FF2B5EF4-FFF2-40B4-BE49-F238E27FC236}">
                <a16:creationId xmlns:a16="http://schemas.microsoft.com/office/drawing/2014/main" id="{225CEAC5-FFFE-9CD3-C94E-361E07B87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760"/>
            <a:ext cx="1210055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oster with text and pictures&#10;&#10;Description automatically generated with medium confidence">
            <a:extLst>
              <a:ext uri="{FF2B5EF4-FFF2-40B4-BE49-F238E27FC236}">
                <a16:creationId xmlns:a16="http://schemas.microsoft.com/office/drawing/2014/main" id="{5CD95341-1F88-641B-54BF-7551D470B573}"/>
              </a:ext>
            </a:extLst>
          </p:cNvPr>
          <p:cNvPicPr>
            <a:picLocks noChangeAspect="1"/>
          </p:cNvPicPr>
          <p:nvPr/>
        </p:nvPicPr>
        <p:blipFill rotWithShape="1">
          <a:blip r:embed="rId3">
            <a:extLst>
              <a:ext uri="{28A0092B-C50C-407E-A947-70E740481C1C}">
                <a14:useLocalDpi xmlns:a14="http://schemas.microsoft.com/office/drawing/2010/main" val="0"/>
              </a:ext>
            </a:extLst>
          </a:blip>
          <a:srcRect t="1629" r="36061" b="71408"/>
          <a:stretch/>
        </p:blipFill>
        <p:spPr>
          <a:xfrm>
            <a:off x="1574800" y="482600"/>
            <a:ext cx="9408160" cy="6116320"/>
          </a:xfrm>
          <a:prstGeom prst="rect">
            <a:avLst/>
          </a:prstGeom>
          <a:effectLst>
            <a:outerShdw blurRad="63500" sx="102000" sy="102000" algn="ctr" rotWithShape="0">
              <a:prstClr val="black">
                <a:alpha val="40000"/>
              </a:prstClr>
            </a:outerShdw>
          </a:effectLst>
        </p:spPr>
      </p:pic>
      <p:sp>
        <p:nvSpPr>
          <p:cNvPr id="6" name="Rectangle: Rounded Corners 5">
            <a:extLst>
              <a:ext uri="{FF2B5EF4-FFF2-40B4-BE49-F238E27FC236}">
                <a16:creationId xmlns:a16="http://schemas.microsoft.com/office/drawing/2014/main" id="{16FC2B60-4AAA-2D13-DDDC-94FFE0DB4901}"/>
              </a:ext>
            </a:extLst>
          </p:cNvPr>
          <p:cNvSpPr/>
          <p:nvPr/>
        </p:nvSpPr>
        <p:spPr>
          <a:xfrm>
            <a:off x="8827255" y="5487353"/>
            <a:ext cx="1946275" cy="649287"/>
          </a:xfrm>
          <a:prstGeom prst="roundRect">
            <a:avLst>
              <a:gd name="adj" fmla="val 16667"/>
            </a:avLst>
          </a:prstGeom>
          <a:solidFill>
            <a:schemeClr val="accent2">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TIẾT 2</a:t>
            </a:r>
          </a:p>
        </p:txBody>
      </p:sp>
    </p:spTree>
    <p:extLst>
      <p:ext uri="{BB962C8B-B14F-4D97-AF65-F5344CB8AC3E}">
        <p14:creationId xmlns:p14="http://schemas.microsoft.com/office/powerpoint/2010/main" val="376391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ao ton va phat huy nghe theu, may trang phuc dan toc Mong o Van Ho hinh anh 1">
            <a:extLst>
              <a:ext uri="{FF2B5EF4-FFF2-40B4-BE49-F238E27FC236}">
                <a16:creationId xmlns:a16="http://schemas.microsoft.com/office/drawing/2014/main" id="{D2328A23-611C-5EEC-B538-50D953DBC6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8" t="5241" r="2960" b="12378"/>
          <a:stretch/>
        </p:blipFill>
        <p:spPr bwMode="auto">
          <a:xfrm>
            <a:off x="2303562" y="1066800"/>
            <a:ext cx="7584876" cy="45110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68F8B7-8610-2140-0B8E-701070AAA8C0}"/>
              </a:ext>
            </a:extLst>
          </p:cNvPr>
          <p:cNvSpPr txBox="1"/>
          <p:nvPr/>
        </p:nvSpPr>
        <p:spPr>
          <a:xfrm>
            <a:off x="3770764" y="425671"/>
            <a:ext cx="4483120" cy="507831"/>
          </a:xfrm>
          <a:prstGeom prst="rect">
            <a:avLst/>
          </a:prstGeom>
          <a:solidFill>
            <a:schemeClr val="accent5">
              <a:lumMod val="20000"/>
              <a:lumOff val="80000"/>
            </a:schemeClr>
          </a:solidFill>
          <a:ln>
            <a:solidFill>
              <a:schemeClr val="bg1">
                <a:lumMod val="65000"/>
              </a:schemeClr>
            </a:solidFill>
          </a:ln>
        </p:spPr>
        <p:txBody>
          <a:bodyPr wrap="square">
            <a:spAutoFit/>
          </a:bodyPr>
          <a:lstStyle/>
          <a:p>
            <a:pPr algn="ctr"/>
            <a:r>
              <a:rPr lang="en-US" sz="2700" b="1" dirty="0">
                <a:solidFill>
                  <a:srgbClr val="002060"/>
                </a:solidFill>
                <a:latin typeface="Times New Roman" panose="02020603050405020304" pitchFamily="18" charset="0"/>
                <a:cs typeface="Times New Roman" panose="02020603050405020304" pitchFamily="18" charset="0"/>
              </a:rPr>
              <a:t>1. Quan </a:t>
            </a:r>
            <a:r>
              <a:rPr lang="en-US" sz="2700" b="1" dirty="0" err="1">
                <a:solidFill>
                  <a:srgbClr val="002060"/>
                </a:solidFill>
                <a:latin typeface="Times New Roman" panose="02020603050405020304" pitchFamily="18" charset="0"/>
                <a:cs typeface="Times New Roman" panose="02020603050405020304" pitchFamily="18" charset="0"/>
              </a:rPr>
              <a:t>sát</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nhận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biết</a:t>
            </a:r>
            <a:endParaRPr lang="en-US" sz="2700" b="1" dirty="0">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F8919C0-7AC4-E5E8-3DFB-6CFB1BFCCDD6}"/>
              </a:ext>
            </a:extLst>
          </p:cNvPr>
          <p:cNvSpPr/>
          <p:nvPr/>
        </p:nvSpPr>
        <p:spPr>
          <a:xfrm>
            <a:off x="1310640" y="5721129"/>
            <a:ext cx="10129520" cy="7112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solidFill>
                  <a:srgbClr val="002060"/>
                </a:solidFill>
              </a:rPr>
              <a:t>Em </a:t>
            </a:r>
            <a:r>
              <a:rPr lang="en-US" sz="2300" dirty="0" err="1">
                <a:solidFill>
                  <a:srgbClr val="002060"/>
                </a:solidFill>
              </a:rPr>
              <a:t>hãy</a:t>
            </a:r>
            <a:r>
              <a:rPr lang="en-US" sz="2300" dirty="0">
                <a:solidFill>
                  <a:srgbClr val="002060"/>
                </a:solidFill>
              </a:rPr>
              <a:t> </a:t>
            </a:r>
            <a:r>
              <a:rPr lang="en-US" sz="2300" dirty="0" err="1">
                <a:solidFill>
                  <a:srgbClr val="002060"/>
                </a:solidFill>
              </a:rPr>
              <a:t>giới</a:t>
            </a:r>
            <a:r>
              <a:rPr lang="en-US" sz="2300" dirty="0">
                <a:solidFill>
                  <a:srgbClr val="002060"/>
                </a:solidFill>
              </a:rPr>
              <a:t> </a:t>
            </a:r>
            <a:r>
              <a:rPr lang="en-US" sz="2300" dirty="0" err="1">
                <a:solidFill>
                  <a:srgbClr val="002060"/>
                </a:solidFill>
              </a:rPr>
              <a:t>thiệu</a:t>
            </a:r>
            <a:r>
              <a:rPr lang="en-US" sz="2300" dirty="0">
                <a:solidFill>
                  <a:srgbClr val="002060"/>
                </a:solidFill>
              </a:rPr>
              <a:t> </a:t>
            </a:r>
            <a:r>
              <a:rPr lang="en-US" sz="2300" dirty="0" err="1">
                <a:solidFill>
                  <a:srgbClr val="002060"/>
                </a:solidFill>
              </a:rPr>
              <a:t>màu</a:t>
            </a:r>
            <a:r>
              <a:rPr lang="en-US" sz="2300" dirty="0">
                <a:solidFill>
                  <a:srgbClr val="002060"/>
                </a:solidFill>
              </a:rPr>
              <a:t> </a:t>
            </a:r>
            <a:r>
              <a:rPr lang="en-US" sz="2300" dirty="0" err="1">
                <a:solidFill>
                  <a:srgbClr val="002060"/>
                </a:solidFill>
              </a:rPr>
              <a:t>sắc</a:t>
            </a:r>
            <a:r>
              <a:rPr lang="en-US" sz="2300" dirty="0">
                <a:solidFill>
                  <a:srgbClr val="002060"/>
                </a:solidFill>
              </a:rPr>
              <a:t>, </a:t>
            </a:r>
            <a:r>
              <a:rPr lang="en-US" sz="2300" dirty="0" err="1">
                <a:solidFill>
                  <a:srgbClr val="002060"/>
                </a:solidFill>
              </a:rPr>
              <a:t>họa</a:t>
            </a:r>
            <a:r>
              <a:rPr lang="en-US" sz="2300" dirty="0">
                <a:solidFill>
                  <a:srgbClr val="002060"/>
                </a:solidFill>
              </a:rPr>
              <a:t> </a:t>
            </a:r>
            <a:r>
              <a:rPr lang="en-US" sz="2300" dirty="0" err="1">
                <a:solidFill>
                  <a:srgbClr val="002060"/>
                </a:solidFill>
              </a:rPr>
              <a:t>tiết</a:t>
            </a:r>
            <a:r>
              <a:rPr lang="en-US" sz="2300" dirty="0">
                <a:solidFill>
                  <a:srgbClr val="002060"/>
                </a:solidFill>
              </a:rPr>
              <a:t> </a:t>
            </a:r>
            <a:r>
              <a:rPr lang="en-US" sz="2300" dirty="0" err="1">
                <a:solidFill>
                  <a:srgbClr val="002060"/>
                </a:solidFill>
              </a:rPr>
              <a:t>chấm</a:t>
            </a:r>
            <a:r>
              <a:rPr lang="en-US" sz="2300" dirty="0">
                <a:solidFill>
                  <a:srgbClr val="002060"/>
                </a:solidFill>
              </a:rPr>
              <a:t>, </a:t>
            </a:r>
            <a:r>
              <a:rPr lang="en-US" sz="2300" dirty="0" err="1">
                <a:solidFill>
                  <a:srgbClr val="002060"/>
                </a:solidFill>
              </a:rPr>
              <a:t>nét</a:t>
            </a:r>
            <a:r>
              <a:rPr lang="en-US" sz="2300" dirty="0">
                <a:solidFill>
                  <a:srgbClr val="002060"/>
                </a:solidFill>
              </a:rPr>
              <a:t> </a:t>
            </a:r>
            <a:r>
              <a:rPr lang="en-US" sz="2300" dirty="0" err="1">
                <a:solidFill>
                  <a:srgbClr val="002060"/>
                </a:solidFill>
              </a:rPr>
              <a:t>trên</a:t>
            </a:r>
            <a:r>
              <a:rPr lang="en-US" sz="2300" dirty="0">
                <a:solidFill>
                  <a:srgbClr val="002060"/>
                </a:solidFill>
              </a:rPr>
              <a:t> </a:t>
            </a:r>
            <a:r>
              <a:rPr lang="en-US" sz="2300" dirty="0" err="1">
                <a:solidFill>
                  <a:srgbClr val="002060"/>
                </a:solidFill>
              </a:rPr>
              <a:t>các</a:t>
            </a:r>
            <a:r>
              <a:rPr lang="en-US" sz="2300" dirty="0">
                <a:solidFill>
                  <a:srgbClr val="002060"/>
                </a:solidFill>
              </a:rPr>
              <a:t> </a:t>
            </a:r>
            <a:r>
              <a:rPr lang="en-US" sz="2300" dirty="0" err="1">
                <a:solidFill>
                  <a:srgbClr val="002060"/>
                </a:solidFill>
              </a:rPr>
              <a:t>trang</a:t>
            </a:r>
            <a:r>
              <a:rPr lang="en-US" sz="2300" dirty="0">
                <a:solidFill>
                  <a:srgbClr val="002060"/>
                </a:solidFill>
              </a:rPr>
              <a:t> </a:t>
            </a:r>
            <a:r>
              <a:rPr lang="en-US" sz="2300" dirty="0" err="1">
                <a:solidFill>
                  <a:srgbClr val="002060"/>
                </a:solidFill>
              </a:rPr>
              <a:t>phục</a:t>
            </a:r>
            <a:endParaRPr lang="en-US" sz="2300" dirty="0">
              <a:solidFill>
                <a:srgbClr val="002060"/>
              </a:solidFill>
            </a:endParaRPr>
          </a:p>
        </p:txBody>
      </p:sp>
    </p:spTree>
    <p:extLst>
      <p:ext uri="{BB962C8B-B14F-4D97-AF65-F5344CB8AC3E}">
        <p14:creationId xmlns:p14="http://schemas.microsoft.com/office/powerpoint/2010/main" val="3099889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14480</TotalTime>
  <Words>610</Words>
  <Application>Microsoft Office PowerPoint</Application>
  <PresentationFormat>Màn hình rộng</PresentationFormat>
  <Paragraphs>63</Paragraphs>
  <Slides>17</Slides>
  <Notes>0</Notes>
  <HiddenSlides>0</HiddenSlides>
  <MMClips>0</MMClips>
  <ScaleCrop>false</ScaleCrop>
  <HeadingPairs>
    <vt:vector size="4" baseType="variant">
      <vt:variant>
        <vt:lpstr>Chủ đề</vt:lpstr>
      </vt:variant>
      <vt:variant>
        <vt:i4>1</vt:i4>
      </vt:variant>
      <vt:variant>
        <vt:lpstr>Tiêu đề Bản chiếu</vt:lpstr>
      </vt:variant>
      <vt:variant>
        <vt:i4>17</vt:i4>
      </vt:variant>
    </vt:vector>
  </HeadingPairs>
  <TitlesOfParts>
    <vt:vector size="18" baseType="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trangan.tt87@gmail.com</cp:lastModifiedBy>
  <cp:revision>138</cp:revision>
  <dcterms:created xsi:type="dcterms:W3CDTF">2020-11-01T06:53:25Z</dcterms:created>
  <dcterms:modified xsi:type="dcterms:W3CDTF">2023-10-25T13:19:08Z</dcterms:modified>
</cp:coreProperties>
</file>