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007577224" r:id="rId2"/>
    <p:sldId id="396" r:id="rId3"/>
    <p:sldId id="445" r:id="rId4"/>
    <p:sldId id="446" r:id="rId5"/>
    <p:sldId id="447" r:id="rId6"/>
    <p:sldId id="448" r:id="rId7"/>
    <p:sldId id="449" r:id="rId8"/>
    <p:sldId id="2007577222" r:id="rId9"/>
    <p:sldId id="258" r:id="rId10"/>
    <p:sldId id="259" r:id="rId11"/>
    <p:sldId id="2007577219" r:id="rId12"/>
    <p:sldId id="261" r:id="rId13"/>
    <p:sldId id="399" r:id="rId14"/>
    <p:sldId id="2007577220" r:id="rId15"/>
    <p:sldId id="281" r:id="rId16"/>
    <p:sldId id="282" r:id="rId17"/>
    <p:sldId id="283" r:id="rId18"/>
    <p:sldId id="284" r:id="rId19"/>
    <p:sldId id="285" r:id="rId20"/>
    <p:sldId id="286" r:id="rId21"/>
    <p:sldId id="452" r:id="rId22"/>
    <p:sldId id="453" r:id="rId23"/>
    <p:sldId id="2007577221" r:id="rId24"/>
    <p:sldId id="428" r:id="rId25"/>
    <p:sldId id="427" r:id="rId26"/>
    <p:sldId id="426" r:id="rId27"/>
    <p:sldId id="439" r:id="rId28"/>
    <p:sldId id="2007577223" r:id="rId29"/>
    <p:sldId id="441" r:id="rId30"/>
    <p:sldId id="442" r:id="rId31"/>
    <p:sldId id="443" r:id="rId32"/>
    <p:sldId id="2007577215" r:id="rId33"/>
    <p:sldId id="2007577217" r:id="rId34"/>
    <p:sldId id="274" r:id="rId35"/>
    <p:sldId id="2007577216" r:id="rId36"/>
    <p:sldId id="431" r:id="rId37"/>
    <p:sldId id="444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334"/>
    <a:srgbClr val="FED267"/>
    <a:srgbClr val="F1BE22"/>
    <a:srgbClr val="5EAD42"/>
    <a:srgbClr val="203965"/>
    <a:srgbClr val="F99102"/>
    <a:srgbClr val="FEBF2C"/>
    <a:srgbClr val="FFC102"/>
    <a:srgbClr val="005A9A"/>
    <a:srgbClr val="A71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 showGuides="1">
      <p:cViewPr>
        <p:scale>
          <a:sx n="67" d="100"/>
          <a:sy n="67" d="100"/>
        </p:scale>
        <p:origin x="-10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4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86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599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5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8241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xmlns="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128713" y="-121591"/>
            <a:ext cx="1202436" cy="1274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799972" y="7367582"/>
            <a:ext cx="1003205" cy="1101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1587501" y="8086524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00357" y="8286692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4" y="1604715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69" y="16047151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02464" y="6332213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-10629716"/>
            <a:ext cx="1995142" cy="261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13019500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8861687" y="-10629716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9006413" y="13019500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5" r:id="rId3"/>
    <p:sldLayoutId id="2147483751" r:id="rId4"/>
    <p:sldLayoutId id="214748366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g"/><Relationship Id="rId2" Type="http://schemas.openxmlformats.org/officeDocument/2006/relationships/audio" Target="../media/audio4.wav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slide" Target="slide4.xml"/><Relationship Id="rId21" Type="http://schemas.microsoft.com/office/2007/relationships/hdphoto" Target="../media/hdphoto8.wdp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11.xml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6.wav"/><Relationship Id="rId7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9.wav"/><Relationship Id="rId7" Type="http://schemas.openxmlformats.org/officeDocument/2006/relationships/audio" Target="../media/audio7.wav"/><Relationship Id="rId12" Type="http://schemas.openxmlformats.org/officeDocument/2006/relationships/image" Target="../media/image63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62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9.wav"/><Relationship Id="rId7" Type="http://schemas.openxmlformats.org/officeDocument/2006/relationships/audio" Target="../media/audio7.wav"/><Relationship Id="rId12" Type="http://schemas.openxmlformats.org/officeDocument/2006/relationships/image" Target="../media/image63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2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D30AFE1D-6FA9-2849-E55F-82B40F5FC17F}"/>
              </a:ext>
            </a:extLst>
          </p:cNvPr>
          <p:cNvSpPr txBox="1"/>
          <p:nvPr/>
        </p:nvSpPr>
        <p:spPr>
          <a:xfrm>
            <a:off x="1587859" y="735030"/>
            <a:ext cx="8542340" cy="2549757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8000" kern="0" cap="all" noProof="0" dirty="0">
                <a:solidFill>
                  <a:srgbClr val="597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LỊCH SỬ VÀ ĐỊA LÍ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8000" kern="0" cap="all" dirty="0">
                <a:solidFill>
                  <a:srgbClr val="597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LỚP </a:t>
            </a:r>
            <a:r>
              <a:rPr lang="en-US" altLang="zh-CN" sz="8000" kern="0" cap="all" dirty="0" smtClean="0">
                <a:solidFill>
                  <a:srgbClr val="597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CN" sz="8000" kern="0" cap="all" noProof="0" dirty="0" smtClean="0">
                <a:solidFill>
                  <a:srgbClr val="597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</a:t>
            </a:r>
            <a:endParaRPr kumimoji="0" lang="vi-VN" altLang="zh-CN" sz="8000" b="0" i="0" u="none" strike="noStrike" kern="0" cap="all" spc="0" normalizeH="0" baseline="0" noProof="0" dirty="0">
              <a:ln>
                <a:noFill/>
              </a:ln>
              <a:solidFill>
                <a:srgbClr val="597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7178" y="419430"/>
            <a:ext cx="2083592" cy="1686544"/>
          </a:xfrm>
          <a:prstGeom prst="rect">
            <a:avLst/>
          </a:prstGeom>
        </p:spPr>
      </p:pic>
      <p:pic>
        <p:nvPicPr>
          <p:cNvPr id="5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82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5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97F757-0596-417A-97FB-84F013357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3" y="12904"/>
            <a:ext cx="2474728" cy="1649630"/>
          </a:xfrm>
          <a:prstGeom prst="roundRect">
            <a:avLst>
              <a:gd name="adj" fmla="val 19765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B256E6A-FCD4-44F5-AA71-4B5EE21A8353}"/>
              </a:ext>
            </a:extLst>
          </p:cNvPr>
          <p:cNvGrpSpPr/>
          <p:nvPr/>
        </p:nvGrpSpPr>
        <p:grpSpPr>
          <a:xfrm>
            <a:off x="3023907" y="12903"/>
            <a:ext cx="2864904" cy="1649631"/>
            <a:chOff x="3217869" y="497828"/>
            <a:chExt cx="3127074" cy="1649631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xmlns="" id="{CC0E9696-8262-4800-8E20-61E2C7C6F856}"/>
                </a:ext>
              </a:extLst>
            </p:cNvPr>
            <p:cNvSpPr/>
            <p:nvPr/>
          </p:nvSpPr>
          <p:spPr>
            <a:xfrm>
              <a:off x="3217869" y="1152285"/>
              <a:ext cx="425881" cy="34400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B27F9EC-6E65-43CD-9319-7AC8763C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750" y="497828"/>
              <a:ext cx="2701193" cy="1649631"/>
            </a:xfrm>
            <a:prstGeom prst="roundRect">
              <a:avLst>
                <a:gd name="adj" fmla="val 22285"/>
              </a:avLst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2D4C38C-754D-47C7-B59E-3771B8434177}"/>
              </a:ext>
            </a:extLst>
          </p:cNvPr>
          <p:cNvGrpSpPr/>
          <p:nvPr/>
        </p:nvGrpSpPr>
        <p:grpSpPr>
          <a:xfrm>
            <a:off x="5880847" y="78815"/>
            <a:ext cx="2900609" cy="1649631"/>
            <a:chOff x="5856776" y="452900"/>
            <a:chExt cx="2952756" cy="16496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C01C573-BD7D-457C-8B18-7061BE2E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313" y="452900"/>
              <a:ext cx="2519219" cy="1649631"/>
            </a:xfrm>
            <a:prstGeom prst="roundRect">
              <a:avLst>
                <a:gd name="adj" fmla="val 21445"/>
              </a:avLst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xmlns="" id="{B8F30A60-73D9-4CC7-A125-1335DBE95659}"/>
                </a:ext>
              </a:extLst>
            </p:cNvPr>
            <p:cNvSpPr/>
            <p:nvPr/>
          </p:nvSpPr>
          <p:spPr>
            <a:xfrm>
              <a:off x="5856776" y="1039800"/>
              <a:ext cx="425881" cy="34400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623D4EE-5365-4819-B60D-573B08875395}"/>
              </a:ext>
            </a:extLst>
          </p:cNvPr>
          <p:cNvGrpSpPr/>
          <p:nvPr/>
        </p:nvGrpSpPr>
        <p:grpSpPr>
          <a:xfrm>
            <a:off x="8765969" y="12901"/>
            <a:ext cx="2885124" cy="1649631"/>
            <a:chOff x="8492828" y="386988"/>
            <a:chExt cx="2885124" cy="1649631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xmlns="" id="{5D1D61AA-A952-4A71-AEF3-042145D90C8C}"/>
                </a:ext>
              </a:extLst>
            </p:cNvPr>
            <p:cNvSpPr/>
            <p:nvPr/>
          </p:nvSpPr>
          <p:spPr>
            <a:xfrm>
              <a:off x="8492828" y="1049554"/>
              <a:ext cx="425881" cy="34400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63EC8FB-02D0-4225-B5C5-501ECD5C1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224" y="386988"/>
              <a:ext cx="2474728" cy="1649631"/>
            </a:xfrm>
            <a:prstGeom prst="roundRect">
              <a:avLst>
                <a:gd name="adj" fmla="val 17011"/>
              </a:avLst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3CD12D1-EC73-47DF-AC79-A58D9B0C8A6B}"/>
              </a:ext>
            </a:extLst>
          </p:cNvPr>
          <p:cNvGrpSpPr/>
          <p:nvPr/>
        </p:nvGrpSpPr>
        <p:grpSpPr>
          <a:xfrm>
            <a:off x="9186356" y="1668459"/>
            <a:ext cx="2480222" cy="1847920"/>
            <a:chOff x="9186356" y="2047157"/>
            <a:chExt cx="2480222" cy="1847920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xmlns="" id="{BA568C39-4B9D-4F3E-AE92-EA1C1A2A2851}"/>
                </a:ext>
              </a:extLst>
            </p:cNvPr>
            <p:cNvSpPr/>
            <p:nvPr/>
          </p:nvSpPr>
          <p:spPr>
            <a:xfrm rot="5400000">
              <a:off x="10331780" y="1963712"/>
              <a:ext cx="189373" cy="35626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FD2FBE4-1555-4C5A-BC1B-97CC020E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6356" y="2249402"/>
              <a:ext cx="2480222" cy="1645675"/>
            </a:xfrm>
            <a:prstGeom prst="round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4557B7E-FD8B-45E2-8D7A-7FBF6540FA99}"/>
              </a:ext>
            </a:extLst>
          </p:cNvPr>
          <p:cNvGrpSpPr/>
          <p:nvPr/>
        </p:nvGrpSpPr>
        <p:grpSpPr>
          <a:xfrm>
            <a:off x="6234396" y="1866891"/>
            <a:ext cx="2951959" cy="1649631"/>
            <a:chOff x="6210380" y="2361558"/>
            <a:chExt cx="2951959" cy="1649631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xmlns="" id="{4F6290AD-FA3E-4A53-B239-B9A7F57C348F}"/>
                </a:ext>
              </a:extLst>
            </p:cNvPr>
            <p:cNvSpPr/>
            <p:nvPr/>
          </p:nvSpPr>
          <p:spPr>
            <a:xfrm rot="10800000">
              <a:off x="8764338" y="3016349"/>
              <a:ext cx="398001" cy="34400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7EAADDF-395A-491D-B09D-82E95C03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80" y="2361558"/>
              <a:ext cx="2566184" cy="1649631"/>
            </a:xfrm>
            <a:prstGeom prst="round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061F0C7-964D-4F21-A795-8AE359AACE53}"/>
              </a:ext>
            </a:extLst>
          </p:cNvPr>
          <p:cNvGrpSpPr/>
          <p:nvPr/>
        </p:nvGrpSpPr>
        <p:grpSpPr>
          <a:xfrm>
            <a:off x="3447691" y="1866891"/>
            <a:ext cx="2786704" cy="1649631"/>
            <a:chOff x="3485422" y="2361558"/>
            <a:chExt cx="2823713" cy="1649631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xmlns="" id="{4C5C8B69-3071-48C3-AFF3-B793A7FDEC8E}"/>
                </a:ext>
              </a:extLst>
            </p:cNvPr>
            <p:cNvSpPr/>
            <p:nvPr/>
          </p:nvSpPr>
          <p:spPr>
            <a:xfrm rot="10800000">
              <a:off x="5948925" y="3014372"/>
              <a:ext cx="360210" cy="34400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92508DF5-D64D-40A2-9016-41BDBB327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422" y="2361558"/>
              <a:ext cx="2463502" cy="1649631"/>
            </a:xfrm>
            <a:prstGeom prst="round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92A46B4-658E-4B1E-B03D-C155FAC6FE7F}"/>
              </a:ext>
            </a:extLst>
          </p:cNvPr>
          <p:cNvGrpSpPr/>
          <p:nvPr/>
        </p:nvGrpSpPr>
        <p:grpSpPr>
          <a:xfrm>
            <a:off x="545573" y="1866891"/>
            <a:ext cx="2908828" cy="1645675"/>
            <a:chOff x="521557" y="2361558"/>
            <a:chExt cx="2908828" cy="1645675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xmlns="" id="{AAAB355D-008C-4233-B158-952B80C544EE}"/>
                </a:ext>
              </a:extLst>
            </p:cNvPr>
            <p:cNvSpPr/>
            <p:nvPr/>
          </p:nvSpPr>
          <p:spPr>
            <a:xfrm rot="10800000">
              <a:off x="3004504" y="3014372"/>
              <a:ext cx="425881" cy="344004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7FE602A-0190-48BB-B38F-B2B5597B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57" y="2361558"/>
              <a:ext cx="2480223" cy="1645675"/>
            </a:xfrm>
            <a:prstGeom prst="round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54568BE-9355-4955-A324-595B11B5BF43}"/>
              </a:ext>
            </a:extLst>
          </p:cNvPr>
          <p:cNvGrpSpPr/>
          <p:nvPr/>
        </p:nvGrpSpPr>
        <p:grpSpPr>
          <a:xfrm>
            <a:off x="545573" y="3512425"/>
            <a:ext cx="2482946" cy="1864036"/>
            <a:chOff x="545573" y="3512425"/>
            <a:chExt cx="2482946" cy="1864036"/>
          </a:xfrm>
        </p:grpSpPr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xmlns="" id="{424B8C15-339E-4915-A35E-BE650B45277D}"/>
                </a:ext>
              </a:extLst>
            </p:cNvPr>
            <p:cNvSpPr/>
            <p:nvPr/>
          </p:nvSpPr>
          <p:spPr>
            <a:xfrm rot="5400000">
              <a:off x="1672929" y="3429160"/>
              <a:ext cx="217748" cy="384277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F906753-B7EF-4DCE-B3D8-41898502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73" y="3730786"/>
              <a:ext cx="2482946" cy="1645675"/>
            </a:xfrm>
            <a:prstGeom prst="round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E0E5AFA-2F41-4B1B-8168-98DC587589D8}"/>
              </a:ext>
            </a:extLst>
          </p:cNvPr>
          <p:cNvGrpSpPr/>
          <p:nvPr/>
        </p:nvGrpSpPr>
        <p:grpSpPr>
          <a:xfrm>
            <a:off x="3023907" y="3732834"/>
            <a:ext cx="2887288" cy="1645675"/>
            <a:chOff x="3057286" y="3948863"/>
            <a:chExt cx="2887288" cy="1645675"/>
          </a:xfrm>
        </p:grpSpPr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xmlns="" id="{0AD276CC-C9B9-4418-9A88-4E71A8B3323D}"/>
                </a:ext>
              </a:extLst>
            </p:cNvPr>
            <p:cNvSpPr/>
            <p:nvPr/>
          </p:nvSpPr>
          <p:spPr>
            <a:xfrm>
              <a:off x="3057286" y="4598343"/>
              <a:ext cx="380344" cy="362433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3B9D4C9-C2BB-4BA2-A9CF-665CB4380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385" y="3948863"/>
              <a:ext cx="2514189" cy="1645675"/>
            </a:xfrm>
            <a:prstGeom prst="round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5F056DD-5549-4931-BB7C-B8A4B328B2BF}"/>
              </a:ext>
            </a:extLst>
          </p:cNvPr>
          <p:cNvGrpSpPr/>
          <p:nvPr/>
        </p:nvGrpSpPr>
        <p:grpSpPr>
          <a:xfrm>
            <a:off x="5911195" y="3740692"/>
            <a:ext cx="2889384" cy="1645675"/>
            <a:chOff x="5944574" y="3956721"/>
            <a:chExt cx="2889384" cy="1645675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xmlns="" id="{029E1873-F625-4C74-8E27-69E99E3C77DC}"/>
                </a:ext>
              </a:extLst>
            </p:cNvPr>
            <p:cNvSpPr/>
            <p:nvPr/>
          </p:nvSpPr>
          <p:spPr>
            <a:xfrm>
              <a:off x="5944574" y="4662938"/>
              <a:ext cx="335426" cy="362433"/>
            </a:xfrm>
            <a:prstGeom prst="rightArrow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F6D53C7D-7B64-4AA4-AA7D-5485E6B82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999" y="3956721"/>
              <a:ext cx="2553959" cy="1645675"/>
            </a:xfrm>
            <a:prstGeom prst="roundRect">
              <a:avLst/>
            </a:prstGeom>
          </p:spPr>
        </p:pic>
      </p:grpSp>
      <p:sp>
        <p:nvSpPr>
          <p:cNvPr id="44" name="Arrow: Right 43">
            <a:extLst>
              <a:ext uri="{FF2B5EF4-FFF2-40B4-BE49-F238E27FC236}">
                <a16:creationId xmlns:a16="http://schemas.microsoft.com/office/drawing/2014/main" xmlns="" id="{202985AF-9967-4914-AAAB-2CDB2A949765}"/>
              </a:ext>
            </a:extLst>
          </p:cNvPr>
          <p:cNvSpPr/>
          <p:nvPr/>
        </p:nvSpPr>
        <p:spPr>
          <a:xfrm>
            <a:off x="8797816" y="4374454"/>
            <a:ext cx="335426" cy="362433"/>
          </a:xfrm>
          <a:prstGeom prst="rightArrow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C9B9E9-EBA5-4C18-87B8-11D001AD2C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487" y="3754340"/>
            <a:ext cx="2514187" cy="1575853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FCF8144-5F86-45A0-9B3C-667EC1E8CA7A}"/>
              </a:ext>
            </a:extLst>
          </p:cNvPr>
          <p:cNvGrpSpPr/>
          <p:nvPr/>
        </p:nvGrpSpPr>
        <p:grpSpPr>
          <a:xfrm>
            <a:off x="9186355" y="5327814"/>
            <a:ext cx="2490704" cy="1471633"/>
            <a:chOff x="9155723" y="5386367"/>
            <a:chExt cx="2490704" cy="147163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48601A09-5887-4D58-BEEF-45BA877B2A4B}"/>
                </a:ext>
              </a:extLst>
            </p:cNvPr>
            <p:cNvGrpSpPr/>
            <p:nvPr/>
          </p:nvGrpSpPr>
          <p:grpSpPr>
            <a:xfrm>
              <a:off x="9155723" y="5386367"/>
              <a:ext cx="2490704" cy="1471633"/>
              <a:chOff x="9155723" y="5386367"/>
              <a:chExt cx="2490704" cy="1471633"/>
            </a:xfrm>
          </p:grpSpPr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xmlns="" id="{77ACBA28-F926-47C5-A55E-9F0281F8773A}"/>
                  </a:ext>
                </a:extLst>
              </p:cNvPr>
              <p:cNvSpPr/>
              <p:nvPr/>
            </p:nvSpPr>
            <p:spPr>
              <a:xfrm rot="5400000">
                <a:off x="10276971" y="5321266"/>
                <a:ext cx="232231" cy="362433"/>
              </a:xfrm>
              <a:prstGeom prst="rightArrow">
                <a:avLst/>
              </a:prstGeom>
              <a:solidFill>
                <a:srgbClr val="FF000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46747D82-C630-4038-9909-E96AE3DE7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5723" y="5613267"/>
                <a:ext cx="2490704" cy="1244733"/>
              </a:xfrm>
              <a:prstGeom prst="round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CCD2F85-459F-42E8-B345-4D780AC9AA03}"/>
                </a:ext>
              </a:extLst>
            </p:cNvPr>
            <p:cNvSpPr txBox="1"/>
            <p:nvPr/>
          </p:nvSpPr>
          <p:spPr>
            <a:xfrm>
              <a:off x="9469196" y="5682775"/>
              <a:ext cx="1765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mazone" panose="03020702060507090A04" pitchFamily="66" charset="0"/>
                </a:rPr>
                <a:t>Điện</a:t>
              </a:r>
              <a:r>
                <a:rPr lang="en-US" sz="2400" b="1" dirty="0">
                  <a:solidFill>
                    <a:schemeClr val="bg1"/>
                  </a:solidFill>
                  <a:latin typeface="Amazone" panose="03020702060507090A04" pitchFamily="66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mazone" panose="03020702060507090A04" pitchFamily="66" charset="0"/>
                </a:rPr>
                <a:t>Biên</a:t>
              </a:r>
              <a:endParaRPr lang="en-US" sz="2400" b="1" dirty="0">
                <a:solidFill>
                  <a:schemeClr val="bg1"/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0465296-03A9-4C5A-A707-AF44FED88793}"/>
              </a:ext>
            </a:extLst>
          </p:cNvPr>
          <p:cNvGrpSpPr/>
          <p:nvPr/>
        </p:nvGrpSpPr>
        <p:grpSpPr>
          <a:xfrm>
            <a:off x="6234396" y="5567498"/>
            <a:ext cx="2927874" cy="1277599"/>
            <a:chOff x="6234396" y="5567498"/>
            <a:chExt cx="2927874" cy="127759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73C818CA-D1C2-4C99-9B08-1263344BFE4C}"/>
                </a:ext>
              </a:extLst>
            </p:cNvPr>
            <p:cNvGrpSpPr/>
            <p:nvPr/>
          </p:nvGrpSpPr>
          <p:grpSpPr>
            <a:xfrm>
              <a:off x="6234396" y="5567498"/>
              <a:ext cx="2927874" cy="1277599"/>
              <a:chOff x="6234396" y="5567498"/>
              <a:chExt cx="2927874" cy="1277599"/>
            </a:xfrm>
          </p:grpSpPr>
          <p:sp>
            <p:nvSpPr>
              <p:cNvPr id="55" name="Arrow: Right 54">
                <a:extLst>
                  <a:ext uri="{FF2B5EF4-FFF2-40B4-BE49-F238E27FC236}">
                    <a16:creationId xmlns:a16="http://schemas.microsoft.com/office/drawing/2014/main" xmlns="" id="{5110EF76-16A0-4719-96E0-1ABF83371EE9}"/>
                  </a:ext>
                </a:extLst>
              </p:cNvPr>
              <p:cNvSpPr/>
              <p:nvPr/>
            </p:nvSpPr>
            <p:spPr>
              <a:xfrm rot="10800000">
                <a:off x="8794997" y="6082885"/>
                <a:ext cx="367273" cy="362433"/>
              </a:xfrm>
              <a:prstGeom prst="rightArrow">
                <a:avLst/>
              </a:prstGeom>
              <a:solidFill>
                <a:srgbClr val="FF000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300BFC40-342A-49F4-A1AC-3753990FF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396" y="5567498"/>
                <a:ext cx="2553959" cy="1277599"/>
              </a:xfrm>
              <a:prstGeom prst="round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ABB43AF-D6F9-4858-9812-94982BF717D0}"/>
                </a:ext>
              </a:extLst>
            </p:cNvPr>
            <p:cNvSpPr txBox="1"/>
            <p:nvPr/>
          </p:nvSpPr>
          <p:spPr>
            <a:xfrm>
              <a:off x="6805246" y="5913607"/>
              <a:ext cx="163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3175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Amazone" panose="03020702060507090A04" pitchFamily="66" charset="0"/>
                </a:rPr>
                <a:t>Lai </a:t>
              </a:r>
              <a:r>
                <a:rPr lang="en-US" sz="2800" b="1" dirty="0" err="1">
                  <a:ln w="3175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Amazone" panose="03020702060507090A04" pitchFamily="66" charset="0"/>
                </a:rPr>
                <a:t>Châu</a:t>
              </a:r>
              <a:endParaRPr lang="en-US" sz="2800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Amazone" panose="03020702060507090A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2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928654-6051-2795-250C-4423ED2B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6" y="197450"/>
            <a:ext cx="6617855" cy="401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4080"/>
            <a:ext cx="2133600" cy="1727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0" y="1612344"/>
            <a:ext cx="4162569" cy="1335574"/>
          </a:xfrm>
          <a:prstGeom prst="rect">
            <a:avLst/>
          </a:prstGeom>
        </p:spPr>
      </p:pic>
      <p:pic>
        <p:nvPicPr>
          <p:cNvPr id="1026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7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24C88-A45F-5940-E9D5-A4702593C84E}"/>
              </a:ext>
            </a:extLst>
          </p:cNvPr>
          <p:cNvSpPr txBox="1"/>
          <p:nvPr/>
        </p:nvSpPr>
        <p:spPr>
          <a:xfrm>
            <a:off x="2579911" y="721506"/>
            <a:ext cx="7055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D4C11-5D34-E0C1-87D1-213FAB974BCF}"/>
              </a:ext>
            </a:extLst>
          </p:cNvPr>
          <p:cNvSpPr txBox="1"/>
          <p:nvPr/>
        </p:nvSpPr>
        <p:spPr>
          <a:xfrm>
            <a:off x="1758458" y="219219"/>
            <a:ext cx="80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29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AE8858-16FB-4DEB-BDA0-E6651996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1C5D6EB-FEA9-4CFE-AFCF-4A0BA4053594}"/>
              </a:ext>
            </a:extLst>
          </p:cNvPr>
          <p:cNvSpPr/>
          <p:nvPr/>
        </p:nvSpPr>
        <p:spPr>
          <a:xfrm>
            <a:off x="145775" y="1675613"/>
            <a:ext cx="7450630" cy="4749058"/>
          </a:xfrm>
          <a:prstGeom prst="roundRect">
            <a:avLst>
              <a:gd name="adj" fmla="val 12266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"/>
              </a:rPr>
              <a:t>         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Trung du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Bắc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h</a:t>
            </a:r>
            <a:r>
              <a:rPr lang="vi-VN" sz="2400" dirty="0">
                <a:solidFill>
                  <a:schemeClr val="tx1"/>
                </a:solidFill>
                <a:latin typeface="Roboto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n 14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triệu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ng</a:t>
            </a:r>
            <a:r>
              <a:rPr lang="vi-VN" sz="2400" dirty="0">
                <a:solidFill>
                  <a:schemeClr val="tx1"/>
                </a:solidFill>
                <a:latin typeface="Roboto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2020).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n</a:t>
            </a:r>
            <a:r>
              <a:rPr lang="vi-VN" sz="2400" dirty="0">
                <a:solidFill>
                  <a:schemeClr val="tx1"/>
                </a:solidFill>
                <a:latin typeface="Roboto"/>
              </a:rPr>
              <a:t>ơ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nh</a:t>
            </a:r>
            <a:r>
              <a:rPr lang="vi-VN" sz="2400" dirty="0">
                <a:solidFill>
                  <a:schemeClr val="tx1"/>
                </a:solidFill>
                <a:latin typeface="Roboto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: M</a:t>
            </a:r>
            <a:r>
              <a:rPr lang="vi-VN" sz="2400" dirty="0">
                <a:solidFill>
                  <a:schemeClr val="tx1"/>
                </a:solidFill>
                <a:latin typeface="Roboto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Dao,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Mông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Tày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Nùng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,….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quán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phục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truyền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đa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Roboto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B8D67E-9381-48CF-8CC9-BBC405E4A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5455" r="50000" b="73567"/>
          <a:stretch/>
        </p:blipFill>
        <p:spPr>
          <a:xfrm>
            <a:off x="7485466" y="113390"/>
            <a:ext cx="4796589" cy="331561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FED90D-32FD-4B95-8E3F-0F285164D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55" r="8292" b="73801"/>
          <a:stretch/>
        </p:blipFill>
        <p:spPr>
          <a:xfrm>
            <a:off x="7445708" y="3512127"/>
            <a:ext cx="4796589" cy="3315610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AE0717-4A7C-C5C2-5D8B-9FFF96C1E2DE}"/>
              </a:ext>
            </a:extLst>
          </p:cNvPr>
          <p:cNvSpPr txBox="1"/>
          <p:nvPr/>
        </p:nvSpPr>
        <p:spPr>
          <a:xfrm>
            <a:off x="-308882" y="-42391"/>
            <a:ext cx="80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D6B81F-D9BB-64B6-A1C2-6FA495A69C31}"/>
              </a:ext>
            </a:extLst>
          </p:cNvPr>
          <p:cNvSpPr txBox="1"/>
          <p:nvPr/>
        </p:nvSpPr>
        <p:spPr>
          <a:xfrm>
            <a:off x="901147" y="666918"/>
            <a:ext cx="597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90CC0E-1E23-66CA-F1A4-A75EB01B5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81" y="1612344"/>
            <a:ext cx="3452886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05" y="1386768"/>
            <a:ext cx="1216457" cy="984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443" y="2337497"/>
            <a:ext cx="8532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46" y="1493840"/>
            <a:ext cx="3639127" cy="1031216"/>
          </a:xfrm>
          <a:prstGeom prst="rect">
            <a:avLst/>
          </a:prstGeom>
        </p:spPr>
      </p:pic>
      <p:sp>
        <p:nvSpPr>
          <p:cNvPr id="13" name="Google Shape;117;p2"/>
          <p:cNvSpPr/>
          <p:nvPr/>
        </p:nvSpPr>
        <p:spPr>
          <a:xfrm>
            <a:off x="873442" y="2330474"/>
            <a:ext cx="8532977" cy="1146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6B18FA-B495-A414-E42B-187223B3FF35}"/>
              </a:ext>
            </a:extLst>
          </p:cNvPr>
          <p:cNvSpPr/>
          <p:nvPr/>
        </p:nvSpPr>
        <p:spPr>
          <a:xfrm>
            <a:off x="875715" y="3636313"/>
            <a:ext cx="8532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Google Shape;117;p2">
            <a:extLst>
              <a:ext uri="{FF2B5EF4-FFF2-40B4-BE49-F238E27FC236}">
                <a16:creationId xmlns:a16="http://schemas.microsoft.com/office/drawing/2014/main" xmlns="" id="{72EF5D3D-AA51-CAF4-4E81-2341A6D164CC}"/>
              </a:ext>
            </a:extLst>
          </p:cNvPr>
          <p:cNvSpPr/>
          <p:nvPr/>
        </p:nvSpPr>
        <p:spPr>
          <a:xfrm>
            <a:off x="862066" y="3520099"/>
            <a:ext cx="8696753" cy="1146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F0DB55-4982-2A0A-8F02-A8550C3436C8}"/>
              </a:ext>
            </a:extLst>
          </p:cNvPr>
          <p:cNvGrpSpPr/>
          <p:nvPr/>
        </p:nvGrpSpPr>
        <p:grpSpPr>
          <a:xfrm>
            <a:off x="6311130" y="4549564"/>
            <a:ext cx="5345725" cy="1853675"/>
            <a:chOff x="386860" y="674546"/>
            <a:chExt cx="5011617" cy="182654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B1C3BF9-017B-08F5-EE46-553424BD986D}"/>
                </a:ext>
              </a:extLst>
            </p:cNvPr>
            <p:cNvSpPr/>
            <p:nvPr/>
          </p:nvSpPr>
          <p:spPr>
            <a:xfrm>
              <a:off x="386860" y="1446016"/>
              <a:ext cx="5011617" cy="1055077"/>
            </a:xfrm>
            <a:prstGeom prst="roundRect">
              <a:avLst>
                <a:gd name="adj" fmla="val 50000"/>
              </a:avLst>
            </a:prstGeom>
            <a:solidFill>
              <a:srgbClr val="FFFF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ztek" panose="02020800000000000000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B6141AD-B383-C72B-72A0-B698E5872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40" y="674546"/>
              <a:ext cx="1726733" cy="97840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EB1B5A-6516-029A-A36C-DE13C25F4020}"/>
              </a:ext>
            </a:extLst>
          </p:cNvPr>
          <p:cNvSpPr txBox="1"/>
          <p:nvPr/>
        </p:nvSpPr>
        <p:spPr>
          <a:xfrm>
            <a:off x="1758458" y="-42391"/>
            <a:ext cx="80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822EEC9-A593-BF32-01A3-31FD58D8CECF}"/>
              </a:ext>
            </a:extLst>
          </p:cNvPr>
          <p:cNvSpPr txBox="1"/>
          <p:nvPr/>
        </p:nvSpPr>
        <p:spPr>
          <a:xfrm>
            <a:off x="2579911" y="721506"/>
            <a:ext cx="7055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2209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" y="1591487"/>
            <a:ext cx="1216457" cy="984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45" y="1603024"/>
            <a:ext cx="3639127" cy="1031216"/>
          </a:xfrm>
          <a:prstGeom prst="rect">
            <a:avLst/>
          </a:prstGeom>
        </p:spPr>
      </p:pic>
      <p:sp>
        <p:nvSpPr>
          <p:cNvPr id="13" name="Google Shape;117;p2"/>
          <p:cNvSpPr/>
          <p:nvPr/>
        </p:nvSpPr>
        <p:spPr>
          <a:xfrm>
            <a:off x="873442" y="2562484"/>
            <a:ext cx="8532977" cy="1146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6B18FA-B495-A414-E42B-187223B3FF35}"/>
              </a:ext>
            </a:extLst>
          </p:cNvPr>
          <p:cNvSpPr/>
          <p:nvPr/>
        </p:nvSpPr>
        <p:spPr>
          <a:xfrm>
            <a:off x="957603" y="3977502"/>
            <a:ext cx="8532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Thái, Dao,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14" name="Google Shape;117;p2">
            <a:extLst>
              <a:ext uri="{FF2B5EF4-FFF2-40B4-BE49-F238E27FC236}">
                <a16:creationId xmlns:a16="http://schemas.microsoft.com/office/drawing/2014/main" xmlns="" id="{72EF5D3D-AA51-CAF4-4E81-2341A6D164CC}"/>
              </a:ext>
            </a:extLst>
          </p:cNvPr>
          <p:cNvSpPr/>
          <p:nvPr/>
        </p:nvSpPr>
        <p:spPr>
          <a:xfrm>
            <a:off x="943954" y="3929528"/>
            <a:ext cx="8532977" cy="1146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1E8352-C322-BBCA-D731-7EE7C61B09EE}"/>
              </a:ext>
            </a:extLst>
          </p:cNvPr>
          <p:cNvSpPr txBox="1"/>
          <p:nvPr/>
        </p:nvSpPr>
        <p:spPr>
          <a:xfrm>
            <a:off x="1758458" y="-42391"/>
            <a:ext cx="80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D2B00A-83DD-FC78-6AD7-56724BBED9AF}"/>
              </a:ext>
            </a:extLst>
          </p:cNvPr>
          <p:cNvSpPr txBox="1"/>
          <p:nvPr/>
        </p:nvSpPr>
        <p:spPr>
          <a:xfrm>
            <a:off x="2579911" y="721506"/>
            <a:ext cx="7055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367716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ân tộc Mông">
            <a:extLst>
              <a:ext uri="{FF2B5EF4-FFF2-40B4-BE49-F238E27FC236}">
                <a16:creationId xmlns:a16="http://schemas.microsoft.com/office/drawing/2014/main" xmlns="" id="{BE80D3ED-8C7D-441B-8767-A31E57D8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8" y="169962"/>
            <a:ext cx="11286698" cy="6148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5574558" y="169962"/>
            <a:ext cx="5874328" cy="837123"/>
            <a:chOff x="3081386" y="5446825"/>
            <a:chExt cx="5874328" cy="837123"/>
          </a:xfrm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81386" y="5446825"/>
              <a:ext cx="587432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MÔNG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912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ân tộc Dao ở Việt Nam">
            <a:extLst>
              <a:ext uri="{FF2B5EF4-FFF2-40B4-BE49-F238E27FC236}">
                <a16:creationId xmlns:a16="http://schemas.microsoft.com/office/drawing/2014/main" xmlns="" id="{69A58ADE-B8B6-4B81-A10D-C2F60D8B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464024"/>
            <a:ext cx="11109277" cy="5909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3159318" y="5993069"/>
            <a:ext cx="5268287" cy="837123"/>
            <a:chOff x="3282148" y="5446825"/>
            <a:chExt cx="5268287" cy="837123"/>
          </a:xfrm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82148" y="5500859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DAO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6562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âm Bình giữ gìn bản sắc văn hóa dân tộc Tày">
            <a:extLst>
              <a:ext uri="{FF2B5EF4-FFF2-40B4-BE49-F238E27FC236}">
                <a16:creationId xmlns:a16="http://schemas.microsoft.com/office/drawing/2014/main" xmlns="" id="{0B5038B5-2CB0-4738-AED7-D86CC3F0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4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831771" y="6020877"/>
            <a:ext cx="5643041" cy="837123"/>
            <a:chOff x="2886362" y="5446825"/>
            <a:chExt cx="5643041" cy="837123"/>
          </a:xfrm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TÀY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85779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25" y="192795"/>
            <a:ext cx="11971375" cy="64724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900010" y="5897201"/>
            <a:ext cx="5479267" cy="837123"/>
            <a:chOff x="3050136" y="5446825"/>
            <a:chExt cx="5479267" cy="837123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50136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21223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ét đẹp ứng xử của đồng bào người Mường | Báo Dân tộc và Phát triển">
            <a:extLst>
              <a:ext uri="{FF2B5EF4-FFF2-40B4-BE49-F238E27FC236}">
                <a16:creationId xmlns:a16="http://schemas.microsoft.com/office/drawing/2014/main" xmlns="" id="{518830B8-140C-4AC4-A2A2-6D1EE82E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47489"/>
            <a:ext cx="12096465" cy="674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45351" y="6041070"/>
            <a:ext cx="6977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MƯỜNG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058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92200" y="1057079"/>
            <a:ext cx="9563100" cy="4607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326806"/>
            <a:ext cx="2083592" cy="1686544"/>
          </a:xfrm>
          <a:prstGeom prst="rect">
            <a:avLst/>
          </a:prstGeom>
        </p:spPr>
      </p:pic>
      <p:pic>
        <p:nvPicPr>
          <p:cNvPr id="6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7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976" y="1889626"/>
            <a:ext cx="922404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2747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ét đẹp Truyền Thống Trong Phong Tục Tết Cổ Truyền Của Dân Tộc Nùng | Gỗ">
            <a:extLst>
              <a:ext uri="{FF2B5EF4-FFF2-40B4-BE49-F238E27FC236}">
                <a16:creationId xmlns:a16="http://schemas.microsoft.com/office/drawing/2014/main" xmlns="" id="{6C72F11C-936D-46C1-881B-FBBA1BCF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4231649" y="0"/>
            <a:ext cx="6977166" cy="837123"/>
            <a:chOff x="2886362" y="5446825"/>
            <a:chExt cx="6220906" cy="837123"/>
          </a:xfrm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86362" y="5514507"/>
              <a:ext cx="62209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NÙNG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3269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8" y="481263"/>
            <a:ext cx="5508855" cy="309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1263"/>
            <a:ext cx="5569819" cy="3098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7" y="3742424"/>
            <a:ext cx="5508855" cy="298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8281"/>
            <a:ext cx="5493890" cy="309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723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1" y="503383"/>
            <a:ext cx="5168767" cy="290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5" y="530801"/>
            <a:ext cx="4957010" cy="285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1" y="3609172"/>
            <a:ext cx="5335604" cy="3001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5" y="3609172"/>
            <a:ext cx="5255393" cy="295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8519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7;p2"/>
          <p:cNvSpPr/>
          <p:nvPr/>
        </p:nvSpPr>
        <p:spPr>
          <a:xfrm>
            <a:off x="572371" y="2436903"/>
            <a:ext cx="5173336" cy="156966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6B18FA-B495-A414-E42B-187223B3FF35}"/>
              </a:ext>
            </a:extLst>
          </p:cNvPr>
          <p:cNvSpPr/>
          <p:nvPr/>
        </p:nvSpPr>
        <p:spPr>
          <a:xfrm>
            <a:off x="572371" y="2476244"/>
            <a:ext cx="5173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3D1136-5E3F-0E1B-6CD0-EE848BBF0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7750" y1="36667" x2="23583" y2="31750"/>
                        <a14:foregroundMark x1="23583" y1="31750" x2="25148" y2="37861"/>
                        <a14:foregroundMark x1="24934" y1="40000" x2="24417" y2="41833"/>
                        <a14:foregroundMark x1="26000" y1="45917" x2="26000" y2="45917"/>
                        <a14:foregroundMark x1="28055" y1="23833" x2="30048" y2="25667"/>
                        <a14:foregroundMark x1="29333" y1="30000" x2="29333" y2="30000"/>
                        <a14:foregroundMark x1="46250" y1="43583" x2="46250" y2="43583"/>
                        <a14:foregroundMark x1="47250" y1="42833" x2="47000" y2="41000"/>
                        <a14:foregroundMark x1="57500" y1="39000" x2="56000" y2="39750"/>
                        <a14:foregroundMark x1="66250" y1="22333" x2="73583" y2="24750"/>
                        <a14:foregroundMark x1="73583" y1="24750" x2="67667" y2="30417"/>
                        <a14:foregroundMark x1="67667" y1="30417" x2="67000" y2="30750"/>
                        <a14:foregroundMark x1="66250" y1="36667" x2="66250" y2="36667"/>
                        <a14:backgroundMark x1="27500" y1="21833" x2="28250" y2="21833"/>
                        <a14:backgroundMark x1="30583" y1="25417" x2="30583" y2="26167"/>
                        <a14:backgroundMark x1="27500" y1="22583" x2="26500" y2="23083"/>
                        <a14:backgroundMark x1="30083" y1="25667" x2="30083" y2="26667"/>
                        <a14:backgroundMark x1="29833" y1="26917" x2="29833" y2="27417"/>
                        <a14:backgroundMark x1="25500" y1="37917" x2="25250" y2="39500"/>
                        <a14:backgroundMark x1="25500" y1="38167" x2="255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0" t="14871" r="24017" b="22820"/>
          <a:stretch/>
        </p:blipFill>
        <p:spPr>
          <a:xfrm>
            <a:off x="591657" y="982639"/>
            <a:ext cx="1951892" cy="141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8261A5-DA41-7BCB-679A-C38FA2F46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7" y="1941698"/>
            <a:ext cx="5873922" cy="4322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77BE96-952E-202A-F48F-CAE1581197A7}"/>
              </a:ext>
            </a:extLst>
          </p:cNvPr>
          <p:cNvSpPr txBox="1"/>
          <p:nvPr/>
        </p:nvSpPr>
        <p:spPr>
          <a:xfrm>
            <a:off x="1758458" y="-42391"/>
            <a:ext cx="80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09AC7-EB8E-A62C-65CB-3929FFDCBA41}"/>
              </a:ext>
            </a:extLst>
          </p:cNvPr>
          <p:cNvSpPr txBox="1"/>
          <p:nvPr/>
        </p:nvSpPr>
        <p:spPr>
          <a:xfrm>
            <a:off x="2579911" y="721506"/>
            <a:ext cx="7055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</a:p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594412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7;p2"/>
          <p:cNvSpPr/>
          <p:nvPr/>
        </p:nvSpPr>
        <p:spPr>
          <a:xfrm>
            <a:off x="627798" y="2702329"/>
            <a:ext cx="10626238" cy="361268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1182" y="2907049"/>
            <a:ext cx="9213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Trung du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 núi Bắc Bộ có hơn 14 triệu người (năm 2020).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2311" y="3879438"/>
            <a:ext cx="8631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Có nhiều dân tộc sinh sống: Tày, Nùng, Mường, Thái, Dao,...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478" y="4799537"/>
            <a:ext cx="9117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-Mỗi dân tộc đều có tiếng nói, trang phục phong tục tập quán riêng tạo nên sự đa dạng về văn hóa.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DF41D1-8E9A-0ED4-D86B-D30CA5741FFB}"/>
              </a:ext>
            </a:extLst>
          </p:cNvPr>
          <p:cNvSpPr txBox="1"/>
          <p:nvPr/>
        </p:nvSpPr>
        <p:spPr>
          <a:xfrm>
            <a:off x="1758458" y="-42391"/>
            <a:ext cx="80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948F62-4570-7936-9B3C-A5C7A29E3736}"/>
              </a:ext>
            </a:extLst>
          </p:cNvPr>
          <p:cNvSpPr txBox="1"/>
          <p:nvPr/>
        </p:nvSpPr>
        <p:spPr>
          <a:xfrm>
            <a:off x="2579911" y="721506"/>
            <a:ext cx="7055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</a:p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E70C32-ED6B-B2BA-BFFB-14E22FD7370F}"/>
              </a:ext>
            </a:extLst>
          </p:cNvPr>
          <p:cNvSpPr/>
          <p:nvPr/>
        </p:nvSpPr>
        <p:spPr>
          <a:xfrm>
            <a:off x="4717655" y="1896481"/>
            <a:ext cx="24747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5C0705-8809-D1CF-43ED-A4131F70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49" y="1388726"/>
            <a:ext cx="3328350" cy="10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6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"/>
          <a:stretch/>
        </p:blipFill>
        <p:spPr>
          <a:xfrm>
            <a:off x="5242750" y="1416023"/>
            <a:ext cx="6379925" cy="4372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1690" y="5681469"/>
            <a:ext cx="1018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Lược đồ mật độ dân số theo tỉnh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vùng Trung du</a:t>
            </a:r>
          </a:p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và miền núi Bắc Bộ năm 2020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4" y="2196601"/>
            <a:ext cx="4757244" cy="326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du và miền núi Bắc Bộ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vi-VN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vùng dân cư thưa thớt. Dân cư </a:t>
            </a:r>
            <a:r>
              <a:rPr lang="en-US" sz="2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vi-VN" sz="2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vùng phân bố không đồng đều giữa các tỉnh, giữa khu vực miền núi và khu vực trung du.</a:t>
            </a:r>
            <a:endParaRPr lang="en-US" sz="2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325" y="1618774"/>
            <a:ext cx="4302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QUAN SÁT LƯỢC ĐỒ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99E88-A0A0-ACD4-13A0-D34D381F31D2}"/>
              </a:ext>
            </a:extLst>
          </p:cNvPr>
          <p:cNvSpPr txBox="1"/>
          <p:nvPr/>
        </p:nvSpPr>
        <p:spPr>
          <a:xfrm>
            <a:off x="1758458" y="-42391"/>
            <a:ext cx="80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39EDCC-2FCE-CD83-1BB5-8C36A7D43D99}"/>
              </a:ext>
            </a:extLst>
          </p:cNvPr>
          <p:cNvSpPr txBox="1"/>
          <p:nvPr/>
        </p:nvSpPr>
        <p:spPr>
          <a:xfrm>
            <a:off x="2579911" y="585026"/>
            <a:ext cx="705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</a:p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10823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E022641-F937-4B6D-816A-4D8670618810}"/>
              </a:ext>
            </a:extLst>
          </p:cNvPr>
          <p:cNvGrpSpPr/>
          <p:nvPr/>
        </p:nvGrpSpPr>
        <p:grpSpPr>
          <a:xfrm>
            <a:off x="573194" y="2137118"/>
            <a:ext cx="3930555" cy="671508"/>
            <a:chOff x="6133574" y="1765495"/>
            <a:chExt cx="5223800" cy="2004762"/>
          </a:xfrm>
        </p:grpSpPr>
        <p:sp>
          <p:nvSpPr>
            <p:cNvPr id="10" name="Speech Bubble: Rectangle with Corners Rounded 7">
              <a:extLst>
                <a:ext uri="{FF2B5EF4-FFF2-40B4-BE49-F238E27FC236}">
                  <a16:creationId xmlns:a16="http://schemas.microsoft.com/office/drawing/2014/main" xmlns="" id="{98C5D630-6596-4118-846D-AB42D8F34EC7}"/>
                </a:ext>
              </a:extLst>
            </p:cNvPr>
            <p:cNvSpPr/>
            <p:nvPr/>
          </p:nvSpPr>
          <p:spPr>
            <a:xfrm>
              <a:off x="6133574" y="1765495"/>
              <a:ext cx="5223800" cy="2002220"/>
            </a:xfrm>
            <a:prstGeom prst="wedgeRoundRectCallout">
              <a:avLst>
                <a:gd name="adj1" fmla="val 29053"/>
                <a:gd name="adj2" fmla="val 76673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FD28518-CA42-4BC6-B244-5CBC461F2EBD}"/>
                </a:ext>
              </a:extLst>
            </p:cNvPr>
            <p:cNvSpPr txBox="1"/>
            <p:nvPr/>
          </p:nvSpPr>
          <p:spPr>
            <a:xfrm>
              <a:off x="6727906" y="2251783"/>
              <a:ext cx="4545446" cy="1518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Mật độ dân số là gì?</a:t>
              </a:r>
              <a:endPara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4150" y="2835922"/>
            <a:ext cx="4954138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 độ dân số là số người dân trung bình sống trên một đơn vị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lãnh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(đơ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vi-V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vị: người/km</a:t>
            </a:r>
            <a:r>
              <a:rPr lang="vi-VN" sz="2400" b="1" i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B93B1C-FC1B-310A-3C13-BB81BFC9D66B}"/>
              </a:ext>
            </a:extLst>
          </p:cNvPr>
          <p:cNvSpPr txBox="1"/>
          <p:nvPr/>
        </p:nvSpPr>
        <p:spPr>
          <a:xfrm>
            <a:off x="2579911" y="585026"/>
            <a:ext cx="705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</a:p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B65211-C2AD-AF53-02A2-AF48E636B09D}"/>
              </a:ext>
            </a:extLst>
          </p:cNvPr>
          <p:cNvSpPr txBox="1"/>
          <p:nvPr/>
        </p:nvSpPr>
        <p:spPr>
          <a:xfrm>
            <a:off x="1758458" y="-42391"/>
            <a:ext cx="80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8F8DB9-2D3B-B6D4-E491-82F4F332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49" y="1388726"/>
            <a:ext cx="3328350" cy="1027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738FF3-5000-D5B0-1DF6-9ECC0A766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"/>
          <a:stretch/>
        </p:blipFill>
        <p:spPr>
          <a:xfrm>
            <a:off x="5568288" y="1392073"/>
            <a:ext cx="6054387" cy="4396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4D506E-8520-ABA2-784B-9AAFE03A5AA4}"/>
              </a:ext>
            </a:extLst>
          </p:cNvPr>
          <p:cNvSpPr txBox="1"/>
          <p:nvPr/>
        </p:nvSpPr>
        <p:spPr>
          <a:xfrm>
            <a:off x="5431808" y="5681469"/>
            <a:ext cx="600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Lược đồ mật độ dân số theo tỉnh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vùng Trung du</a:t>
            </a:r>
          </a:p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và miền núi Bắc Bộ năm 2020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0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492" y="1121514"/>
            <a:ext cx="5301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13892-720B-84FD-5253-A2DCBEE7E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51" b="7401"/>
          <a:stretch/>
        </p:blipFill>
        <p:spPr>
          <a:xfrm>
            <a:off x="2587180" y="386756"/>
            <a:ext cx="4577895" cy="724811"/>
          </a:xfrm>
          <a:prstGeom prst="rect">
            <a:avLst/>
          </a:prstGeom>
        </p:spPr>
      </p:pic>
      <p:graphicFrame>
        <p:nvGraphicFramePr>
          <p:cNvPr id="10" name="Group 136">
            <a:extLst>
              <a:ext uri="{FF2B5EF4-FFF2-40B4-BE49-F238E27FC236}">
                <a16:creationId xmlns:a16="http://schemas.microsoft.com/office/drawing/2014/main" xmlns="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001973"/>
              </p:ext>
            </p:extLst>
          </p:nvPr>
        </p:nvGraphicFramePr>
        <p:xfrm>
          <a:off x="586851" y="1593126"/>
          <a:ext cx="4940492" cy="4472385"/>
        </p:xfrm>
        <a:graphic>
          <a:graphicData uri="http://schemas.openxmlformats.org/drawingml/2006/table">
            <a:tbl>
              <a:tblPr/>
              <a:tblGrid>
                <a:gridCol w="2157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2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9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0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Tỉnh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0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Dưới 100 người/km</a:t>
                      </a:r>
                      <a:r>
                        <a:rPr lang="vi-VN" sz="20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0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100 đến dưới 200 người/km</a:t>
                      </a:r>
                      <a:r>
                        <a:rPr lang="vi-VN" sz="20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0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200 đến 400 người/km</a:t>
                      </a:r>
                      <a:r>
                        <a:rPr lang="vi-VN" sz="20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3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0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Trên 400 người/km</a:t>
                      </a:r>
                      <a:r>
                        <a:rPr lang="vi-VN" sz="20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45321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68F77B-B717-39BE-CD58-C3F282775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"/>
          <a:stretch/>
        </p:blipFill>
        <p:spPr>
          <a:xfrm>
            <a:off x="5587157" y="1593126"/>
            <a:ext cx="6054387" cy="4472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BFFD93-79C3-6B61-7379-ACDC28D6EA84}"/>
              </a:ext>
            </a:extLst>
          </p:cNvPr>
          <p:cNvSpPr txBox="1"/>
          <p:nvPr/>
        </p:nvSpPr>
        <p:spPr>
          <a:xfrm>
            <a:off x="5554640" y="5886187"/>
            <a:ext cx="600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Lược đồ mật độ dân số theo tỉnh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 vùng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Trung du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và miền núi Bắc Bộ năm 2020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68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F12FED-2FC4-669E-AA39-AC0E434C8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" t="2595" b="25471"/>
          <a:stretch/>
        </p:blipFill>
        <p:spPr>
          <a:xfrm>
            <a:off x="300249" y="81888"/>
            <a:ext cx="11341289" cy="3845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C7500A-53D5-44FE-5EC6-3F91160D4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" t="19734" r="1604"/>
          <a:stretch/>
        </p:blipFill>
        <p:spPr>
          <a:xfrm>
            <a:off x="327544" y="3944198"/>
            <a:ext cx="11477769" cy="26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624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48" t="519" r="3016" b="-519"/>
          <a:stretch/>
        </p:blipFill>
        <p:spPr>
          <a:xfrm>
            <a:off x="10565454" y="4533500"/>
            <a:ext cx="1626546" cy="2407554"/>
          </a:xfrm>
          <a:prstGeom prst="rect">
            <a:avLst/>
          </a:prstGeom>
        </p:spPr>
      </p:pic>
      <p:graphicFrame>
        <p:nvGraphicFramePr>
          <p:cNvPr id="10" name="Group 136">
            <a:extLst>
              <a:ext uri="{FF2B5EF4-FFF2-40B4-BE49-F238E27FC236}">
                <a16:creationId xmlns:a16="http://schemas.microsoft.com/office/drawing/2014/main" xmlns="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619050"/>
              </p:ext>
            </p:extLst>
          </p:nvPr>
        </p:nvGraphicFramePr>
        <p:xfrm>
          <a:off x="507610" y="1472666"/>
          <a:ext cx="9162474" cy="5245768"/>
        </p:xfrm>
        <a:graphic>
          <a:graphicData uri="http://schemas.openxmlformats.org/drawingml/2006/table">
            <a:tbl>
              <a:tblPr/>
              <a:tblGrid>
                <a:gridCol w="4743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86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54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30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Tỉnh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2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Dưới 100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7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100 đến dưới 200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4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200 đến 400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5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Trên 400 người/km</a:t>
                      </a:r>
                      <a:r>
                        <a:rPr lang="vi-VN" sz="2400" b="1" i="0" kern="1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45321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64"/>
          <a:stretch/>
        </p:blipFill>
        <p:spPr>
          <a:xfrm>
            <a:off x="9024126" y="4748076"/>
            <a:ext cx="1671159" cy="2192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8052" y="2777575"/>
            <a:ext cx="4618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Sơn La, Điện Biên, Lai Châu, Bắc Kạn, Cao Bằng, Lạng Sơn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0520" y="3801335"/>
            <a:ext cx="43532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Hòa Bình, Yên Bái, Lào Cai, Tuyên Quang, Hà Giang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3683" y="4987081"/>
            <a:ext cx="40669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Thái Nguyên, Quảng Ninh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6714" y="5963962"/>
            <a:ext cx="3214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Phú Thọ, Bắc Giang</a:t>
            </a:r>
            <a:endParaRPr lang="en-US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D30AFE1D-6FA9-2849-E55F-82B40F5FC17F}"/>
              </a:ext>
            </a:extLst>
          </p:cNvPr>
          <p:cNvSpPr txBox="1"/>
          <p:nvPr/>
        </p:nvSpPr>
        <p:spPr>
          <a:xfrm>
            <a:off x="1039350" y="452086"/>
            <a:ext cx="8542340" cy="1164763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CHIA SẺ</a:t>
            </a:r>
            <a:endParaRPr kumimoji="0" lang="zh-CN" altLang="en-US" sz="7000" b="0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2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30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xmlns="" id="{98C5D630-6596-4118-846D-AB42D8F34EC7}"/>
              </a:ext>
            </a:extLst>
          </p:cNvPr>
          <p:cNvSpPr/>
          <p:nvPr/>
        </p:nvSpPr>
        <p:spPr>
          <a:xfrm>
            <a:off x="593463" y="2772349"/>
            <a:ext cx="7755574" cy="1027958"/>
          </a:xfrm>
          <a:prstGeom prst="wedgeRoundRectCallout">
            <a:avLst>
              <a:gd name="adj1" fmla="val 29053"/>
              <a:gd name="adj2" fmla="val 7667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D28518-CA42-4BC6-B244-5CBC461F2EBD}"/>
              </a:ext>
            </a:extLst>
          </p:cNvPr>
          <p:cNvSpPr txBox="1"/>
          <p:nvPr/>
        </p:nvSpPr>
        <p:spPr>
          <a:xfrm>
            <a:off x="495595" y="2790472"/>
            <a:ext cx="7870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có nhận xét gì về sự phân bố dân cư ở vùng Trung du và miền núi Bắc Bộ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462" y="3866069"/>
            <a:ext cx="93513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 cư ở Trung du và miền núi Bắc Bộ thưa thớt, phân bố không đồng đều giữa các tỉnh, giữa khu vực miền núi và khu vực trung du ( tập trung đông ở vùng Trung du và thưa thớt ở miền núi).</a:t>
            </a:r>
            <a:endParaRPr lang="en-US" sz="28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"/>
          <a:stretch/>
        </p:blipFill>
        <p:spPr>
          <a:xfrm>
            <a:off x="8417277" y="1519616"/>
            <a:ext cx="3254861" cy="199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2803" y="3562423"/>
            <a:ext cx="958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" b="1" dirty="0">
                <a:latin typeface="Cambria" panose="02040503050406030204" pitchFamily="18" charset="0"/>
                <a:ea typeface="Cambria" panose="02040503050406030204" pitchFamily="18" charset="0"/>
              </a:rPr>
              <a:t>Lược đồ mật độ dân số theo tỉnh </a:t>
            </a:r>
            <a:r>
              <a:rPr lang="en-US" sz="10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1000" b="1" dirty="0">
                <a:latin typeface="Cambria" panose="02040503050406030204" pitchFamily="18" charset="0"/>
                <a:ea typeface="Cambria" panose="02040503050406030204" pitchFamily="18" charset="0"/>
              </a:rPr>
              <a:t>vùng Trung du</a:t>
            </a:r>
          </a:p>
          <a:p>
            <a:pPr algn="ctr"/>
            <a:r>
              <a:rPr lang="vi-VN" sz="1000" b="1" dirty="0">
                <a:latin typeface="Cambria" panose="02040503050406030204" pitchFamily="18" charset="0"/>
                <a:ea typeface="Cambria" panose="02040503050406030204" pitchFamily="18" charset="0"/>
              </a:rPr>
              <a:t> và miền núi Bắc Bộ năm 2020</a:t>
            </a:r>
            <a:endParaRPr lang="en-US" sz="1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EC1D61-61EF-ECF6-4DC0-AE0B17FF4BEB}"/>
              </a:ext>
            </a:extLst>
          </p:cNvPr>
          <p:cNvSpPr txBox="1"/>
          <p:nvPr/>
        </p:nvSpPr>
        <p:spPr>
          <a:xfrm>
            <a:off x="1758458" y="-42391"/>
            <a:ext cx="80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FD651-7D8C-D070-BBDF-41166E99F8D5}"/>
              </a:ext>
            </a:extLst>
          </p:cNvPr>
          <p:cNvSpPr txBox="1"/>
          <p:nvPr/>
        </p:nvSpPr>
        <p:spPr>
          <a:xfrm>
            <a:off x="2579911" y="721506"/>
            <a:ext cx="705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</a:p>
          <a:p>
            <a:pPr algn="ctr"/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6504D2-B22D-7A3F-F0BF-400F29EF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" y="1384656"/>
            <a:ext cx="3328350" cy="10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92200" y="926137"/>
            <a:ext cx="9563100" cy="4607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326806"/>
            <a:ext cx="2083592" cy="1686544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xmlns="" id="{D30AFE1D-6FA9-2849-E55F-82B40F5FC17F}"/>
              </a:ext>
            </a:extLst>
          </p:cNvPr>
          <p:cNvSpPr txBox="1"/>
          <p:nvPr/>
        </p:nvSpPr>
        <p:spPr>
          <a:xfrm>
            <a:off x="4040124" y="2318728"/>
            <a:ext cx="2278797" cy="579987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KẾT LUẬN</a:t>
            </a:r>
            <a:endParaRPr kumimoji="0" lang="zh-CN" altLang="en-US" sz="3200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2200" y="2933761"/>
            <a:ext cx="8987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Trung du và miền núi Bắc Bộ có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54 dân tộc Việt Nam - Page 5 of 5 - Địa Ốc Thông Thá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5"/>
          <a:stretch/>
        </p:blipFill>
        <p:spPr bwMode="auto">
          <a:xfrm>
            <a:off x="10552098" y="4555142"/>
            <a:ext cx="2090430" cy="231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4 dân tộc Việt Nam - Page 5 of 5 - Địa Ốc Thông Thá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60"/>
          <a:stretch/>
        </p:blipFill>
        <p:spPr bwMode="auto">
          <a:xfrm>
            <a:off x="9000341" y="4756039"/>
            <a:ext cx="1808166" cy="20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1004" y="3710088"/>
            <a:ext cx="9315718" cy="69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Dân cư ở đây thưa thớt, phân bố không đồng đều.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9A7F80-E45A-1BFC-9B49-C07CE219CE93}"/>
              </a:ext>
            </a:extLst>
          </p:cNvPr>
          <p:cNvSpPr txBox="1"/>
          <p:nvPr/>
        </p:nvSpPr>
        <p:spPr>
          <a:xfrm>
            <a:off x="1758458" y="-42391"/>
            <a:ext cx="80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761528-7A96-94EB-D2DF-63EFCC85E520}"/>
              </a:ext>
            </a:extLst>
          </p:cNvPr>
          <p:cNvSpPr txBox="1"/>
          <p:nvPr/>
        </p:nvSpPr>
        <p:spPr>
          <a:xfrm>
            <a:off x="2579911" y="721506"/>
            <a:ext cx="7055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</a:p>
          <a:p>
            <a:pPr algn="ctr"/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1EFFB2-BC37-6D6A-570C-0D16047D4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49" y="1611345"/>
            <a:ext cx="3328350" cy="10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3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dân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tộc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yếu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vùng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trung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du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miền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núi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Bắc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Bộ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Kinh</a:t>
            </a: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Hoa, </a:t>
            </a:r>
            <a:r>
              <a:rPr lang="en-US" alt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Mạ</a:t>
            </a: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Mường</a:t>
            </a: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Thái, Dao, </a:t>
            </a:r>
            <a:r>
              <a:rPr lang="en-US" alt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Mông</a:t>
            </a: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…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Hà </a:t>
            </a:r>
            <a:r>
              <a:rPr lang="en-US" alt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Nhì</a:t>
            </a: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Ê </a:t>
            </a:r>
            <a:r>
              <a:rPr lang="en-US" alt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đê</a:t>
            </a:r>
            <a:r>
              <a:rPr lang="en-US" alt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Ba Na.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</a:t>
            </a:r>
            <a:r>
              <a:rPr lang="en-US" sz="3600" b="1" kern="1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1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/>
              <a:ea typeface="+mn-ea"/>
              <a:cs typeface="Arial"/>
              <a:sym typeface="Arial"/>
            </a:endParaRP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40614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Mật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dân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?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dân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trên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lãnh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thổ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3873499"/>
            <a:ext cx="5434012" cy="83820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 số người dân trung bình sống </a:t>
            </a:r>
            <a:endParaRPr lang="en-US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 một đơn vị diện tích lãnh thổ.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dân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trung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bình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trên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đất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lang="en-US" sz="3600" b="1" kern="1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2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/>
              <a:ea typeface="+mn-ea"/>
              <a:cs typeface="Arial"/>
              <a:sym typeface="Arial"/>
            </a:endParaRP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bố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dân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cư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vùng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Trung du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miền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núi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Bắc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Bộ</a:t>
            </a:r>
            <a:endParaRPr lang="en-US" altLang="en-US" b="1" dirty="0">
              <a:solidFill>
                <a:prstClr val="white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đặc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đây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lang="en-US" altLang="en-US" b="1" dirty="0">
              <a:solidFill>
                <a:prstClr val="whit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đồng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đều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giữa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tỉnh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khu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vực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cả</a:t>
            </a:r>
            <a:r>
              <a:rPr lang="en-US" altLang="en-US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nước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3873499"/>
            <a:ext cx="5434012" cy="83820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Trung du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thớt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endParaRPr lang="en-US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Đồng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đều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giữa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tỉnh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khu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vực</a:t>
            </a:r>
            <a:r>
              <a:rPr lang="en-US" alt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lang="en-US" sz="3600" b="1" kern="1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3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/>
              <a:ea typeface="+mn-ea"/>
              <a:cs typeface="Arial"/>
              <a:sym typeface="Arial"/>
            </a:endParaRP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0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D30AFE1D-6FA9-2849-E55F-82B40F5FC17F}"/>
              </a:ext>
            </a:extLst>
          </p:cNvPr>
          <p:cNvSpPr txBox="1"/>
          <p:nvPr/>
        </p:nvSpPr>
        <p:spPr>
          <a:xfrm>
            <a:off x="1227641" y="1668320"/>
            <a:ext cx="8542340" cy="1164763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0" cap="all" spc="0" normalizeH="0" baseline="0" noProof="0" dirty="0">
                <a:ln>
                  <a:noFill/>
                </a:ln>
                <a:solidFill>
                  <a:srgbClr val="597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Dặn</a:t>
            </a:r>
            <a:r>
              <a:rPr kumimoji="0" lang="vi-VN" altLang="zh-CN" sz="7000" b="0" i="0" u="none" strike="noStrike" kern="0" cap="all" spc="0" normalizeH="0" noProof="0" dirty="0">
                <a:ln>
                  <a:noFill/>
                </a:ln>
                <a:solidFill>
                  <a:srgbClr val="597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dò</a:t>
            </a:r>
            <a:endParaRPr kumimoji="0" lang="zh-CN" altLang="en-US" sz="7000" b="0" i="0" u="none" strike="noStrike" kern="0" cap="all" spc="0" normalizeH="0" baseline="0" noProof="0" dirty="0">
              <a:ln>
                <a:noFill/>
              </a:ln>
              <a:solidFill>
                <a:srgbClr val="597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7787" y="3133773"/>
            <a:ext cx="9523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hiểu thêm về các dân tộc sinh sống ở vùng Trung du và miền núi Bắc Bộ. </a:t>
            </a:r>
          </a:p>
        </p:txBody>
      </p:sp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23" y="1296884"/>
            <a:ext cx="2083592" cy="16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1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D30AFE1D-6FA9-2849-E55F-82B40F5FC17F}"/>
              </a:ext>
            </a:extLst>
          </p:cNvPr>
          <p:cNvSpPr txBox="1"/>
          <p:nvPr/>
        </p:nvSpPr>
        <p:spPr>
          <a:xfrm>
            <a:off x="1587859" y="1622139"/>
            <a:ext cx="8542340" cy="2241981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0" cap="all" spc="0" normalizeH="0" baseline="0" noProof="0" dirty="0">
                <a:ln>
                  <a:noFill/>
                </a:ln>
                <a:solidFill>
                  <a:srgbClr val="597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CHÚC CÁC EM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0" cap="all" spc="0" normalizeH="0" baseline="0" noProof="0" dirty="0">
                <a:ln>
                  <a:noFill/>
                </a:ln>
                <a:solidFill>
                  <a:srgbClr val="597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HỌC TỐT</a:t>
            </a:r>
            <a:endParaRPr kumimoji="0" lang="zh-CN" altLang="en-US" sz="7000" b="0" i="0" u="none" strike="noStrike" kern="0" cap="all" spc="0" normalizeH="0" baseline="0" noProof="0" dirty="0">
              <a:ln>
                <a:noFill/>
              </a:ln>
              <a:solidFill>
                <a:srgbClr val="597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7178" y="419430"/>
            <a:ext cx="2083592" cy="1686544"/>
          </a:xfrm>
          <a:prstGeom prst="rect">
            <a:avLst/>
          </a:prstGeom>
        </p:spPr>
      </p:pic>
      <p:pic>
        <p:nvPicPr>
          <p:cNvPr id="5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73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968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vi-VN" sz="5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chọn đáp đúng: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xmlns="" id="{24AC993B-554E-CC2D-0060-47F597751116}"/>
                </a:ext>
              </a:extLst>
            </p:cNvPr>
            <p:cNvSpPr txBox="1"/>
            <p:nvPr/>
          </p:nvSpPr>
          <p:spPr>
            <a:xfrm>
              <a:off x="3223940" y="3859296"/>
              <a:ext cx="5692805" cy="92724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hậu vùng </a:t>
              </a:r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 du miền núi Bắc Bộ nóng quanh năm.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1946972" y="2130586"/>
            <a:ext cx="8541915" cy="1586770"/>
            <a:chOff x="1000675" y="2134893"/>
            <a:chExt cx="8541915" cy="1337759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1062440" y="2307015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000675" y="2134893"/>
              <a:ext cx="1368067" cy="1249990"/>
              <a:chOff x="1376340" y="1359262"/>
              <a:chExt cx="518515" cy="649586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376340" y="14595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413277" y="148971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F80F56AF-4931-0BED-1F77-B3545920AC09}"/>
                </a:ext>
              </a:extLst>
            </p:cNvPr>
            <p:cNvSpPr txBox="1"/>
            <p:nvPr/>
          </p:nvSpPr>
          <p:spPr>
            <a:xfrm>
              <a:off x="2069673" y="2266910"/>
              <a:ext cx="7472917" cy="120574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 du miền núi</a:t>
              </a:r>
              <a:r>
                <a:rPr kumimoji="0" lang="vi-VN" sz="2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Bắc Bộ có mùa đông lạnh nhất cả nước, ở các vùng núi cao còn có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tuyết rơi vào mùa đông.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2104240" y="5231377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361E7C29-2C7F-79BD-B8E9-EE91E0A1544C}"/>
                </a:ext>
              </a:extLst>
            </p:cNvPr>
            <p:cNvSpPr txBox="1"/>
            <p:nvPr/>
          </p:nvSpPr>
          <p:spPr>
            <a:xfrm>
              <a:off x="3511589" y="5590579"/>
              <a:ext cx="5628998" cy="91489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hậu có hai mùa: mùa mưa và mùa khô.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10546426" y="2202900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xmlns="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xmlns="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xmlns="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xmlns="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xmlns="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xmlns="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xmlns="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xmlns="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xmlns="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xmlns="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xmlns="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3 143m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xmlns="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xmlns="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xmlns="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xmlns="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xmlns="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xmlns="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xmlns="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xmlns="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xmlns="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xmlns="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xmlns="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xmlns="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xmlns="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xmlns="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xmlns="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xmlns="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3 134m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xmlns="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xmlns="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xmlns="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xmlns="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xmlns="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xmlns="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xmlns="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xmlns="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xmlns="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xmlns="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xmlns="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xmlns="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xmlns="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xmlns="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xmlns="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xmlns="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xmlns="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xmlns="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xmlns="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xmlns="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xmlns="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xmlns="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3 431m</a:t>
              </a: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xmlns="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xmlns="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xmlns="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xmlns="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xmlns="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xmlns="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xmlns="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xmlns="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xmlns="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xmlns="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xmlns="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xmlns="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xmlns="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xmlns="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xmlns="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xmlns="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686775-3806-8442-230F-77AD4AE6E993}"/>
                </a:ext>
              </a:extLst>
            </p:cNvPr>
            <p:cNvSpPr txBox="1"/>
            <p:nvPr/>
          </p:nvSpPr>
          <p:spPr>
            <a:xfrm>
              <a:off x="2032567" y="627717"/>
              <a:ext cx="9502824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 cao của đỉnh núi Phan-xi-păng là bao nhiêu mét?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0231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xmlns="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xmlns="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xmlns="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xmlns="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xmlns="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xmlns="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xmlns="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xmlns="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xmlns="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xmlns="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xmlns="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D0FD5D8-A7C3-6F46-A212-A20077D9FD75}"/>
                </a:ext>
              </a:extLst>
            </p:cNvPr>
            <p:cNvSpPr txBox="1"/>
            <p:nvPr/>
          </p:nvSpPr>
          <p:spPr>
            <a:xfrm>
              <a:off x="3183925" y="3935286"/>
              <a:ext cx="5999762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 hình chủ yếu là đồng bằng.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9140764" cy="1526429"/>
            <a:chOff x="1861723" y="2134893"/>
            <a:chExt cx="9140764" cy="128688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590951-796E-9CCE-EE18-42E3A86889A3}"/>
                </a:ext>
              </a:extLst>
            </p:cNvPr>
            <p:cNvSpPr/>
            <p:nvPr/>
          </p:nvSpPr>
          <p:spPr>
            <a:xfrm>
              <a:off x="2586136" y="2364857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xmlns="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xmlns="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xmlns="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xmlns="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xmlns="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xmlns="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xmlns="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xmlns="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xmlns="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xmlns="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xmlns="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xmlns="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xmlns="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xmlns="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xmlns="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xmlns="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BA69331-7FCB-BEC3-E92F-EA285263B32D}"/>
                </a:ext>
              </a:extLst>
            </p:cNvPr>
            <p:cNvSpPr txBox="1"/>
            <p:nvPr/>
          </p:nvSpPr>
          <p:spPr>
            <a:xfrm>
              <a:off x="3354295" y="2621007"/>
              <a:ext cx="6246948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 hình chủ yếu là cao nguyên.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xmlns="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xmlns="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xmlns="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xmlns="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xmlns="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xmlns="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xmlns="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xmlns="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xmlns="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xmlns="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xmlns="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xmlns="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xmlns="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xmlns="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xmlns="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xmlns="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xmlns="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xmlns="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xmlns="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xmlns="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xmlns="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xmlns="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17F94FC-A3B1-8B1A-249E-7C18AF058245}"/>
                </a:ext>
              </a:extLst>
            </p:cNvPr>
            <p:cNvSpPr txBox="1"/>
            <p:nvPr/>
          </p:nvSpPr>
          <p:spPr>
            <a:xfrm>
              <a:off x="3696329" y="5716165"/>
              <a:ext cx="5306047" cy="5604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 hình chủ yếu là đồi núi.</a:t>
              </a: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xmlns="" id="{35C9ED2D-3065-1429-522E-9A75A0CC80BF}"/>
              </a:ext>
            </a:extLst>
          </p:cNvPr>
          <p:cNvGrpSpPr/>
          <p:nvPr/>
        </p:nvGrpSpPr>
        <p:grpSpPr>
          <a:xfrm flipH="1">
            <a:off x="7950103" y="5209538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xmlns="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xmlns="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xmlns="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xmlns="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xmlns="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xmlns="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xmlns="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xmlns="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xmlns="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xmlns="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xmlns="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xmlns="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xmlns="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xmlns="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21A53009-AF69-C48E-E688-E9ECE216F03D}"/>
              </a:ext>
            </a:extLst>
          </p:cNvPr>
          <p:cNvSpPr/>
          <p:nvPr/>
        </p:nvSpPr>
        <p:spPr>
          <a:xfrm rot="19980337">
            <a:off x="10291971" y="374888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A8EDF4F-38F1-0B74-B2C7-0F492A67D527}"/>
                </a:ext>
              </a:extLst>
            </p:cNvPr>
            <p:cNvSpPr txBox="1"/>
            <p:nvPr/>
          </p:nvSpPr>
          <p:spPr>
            <a:xfrm>
              <a:off x="1856305" y="654714"/>
              <a:ext cx="10117817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 hình ở vùng Trung du và miền núi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 Bộ có đặc điểm gì?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04343CA0-0DB8-ED8F-B49C-E3DFD4AF16B2}"/>
              </a:ext>
            </a:extLst>
          </p:cNvPr>
          <p:cNvSpPr/>
          <p:nvPr/>
        </p:nvSpPr>
        <p:spPr>
          <a:xfrm rot="19980337">
            <a:off x="7814585" y="231870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647725" cy="1364750"/>
            <a:chOff x="2098496" y="3659454"/>
            <a:chExt cx="8647725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11DAFA5-A135-FCE4-69AC-CAE9E20165F5}"/>
                </a:ext>
              </a:extLst>
            </p:cNvPr>
            <p:cNvSpPr txBox="1"/>
            <p:nvPr/>
          </p:nvSpPr>
          <p:spPr>
            <a:xfrm>
              <a:off x="3128114" y="4052514"/>
              <a:ext cx="7618107" cy="53839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Ngành nông nghiệp trồng cây lúa nước.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FC26B6-BB1B-DD2F-8E82-1467A38453BB}"/>
              </a:ext>
            </a:extLst>
          </p:cNvPr>
          <p:cNvGrpSpPr/>
          <p:nvPr/>
        </p:nvGrpSpPr>
        <p:grpSpPr>
          <a:xfrm>
            <a:off x="573990" y="2142551"/>
            <a:ext cx="10054969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03D0082-927F-D30B-D3D1-28AAB9BD0C0A}"/>
                </a:ext>
              </a:extLst>
            </p:cNvPr>
            <p:cNvSpPr txBox="1"/>
            <p:nvPr/>
          </p:nvSpPr>
          <p:spPr>
            <a:xfrm>
              <a:off x="3055114" y="2481179"/>
              <a:ext cx="7500557" cy="8038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 nghiệp khai thác chế biến khoáng sản, thủy điện, trồng và chế biến cây công nghiệp, cây ăn quả, ...du lịch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2501E40-91D2-B624-851A-338BA3BB697D}"/>
                </a:ext>
              </a:extLst>
            </p:cNvPr>
            <p:cNvSpPr txBox="1"/>
            <p:nvPr/>
          </p:nvSpPr>
          <p:spPr>
            <a:xfrm>
              <a:off x="3409054" y="5564860"/>
              <a:ext cx="5774632" cy="51607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 cây công nghiệp lâu năm.</a:t>
              </a: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xmlns="" id="{BEDD8ADA-6828-8FED-9236-0B65D628A81C}"/>
              </a:ext>
            </a:extLst>
          </p:cNvPr>
          <p:cNvGrpSpPr/>
          <p:nvPr/>
        </p:nvGrpSpPr>
        <p:grpSpPr>
          <a:xfrm flipH="1">
            <a:off x="10549795" y="225477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xmlns="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xmlns="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xmlns="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xmlns="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xmlns="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xmlns="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xmlns="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xmlns="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xmlns="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xmlns="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xmlns="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xmlns="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xmlns="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xmlns="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xmlns="" id="{AB5A5940-A5D4-B7CF-AF26-B176D51424EE}"/>
              </a:ext>
            </a:extLst>
          </p:cNvPr>
          <p:cNvSpPr/>
          <p:nvPr/>
        </p:nvSpPr>
        <p:spPr>
          <a:xfrm rot="19980337">
            <a:off x="10186762" y="36223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B864B087-8FB6-03B4-0741-5C128A8BE42A}"/>
              </a:ext>
            </a:extLst>
          </p:cNvPr>
          <p:cNvGrpSpPr/>
          <p:nvPr/>
        </p:nvGrpSpPr>
        <p:grpSpPr>
          <a:xfrm>
            <a:off x="-998969" y="214814"/>
            <a:ext cx="12767319" cy="2312453"/>
            <a:chOff x="-780199" y="148845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73D5523-A4D6-F86B-D20B-8A56B42B9755}"/>
                </a:ext>
              </a:extLst>
            </p:cNvPr>
            <p:cNvSpPr/>
            <p:nvPr/>
          </p:nvSpPr>
          <p:spPr>
            <a:xfrm>
              <a:off x="-780199" y="229293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C1997B3-4618-AD17-DC50-76DF37C019CE}"/>
                </a:ext>
              </a:extLst>
            </p:cNvPr>
            <p:cNvSpPr txBox="1"/>
            <p:nvPr/>
          </p:nvSpPr>
          <p:spPr>
            <a:xfrm>
              <a:off x="1935917" y="338195"/>
              <a:ext cx="10266472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 kiện tự nhiên ở vùng Trung du và miền núi Bắc Bộ thuận lợi để phát triển:</a:t>
              </a: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14" y="148845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xmlns="" id="{C01D829A-2B32-4827-618D-99641C9A716C}"/>
              </a:ext>
            </a:extLst>
          </p:cNvPr>
          <p:cNvSpPr/>
          <p:nvPr/>
        </p:nvSpPr>
        <p:spPr>
          <a:xfrm rot="19980337">
            <a:off x="10475135" y="529936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982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D30AFE1D-6FA9-2849-E55F-82B40F5FC17F}"/>
              </a:ext>
            </a:extLst>
          </p:cNvPr>
          <p:cNvSpPr txBox="1"/>
          <p:nvPr/>
        </p:nvSpPr>
        <p:spPr>
          <a:xfrm>
            <a:off x="1587859" y="1622139"/>
            <a:ext cx="8542340" cy="1564872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9600" kern="0" cap="all" dirty="0">
                <a:solidFill>
                  <a:srgbClr val="597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KHÁM PHÁ</a:t>
            </a:r>
            <a:endParaRPr kumimoji="0" lang="vi-VN" altLang="zh-CN" sz="9600" b="0" i="0" u="none" strike="noStrike" kern="0" cap="all" spc="0" normalizeH="0" baseline="0" noProof="0" dirty="0">
              <a:ln>
                <a:noFill/>
              </a:ln>
              <a:solidFill>
                <a:srgbClr val="597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7178" y="419430"/>
            <a:ext cx="2083592" cy="1686544"/>
          </a:xfrm>
          <a:prstGeom prst="rect">
            <a:avLst/>
          </a:prstGeom>
        </p:spPr>
      </p:pic>
      <p:pic>
        <p:nvPicPr>
          <p:cNvPr id="5" name="Picture 2" descr="54 dân tộc Việt Nam - Page 5 of 5 - Địa Ốc Thông Thá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8698" l="391" r="98568">
                        <a14:foregroundMark x1="72005" y1="87760" x2="79818" y2="97135"/>
                        <a14:foregroundMark x1="23568" y1="32292" x2="30078" y2="7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73" y="32004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917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ùng Trung Du và Miền Núi Bắc Bộ địa 9">
            <a:hlinkClick r:id="" action="ppaction://media"/>
            <a:extLst>
              <a:ext uri="{FF2B5EF4-FFF2-40B4-BE49-F238E27FC236}">
                <a16:creationId xmlns:a16="http://schemas.microsoft.com/office/drawing/2014/main" xmlns="" id="{E9255133-5CDA-4F1C-993B-D12D2DC86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27" y="452534"/>
            <a:ext cx="11196346" cy="5952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38ADC2-CBFF-4055-AC92-8B5BEC2FD19B}"/>
              </a:ext>
            </a:extLst>
          </p:cNvPr>
          <p:cNvSpPr txBox="1"/>
          <p:nvPr/>
        </p:nvSpPr>
        <p:spPr>
          <a:xfrm>
            <a:off x="678874" y="1052946"/>
            <a:ext cx="10529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mazone" panose="03020702060507090A04" pitchFamily="66" charset="0"/>
              </a:rPr>
              <a:t>Em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hãy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quan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sát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và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cho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biết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những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tỉnh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thành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nào</a:t>
            </a:r>
            <a:r>
              <a:rPr lang="en-US" sz="4000" b="1" dirty="0">
                <a:latin typeface="Amazone" panose="03020702060507090A04" pitchFamily="66" charset="0"/>
              </a:rPr>
              <a:t> đ</a:t>
            </a:r>
            <a:r>
              <a:rPr lang="vi-VN" sz="4000" b="1" dirty="0">
                <a:latin typeface="Amazone" panose="03020702060507090A04" pitchFamily="66" charset="0"/>
              </a:rPr>
              <a:t>ư</a:t>
            </a:r>
            <a:r>
              <a:rPr lang="en-US" sz="4000" b="1" dirty="0" err="1">
                <a:latin typeface="Amazone" panose="03020702060507090A04" pitchFamily="66" charset="0"/>
              </a:rPr>
              <a:t>ợc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nhắc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đến</a:t>
            </a:r>
            <a:r>
              <a:rPr lang="en-US" sz="4000" b="1" dirty="0"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latin typeface="Amazone" panose="03020702060507090A04" pitchFamily="66" charset="0"/>
              </a:rPr>
              <a:t>trong</a:t>
            </a:r>
            <a:r>
              <a:rPr lang="en-US" sz="4000" b="1" dirty="0">
                <a:latin typeface="Amazone" panose="03020702060507090A04" pitchFamily="66" charset="0"/>
              </a:rPr>
              <a:t> video </a:t>
            </a:r>
            <a:r>
              <a:rPr lang="en-US" sz="4000" b="1" dirty="0" err="1">
                <a:latin typeface="Amazone" panose="03020702060507090A04" pitchFamily="66" charset="0"/>
              </a:rPr>
              <a:t>sau</a:t>
            </a:r>
            <a:r>
              <a:rPr lang="en-US" sz="4000" b="1" dirty="0">
                <a:latin typeface="Amazone" panose="03020702060507090A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8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1389</Words>
  <Application>Microsoft Office PowerPoint</Application>
  <PresentationFormat>Custom</PresentationFormat>
  <Paragraphs>166</Paragraphs>
  <Slides>37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2022-02-22T11:00:15Z</dcterms:created>
  <dcterms:modified xsi:type="dcterms:W3CDTF">2024-11-06T02:22:13Z</dcterms:modified>
</cp:coreProperties>
</file>